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33" r:id="rId2"/>
    <p:sldMasterId id="2147484191" r:id="rId3"/>
    <p:sldMasterId id="2147484203" r:id="rId4"/>
    <p:sldMasterId id="2147484215" r:id="rId5"/>
  </p:sldMasterIdLst>
  <p:notesMasterIdLst>
    <p:notesMasterId r:id="rId95"/>
  </p:notesMasterIdLst>
  <p:sldIdLst>
    <p:sldId id="790" r:id="rId6"/>
    <p:sldId id="793" r:id="rId7"/>
    <p:sldId id="757" r:id="rId8"/>
    <p:sldId id="758" r:id="rId9"/>
    <p:sldId id="595" r:id="rId10"/>
    <p:sldId id="672" r:id="rId11"/>
    <p:sldId id="759" r:id="rId12"/>
    <p:sldId id="666" r:id="rId13"/>
    <p:sldId id="760" r:id="rId14"/>
    <p:sldId id="673" r:id="rId15"/>
    <p:sldId id="761" r:id="rId16"/>
    <p:sldId id="667" r:id="rId17"/>
    <p:sldId id="676" r:id="rId18"/>
    <p:sldId id="598" r:id="rId19"/>
    <p:sldId id="762" r:id="rId20"/>
    <p:sldId id="599" r:id="rId21"/>
    <p:sldId id="600" r:id="rId22"/>
    <p:sldId id="601" r:id="rId23"/>
    <p:sldId id="602" r:id="rId24"/>
    <p:sldId id="603" r:id="rId25"/>
    <p:sldId id="680" r:id="rId26"/>
    <p:sldId id="606" r:id="rId27"/>
    <p:sldId id="607" r:id="rId28"/>
    <p:sldId id="609" r:id="rId29"/>
    <p:sldId id="608" r:id="rId30"/>
    <p:sldId id="682" r:id="rId31"/>
    <p:sldId id="681" r:id="rId32"/>
    <p:sldId id="611" r:id="rId33"/>
    <p:sldId id="612" r:id="rId34"/>
    <p:sldId id="613" r:id="rId35"/>
    <p:sldId id="614" r:id="rId36"/>
    <p:sldId id="615" r:id="rId37"/>
    <p:sldId id="767" r:id="rId38"/>
    <p:sldId id="768" r:id="rId39"/>
    <p:sldId id="617" r:id="rId40"/>
    <p:sldId id="618" r:id="rId41"/>
    <p:sldId id="619" r:id="rId42"/>
    <p:sldId id="620" r:id="rId43"/>
    <p:sldId id="621" r:id="rId44"/>
    <p:sldId id="622" r:id="rId45"/>
    <p:sldId id="623" r:id="rId46"/>
    <p:sldId id="624" r:id="rId47"/>
    <p:sldId id="625" r:id="rId48"/>
    <p:sldId id="626" r:id="rId49"/>
    <p:sldId id="627" r:id="rId50"/>
    <p:sldId id="628" r:id="rId51"/>
    <p:sldId id="629" r:id="rId52"/>
    <p:sldId id="630" r:id="rId53"/>
    <p:sldId id="631" r:id="rId54"/>
    <p:sldId id="632" r:id="rId55"/>
    <p:sldId id="772" r:id="rId56"/>
    <p:sldId id="769" r:id="rId57"/>
    <p:sldId id="634" r:id="rId58"/>
    <p:sldId id="635" r:id="rId59"/>
    <p:sldId id="774" r:id="rId60"/>
    <p:sldId id="775" r:id="rId61"/>
    <p:sldId id="776" r:id="rId62"/>
    <p:sldId id="636" r:id="rId63"/>
    <p:sldId id="637" r:id="rId64"/>
    <p:sldId id="777" r:id="rId65"/>
    <p:sldId id="778" r:id="rId66"/>
    <p:sldId id="639" r:id="rId67"/>
    <p:sldId id="640" r:id="rId68"/>
    <p:sldId id="641" r:id="rId69"/>
    <p:sldId id="642" r:id="rId70"/>
    <p:sldId id="643" r:id="rId71"/>
    <p:sldId id="644" r:id="rId72"/>
    <p:sldId id="766" r:id="rId73"/>
    <p:sldId id="646" r:id="rId74"/>
    <p:sldId id="647" r:id="rId75"/>
    <p:sldId id="648" r:id="rId76"/>
    <p:sldId id="649" r:id="rId77"/>
    <p:sldId id="650" r:id="rId78"/>
    <p:sldId id="686" r:id="rId79"/>
    <p:sldId id="804" r:id="rId80"/>
    <p:sldId id="684" r:id="rId81"/>
    <p:sldId id="685" r:id="rId82"/>
    <p:sldId id="781" r:id="rId83"/>
    <p:sldId id="782" r:id="rId84"/>
    <p:sldId id="662" r:id="rId85"/>
    <p:sldId id="654" r:id="rId86"/>
    <p:sldId id="805" r:id="rId87"/>
    <p:sldId id="773" r:id="rId88"/>
    <p:sldId id="656" r:id="rId89"/>
    <p:sldId id="657" r:id="rId90"/>
    <p:sldId id="658" r:id="rId91"/>
    <p:sldId id="806" r:id="rId92"/>
    <p:sldId id="807" r:id="rId93"/>
    <p:sldId id="791" r:id="rId94"/>
  </p:sldIdLst>
  <p:sldSz cx="9144000" cy="6858000" type="screen4x3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66"/>
    <a:srgbClr val="E1E1E1"/>
    <a:srgbClr val="FF0000"/>
    <a:srgbClr val="CC00FF"/>
    <a:srgbClr val="FF00FF"/>
    <a:srgbClr val="FFCCCC"/>
    <a:srgbClr val="FF9999"/>
    <a:srgbClr val="FF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2" autoAdjust="0"/>
    <p:restoredTop sz="93202" autoAdjust="0"/>
  </p:normalViewPr>
  <p:slideViewPr>
    <p:cSldViewPr>
      <p:cViewPr varScale="1">
        <p:scale>
          <a:sx n="104" d="100"/>
          <a:sy n="104" d="100"/>
        </p:scale>
        <p:origin x="115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19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7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4F0CA5-09A6-479F-9977-F32272054E3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2495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32574-9B6E-4CE3-9A31-3EFE00E92E10}" type="slidenum">
              <a:rPr lang="en-US" altLang="ja-JP" smtClean="0">
                <a:solidFill>
                  <a:prstClr val="black"/>
                </a:solidFill>
              </a:rPr>
              <a:pPr/>
              <a:t>18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76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72DC66-B45E-435D-B2C7-75AF0B77EDFF}" type="slidenum">
              <a:rPr lang="en-US" altLang="ja-JP" smtClean="0">
                <a:solidFill>
                  <a:prstClr val="black"/>
                </a:solidFill>
              </a:rPr>
              <a:pPr/>
              <a:t>32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98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F5323F-D24A-43C7-B5AE-3F21B74795D3}" type="slidenum">
              <a:rPr lang="en-US" altLang="ja-JP" smtClean="0">
                <a:solidFill>
                  <a:prstClr val="black"/>
                </a:solidFill>
              </a:rPr>
              <a:pPr/>
              <a:t>59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608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B7F1F-DF48-4F1B-A562-619F4E0C7A5A}" type="slidenum">
              <a:rPr lang="en-US" altLang="ja-JP" smtClean="0">
                <a:solidFill>
                  <a:prstClr val="black"/>
                </a:solidFill>
              </a:rPr>
              <a:pPr/>
              <a:t>67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172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2E02A7-9EA1-4CCA-BD98-7B75D2DED762}" type="slidenum">
              <a:rPr lang="en-US" altLang="ja-JP" smtClean="0">
                <a:solidFill>
                  <a:prstClr val="black"/>
                </a:solidFill>
              </a:rPr>
              <a:pPr/>
              <a:t>69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4145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11C23-2814-477E-A494-D5DFEF714B9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302C-EEA0-49BD-B04A-8B681729CB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380D3-05D6-42D2-AEFC-D3611C3A84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11C23-2814-477E-A494-D5DFEF714B9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B785-95AA-48E1-AECD-6DAF8D37E3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AFFC9-4387-4B1B-A471-7F977269B6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E0D9-1AD7-49C6-8194-045F0F31621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53DC8-4804-4D83-9178-E451E3B560D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F1C8-49A2-47DC-8DAF-73B2BB575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B0431-DF68-41D6-8CBE-9850EA6EDD6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3953-87D8-4700-AB3D-4D1FCBABEE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B785-95AA-48E1-AECD-6DAF8D37E3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8DD7-BC9F-40C5-9C74-8841D25A5E8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302C-EEA0-49BD-B04A-8B681729CB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380D3-05D6-42D2-AEFC-D3611C3A845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11C23-2814-477E-A494-D5DFEF714B9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5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B785-95AA-48E1-AECD-6DAF8D37E3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35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AFFC9-4387-4B1B-A471-7F977269B6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05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E0D9-1AD7-49C6-8194-045F0F31621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03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53DC8-4804-4D83-9178-E451E3B560D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51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F1C8-49A2-47DC-8DAF-73B2BB575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79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B0431-DF68-41D6-8CBE-9850EA6EDD6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5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AFFC9-4387-4B1B-A471-7F977269B6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3953-87D8-4700-AB3D-4D1FCBABEE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96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8DD7-BC9F-40C5-9C74-8841D25A5E8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02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302C-EEA0-49BD-B04A-8B681729CB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49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380D3-05D6-42D2-AEFC-D3611C3A845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69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11C23-2814-477E-A494-D5DFEF714B9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3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B785-95AA-48E1-AECD-6DAF8D37E3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12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AFFC9-4387-4B1B-A471-7F977269B6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34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E0D9-1AD7-49C6-8194-045F0F31621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86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53DC8-4804-4D83-9178-E451E3B560D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77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F1C8-49A2-47DC-8DAF-73B2BB575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9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E0D9-1AD7-49C6-8194-045F0F3162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B0431-DF68-41D6-8CBE-9850EA6EDD6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02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3953-87D8-4700-AB3D-4D1FCBABEE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91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8DD7-BC9F-40C5-9C74-8841D25A5E8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27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302C-EEA0-49BD-B04A-8B681729CB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33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380D3-05D6-42D2-AEFC-D3611C3A845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11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44770-70EF-4587-8442-12F1E519490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4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5EA0F-9C84-47A0-8BA4-467BBA00D3E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455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7C907-DD79-4B0F-B361-356D0D6BCD2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310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8D419-5577-4267-8C8B-16B596EB805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2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F3DDF-CB86-4087-8CA7-17A41E28AC8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44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53DC8-4804-4D83-9178-E451E3B560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6E9B4-9573-4E3F-8760-76B6AA33CD6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822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464AB-E11A-4BB2-9B7B-9BA844445EF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8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E0C48-1951-4E1F-AD59-F7DF7A69EDB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82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BFE2A-721E-414A-A8BF-5623E2F1B20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05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DB954-2EE4-4161-8C52-2B88C2C054D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77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2F264-CD28-447E-906E-7241528753A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1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F1C8-49A2-47DC-8DAF-73B2BB5757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B0431-DF68-41D6-8CBE-9850EA6EDD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3953-87D8-4700-AB3D-4D1FCBABEE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8DD7-BC9F-40C5-9C74-8841D25A5E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3376FA2-CF0A-49DC-ABA8-E71C6094298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3376FA2-CF0A-49DC-ABA8-E71C6094298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3376FA2-CF0A-49DC-ABA8-E71C6094298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1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3376FA2-CF0A-49DC-ABA8-E71C6094298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7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73132F-FFCB-4657-9E49-E5F866362E68}" type="slidenum">
              <a:rPr lang="en-US" altLang="ja-JP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pPr/>
              <a:t>‹#›</a:t>
            </a:fld>
            <a:endParaRPr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25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wmf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0012-1606(78)90197-5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13" Type="http://schemas.openxmlformats.org/officeDocument/2006/relationships/image" Target="../media/image93.wmf"/><Relationship Id="rId18" Type="http://schemas.openxmlformats.org/officeDocument/2006/relationships/image" Target="../media/image98.wmf"/><Relationship Id="rId26" Type="http://schemas.openxmlformats.org/officeDocument/2006/relationships/image" Target="../media/image106.wmf"/><Relationship Id="rId3" Type="http://schemas.openxmlformats.org/officeDocument/2006/relationships/image" Target="../media/image83.wmf"/><Relationship Id="rId21" Type="http://schemas.openxmlformats.org/officeDocument/2006/relationships/image" Target="../media/image101.wmf"/><Relationship Id="rId7" Type="http://schemas.openxmlformats.org/officeDocument/2006/relationships/image" Target="../media/image87.wmf"/><Relationship Id="rId12" Type="http://schemas.openxmlformats.org/officeDocument/2006/relationships/image" Target="../media/image92.wmf"/><Relationship Id="rId17" Type="http://schemas.openxmlformats.org/officeDocument/2006/relationships/image" Target="../media/image97.wmf"/><Relationship Id="rId25" Type="http://schemas.openxmlformats.org/officeDocument/2006/relationships/image" Target="../media/image105.wmf"/><Relationship Id="rId2" Type="http://schemas.openxmlformats.org/officeDocument/2006/relationships/image" Target="../media/image82.wmf"/><Relationship Id="rId16" Type="http://schemas.openxmlformats.org/officeDocument/2006/relationships/image" Target="../media/image96.wmf"/><Relationship Id="rId20" Type="http://schemas.openxmlformats.org/officeDocument/2006/relationships/image" Target="../media/image100.w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6.wmf"/><Relationship Id="rId11" Type="http://schemas.openxmlformats.org/officeDocument/2006/relationships/image" Target="../media/image91.wmf"/><Relationship Id="rId24" Type="http://schemas.openxmlformats.org/officeDocument/2006/relationships/image" Target="../media/image104.wmf"/><Relationship Id="rId5" Type="http://schemas.openxmlformats.org/officeDocument/2006/relationships/image" Target="../media/image85.wmf"/><Relationship Id="rId15" Type="http://schemas.openxmlformats.org/officeDocument/2006/relationships/image" Target="../media/image95.wmf"/><Relationship Id="rId23" Type="http://schemas.openxmlformats.org/officeDocument/2006/relationships/image" Target="../media/image103.wmf"/><Relationship Id="rId28" Type="http://schemas.openxmlformats.org/officeDocument/2006/relationships/image" Target="../media/image108.wmf"/><Relationship Id="rId10" Type="http://schemas.openxmlformats.org/officeDocument/2006/relationships/image" Target="../media/image90.wmf"/><Relationship Id="rId19" Type="http://schemas.openxmlformats.org/officeDocument/2006/relationships/image" Target="../media/image99.wmf"/><Relationship Id="rId4" Type="http://schemas.openxmlformats.org/officeDocument/2006/relationships/image" Target="../media/image84.wmf"/><Relationship Id="rId9" Type="http://schemas.openxmlformats.org/officeDocument/2006/relationships/image" Target="../media/image89.wmf"/><Relationship Id="rId14" Type="http://schemas.openxmlformats.org/officeDocument/2006/relationships/image" Target="../media/image94.wmf"/><Relationship Id="rId22" Type="http://schemas.openxmlformats.org/officeDocument/2006/relationships/image" Target="../media/image102.wmf"/><Relationship Id="rId27" Type="http://schemas.openxmlformats.org/officeDocument/2006/relationships/image" Target="../media/image107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0.gif"/><Relationship Id="rId4" Type="http://schemas.openxmlformats.org/officeDocument/2006/relationships/image" Target="../media/image1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0012-1606(78)90197-5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slideLayout" Target="../slideLayouts/slideLayout3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3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3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3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0012-1606(78)90197-5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1475656" y="2492896"/>
            <a:ext cx="3478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Recommendable text book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Osaka" charset="-128"/>
              <a:cs typeface="+mn-cs"/>
            </a:endParaRPr>
          </a:p>
        </p:txBody>
      </p:sp>
      <p:sp>
        <p:nvSpPr>
          <p:cNvPr id="16395" name="Text Box 8"/>
          <p:cNvSpPr txBox="1">
            <a:spLocks noChangeArrowheads="1"/>
          </p:cNvSpPr>
          <p:nvPr/>
        </p:nvSpPr>
        <p:spPr bwMode="auto">
          <a:xfrm>
            <a:off x="1758486" y="3051244"/>
            <a:ext cx="547649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Molecular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Biology of The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Cell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Chapter 20 “Germ cells and fertilization”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By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Alberts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, Bray, Lewis, Raff, Roberts, and Watson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Osaka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75656" y="442085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For further reading,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763688" y="4882515"/>
            <a:ext cx="553869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Knobil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 and Neill’s 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Physiology of Reproduction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Vol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 1,2 Editor-in-Chief Jimmy D. Neill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ISBN-13: 978-0-12-515401-7, ISBN-10:  0-12-515401-1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 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Osaka" charset="-128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447800" y="457200"/>
            <a:ext cx="2786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Genomic Instability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Osaka" charset="-128"/>
              <a:cs typeface="+mn-cs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228184" y="457200"/>
            <a:ext cx="24994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2021.12.14 by Shoji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Oda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691680" y="1696051"/>
            <a:ext cx="4669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“</a:t>
            </a:r>
            <a:r>
              <a:rPr lang="en-US" altLang="ja-JP" sz="2800" dirty="0">
                <a:solidFill>
                  <a:srgbClr val="000000"/>
                </a:solidFill>
              </a:rPr>
              <a:t>Physiology of Fertilization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 ”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Osaka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69566" y="1208435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2021_12_14  Period 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4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http://www.seibutsushi.net/blog/wp-content/uploads/%E7%B2%BE%E5%AD%90%E3%81%A8%E5%8D%B5%E5%AD%90%E3%81%AE%E7%B5%90%E5%90%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56" y="548680"/>
            <a:ext cx="85915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83568" y="5877272"/>
            <a:ext cx="77048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http://www.seibutsushi.net/blog/wp-content/uploads/%E7%B2%BE%E5%AD%90%E3%81%A8%E5%8D%B5%E5%AD%90%E3%81%AE%E7%B5%90%E5%90%88.jpg</a:t>
            </a:r>
            <a:endParaRPr kumimoji="1" lang="ja-JP" altLang="en-US" sz="105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2656" y="692696"/>
            <a:ext cx="16578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99"/>
                </a:solidFill>
              </a:rPr>
              <a:t>Sea urchin</a:t>
            </a:r>
            <a:endParaRPr kumimoji="1" lang="ja-JP" altLang="en-US" sz="2400" dirty="0">
              <a:solidFill>
                <a:srgbClr val="000099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57640" y="692696"/>
            <a:ext cx="11095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99"/>
                </a:solidFill>
              </a:rPr>
              <a:t>Mouse</a:t>
            </a:r>
            <a:endParaRPr kumimoji="1" lang="ja-JP" altLang="en-US" sz="2400" dirty="0">
              <a:solidFill>
                <a:srgbClr val="000099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020585" y="923528"/>
            <a:ext cx="5774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ZP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34479" y="797854"/>
            <a:ext cx="12105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Jelly layer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39171" y="982520"/>
            <a:ext cx="16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Cumulus cells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82648" y="21291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PM of egg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91168" y="15905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PM of egg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>
            <a:stCxn id="7" idx="2"/>
          </p:cNvCxnSpPr>
          <p:nvPr/>
        </p:nvCxnSpPr>
        <p:spPr>
          <a:xfrm flipH="1">
            <a:off x="3995936" y="582249"/>
            <a:ext cx="204830" cy="341279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8401440" y="534651"/>
            <a:ext cx="315823" cy="817201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098351" y="2954305"/>
            <a:ext cx="2108269" cy="3693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Acrosome reaction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6210" y="2228941"/>
            <a:ext cx="2108269" cy="3693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Acrosome reaction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87630" y="2062768"/>
            <a:ext cx="954107" cy="3693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Binding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14436" y="1318283"/>
            <a:ext cx="954107" cy="3693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Binding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99428" y="5192629"/>
            <a:ext cx="2159566" cy="3693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Binding and Fusion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10699" y="4478844"/>
            <a:ext cx="2159566" cy="3693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Binding and Fusion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06620" y="4351975"/>
            <a:ext cx="1762021" cy="3693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Digestion </a:t>
            </a:r>
            <a:r>
              <a:rPr kumimoji="1" lang="en-US" altLang="ja-JP" dirty="0" smtClean="0"/>
              <a:t>of ZP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180765" y="2956916"/>
            <a:ext cx="1710725" cy="3693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Digestion </a:t>
            </a:r>
            <a:r>
              <a:rPr kumimoji="1" lang="en-US" altLang="ja-JP" dirty="0" smtClean="0"/>
              <a:t>of JL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701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-609600" y="0"/>
            <a:ext cx="10471150" cy="7086600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0" name="Freeform 4"/>
          <p:cNvSpPr>
            <a:spLocks/>
          </p:cNvSpPr>
          <p:nvPr/>
        </p:nvSpPr>
        <p:spPr bwMode="auto">
          <a:xfrm>
            <a:off x="4008438" y="1828800"/>
            <a:ext cx="198438" cy="92075"/>
          </a:xfrm>
          <a:custGeom>
            <a:avLst/>
            <a:gdLst>
              <a:gd name="T0" fmla="*/ 125 w 125"/>
              <a:gd name="T1" fmla="*/ 0 h 58"/>
              <a:gd name="T2" fmla="*/ 125 w 125"/>
              <a:gd name="T3" fmla="*/ 0 h 58"/>
              <a:gd name="T4" fmla="*/ 116 w 125"/>
              <a:gd name="T5" fmla="*/ 10 h 58"/>
              <a:gd name="T6" fmla="*/ 106 w 125"/>
              <a:gd name="T7" fmla="*/ 10 h 58"/>
              <a:gd name="T8" fmla="*/ 96 w 125"/>
              <a:gd name="T9" fmla="*/ 10 h 58"/>
              <a:gd name="T10" fmla="*/ 87 w 125"/>
              <a:gd name="T11" fmla="*/ 10 h 58"/>
              <a:gd name="T12" fmla="*/ 87 w 125"/>
              <a:gd name="T13" fmla="*/ 10 h 58"/>
              <a:gd name="T14" fmla="*/ 77 w 125"/>
              <a:gd name="T15" fmla="*/ 10 h 58"/>
              <a:gd name="T16" fmla="*/ 77 w 125"/>
              <a:gd name="T17" fmla="*/ 10 h 58"/>
              <a:gd name="T18" fmla="*/ 68 w 125"/>
              <a:gd name="T19" fmla="*/ 10 h 58"/>
              <a:gd name="T20" fmla="*/ 68 w 125"/>
              <a:gd name="T21" fmla="*/ 10 h 58"/>
              <a:gd name="T22" fmla="*/ 58 w 125"/>
              <a:gd name="T23" fmla="*/ 10 h 58"/>
              <a:gd name="T24" fmla="*/ 39 w 125"/>
              <a:gd name="T25" fmla="*/ 10 h 58"/>
              <a:gd name="T26" fmla="*/ 20 w 125"/>
              <a:gd name="T27" fmla="*/ 10 h 58"/>
              <a:gd name="T28" fmla="*/ 10 w 125"/>
              <a:gd name="T29" fmla="*/ 10 h 58"/>
              <a:gd name="T30" fmla="*/ 10 w 125"/>
              <a:gd name="T31" fmla="*/ 10 h 58"/>
              <a:gd name="T32" fmla="*/ 0 w 125"/>
              <a:gd name="T33" fmla="*/ 10 h 58"/>
              <a:gd name="T34" fmla="*/ 0 w 125"/>
              <a:gd name="T35" fmla="*/ 10 h 58"/>
              <a:gd name="T36" fmla="*/ 0 w 125"/>
              <a:gd name="T37" fmla="*/ 19 h 58"/>
              <a:gd name="T38" fmla="*/ 0 w 125"/>
              <a:gd name="T39" fmla="*/ 19 h 58"/>
              <a:gd name="T40" fmla="*/ 0 w 125"/>
              <a:gd name="T41" fmla="*/ 29 h 58"/>
              <a:gd name="T42" fmla="*/ 0 w 125"/>
              <a:gd name="T43" fmla="*/ 29 h 58"/>
              <a:gd name="T44" fmla="*/ 10 w 125"/>
              <a:gd name="T45" fmla="*/ 29 h 58"/>
              <a:gd name="T46" fmla="*/ 10 w 125"/>
              <a:gd name="T47" fmla="*/ 29 h 58"/>
              <a:gd name="T48" fmla="*/ 20 w 125"/>
              <a:gd name="T49" fmla="*/ 39 h 58"/>
              <a:gd name="T50" fmla="*/ 20 w 125"/>
              <a:gd name="T51" fmla="*/ 48 h 58"/>
              <a:gd name="T52" fmla="*/ 20 w 125"/>
              <a:gd name="T53" fmla="*/ 48 h 58"/>
              <a:gd name="T54" fmla="*/ 48 w 125"/>
              <a:gd name="T55" fmla="*/ 58 h 58"/>
              <a:gd name="T56" fmla="*/ 96 w 125"/>
              <a:gd name="T57" fmla="*/ 39 h 58"/>
              <a:gd name="T58" fmla="*/ 125 w 125"/>
              <a:gd name="T59" fmla="*/ 19 h 58"/>
              <a:gd name="T60" fmla="*/ 125 w 125"/>
              <a:gd name="T61" fmla="*/ 19 h 5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25"/>
              <a:gd name="T94" fmla="*/ 0 h 58"/>
              <a:gd name="T95" fmla="*/ 125 w 125"/>
              <a:gd name="T96" fmla="*/ 58 h 5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25" h="58">
                <a:moveTo>
                  <a:pt x="125" y="0"/>
                </a:moveTo>
                <a:lnTo>
                  <a:pt x="125" y="0"/>
                </a:lnTo>
                <a:lnTo>
                  <a:pt x="116" y="10"/>
                </a:lnTo>
                <a:lnTo>
                  <a:pt x="106" y="10"/>
                </a:lnTo>
                <a:lnTo>
                  <a:pt x="96" y="10"/>
                </a:lnTo>
                <a:lnTo>
                  <a:pt x="87" y="10"/>
                </a:lnTo>
                <a:lnTo>
                  <a:pt x="77" y="10"/>
                </a:lnTo>
                <a:lnTo>
                  <a:pt x="68" y="10"/>
                </a:lnTo>
                <a:lnTo>
                  <a:pt x="58" y="10"/>
                </a:lnTo>
                <a:lnTo>
                  <a:pt x="39" y="10"/>
                </a:lnTo>
                <a:lnTo>
                  <a:pt x="20" y="1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0" y="29"/>
                </a:lnTo>
                <a:lnTo>
                  <a:pt x="10" y="29"/>
                </a:lnTo>
                <a:lnTo>
                  <a:pt x="20" y="39"/>
                </a:lnTo>
                <a:lnTo>
                  <a:pt x="20" y="48"/>
                </a:lnTo>
                <a:lnTo>
                  <a:pt x="48" y="58"/>
                </a:lnTo>
                <a:lnTo>
                  <a:pt x="96" y="39"/>
                </a:lnTo>
                <a:lnTo>
                  <a:pt x="125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1" name="Freeform 5"/>
          <p:cNvSpPr>
            <a:spLocks/>
          </p:cNvSpPr>
          <p:nvPr/>
        </p:nvSpPr>
        <p:spPr bwMode="auto">
          <a:xfrm>
            <a:off x="4008438" y="1828800"/>
            <a:ext cx="198438" cy="76200"/>
          </a:xfrm>
          <a:custGeom>
            <a:avLst/>
            <a:gdLst>
              <a:gd name="T0" fmla="*/ 125 w 125"/>
              <a:gd name="T1" fmla="*/ 0 h 48"/>
              <a:gd name="T2" fmla="*/ 125 w 125"/>
              <a:gd name="T3" fmla="*/ 0 h 48"/>
              <a:gd name="T4" fmla="*/ 116 w 125"/>
              <a:gd name="T5" fmla="*/ 10 h 48"/>
              <a:gd name="T6" fmla="*/ 106 w 125"/>
              <a:gd name="T7" fmla="*/ 10 h 48"/>
              <a:gd name="T8" fmla="*/ 87 w 125"/>
              <a:gd name="T9" fmla="*/ 10 h 48"/>
              <a:gd name="T10" fmla="*/ 77 w 125"/>
              <a:gd name="T11" fmla="*/ 10 h 48"/>
              <a:gd name="T12" fmla="*/ 68 w 125"/>
              <a:gd name="T13" fmla="*/ 10 h 48"/>
              <a:gd name="T14" fmla="*/ 48 w 125"/>
              <a:gd name="T15" fmla="*/ 10 h 48"/>
              <a:gd name="T16" fmla="*/ 29 w 125"/>
              <a:gd name="T17" fmla="*/ 10 h 48"/>
              <a:gd name="T18" fmla="*/ 10 w 125"/>
              <a:gd name="T19" fmla="*/ 10 h 48"/>
              <a:gd name="T20" fmla="*/ 0 w 125"/>
              <a:gd name="T21" fmla="*/ 10 h 48"/>
              <a:gd name="T22" fmla="*/ 0 w 125"/>
              <a:gd name="T23" fmla="*/ 19 h 48"/>
              <a:gd name="T24" fmla="*/ 0 w 125"/>
              <a:gd name="T25" fmla="*/ 29 h 48"/>
              <a:gd name="T26" fmla="*/ 10 w 125"/>
              <a:gd name="T27" fmla="*/ 29 h 48"/>
              <a:gd name="T28" fmla="*/ 20 w 125"/>
              <a:gd name="T29" fmla="*/ 48 h 48"/>
              <a:gd name="T30" fmla="*/ 68 w 125"/>
              <a:gd name="T31" fmla="*/ 39 h 48"/>
              <a:gd name="T32" fmla="*/ 125 w 125"/>
              <a:gd name="T33" fmla="*/ 19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5"/>
              <a:gd name="T52" fmla="*/ 0 h 48"/>
              <a:gd name="T53" fmla="*/ 125 w 125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5" h="48">
                <a:moveTo>
                  <a:pt x="125" y="0"/>
                </a:moveTo>
                <a:lnTo>
                  <a:pt x="125" y="0"/>
                </a:lnTo>
                <a:lnTo>
                  <a:pt x="116" y="10"/>
                </a:lnTo>
                <a:lnTo>
                  <a:pt x="106" y="10"/>
                </a:lnTo>
                <a:lnTo>
                  <a:pt x="87" y="10"/>
                </a:lnTo>
                <a:lnTo>
                  <a:pt x="77" y="10"/>
                </a:lnTo>
                <a:lnTo>
                  <a:pt x="68" y="10"/>
                </a:lnTo>
                <a:lnTo>
                  <a:pt x="48" y="10"/>
                </a:lnTo>
                <a:lnTo>
                  <a:pt x="29" y="1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0" y="29"/>
                </a:lnTo>
                <a:lnTo>
                  <a:pt x="10" y="29"/>
                </a:lnTo>
                <a:lnTo>
                  <a:pt x="20" y="48"/>
                </a:lnTo>
                <a:lnTo>
                  <a:pt x="68" y="39"/>
                </a:lnTo>
                <a:lnTo>
                  <a:pt x="125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2" name="Freeform 6"/>
          <p:cNvSpPr>
            <a:spLocks/>
          </p:cNvSpPr>
          <p:nvPr/>
        </p:nvSpPr>
        <p:spPr bwMode="auto">
          <a:xfrm>
            <a:off x="3643313" y="1844675"/>
            <a:ext cx="274638" cy="90488"/>
          </a:xfrm>
          <a:custGeom>
            <a:avLst/>
            <a:gdLst>
              <a:gd name="T0" fmla="*/ 9 w 173"/>
              <a:gd name="T1" fmla="*/ 57 h 57"/>
              <a:gd name="T2" fmla="*/ 9 w 173"/>
              <a:gd name="T3" fmla="*/ 57 h 57"/>
              <a:gd name="T4" fmla="*/ 0 w 173"/>
              <a:gd name="T5" fmla="*/ 57 h 57"/>
              <a:gd name="T6" fmla="*/ 0 w 173"/>
              <a:gd name="T7" fmla="*/ 38 h 57"/>
              <a:gd name="T8" fmla="*/ 0 w 173"/>
              <a:gd name="T9" fmla="*/ 29 h 57"/>
              <a:gd name="T10" fmla="*/ 19 w 173"/>
              <a:gd name="T11" fmla="*/ 19 h 57"/>
              <a:gd name="T12" fmla="*/ 38 w 173"/>
              <a:gd name="T13" fmla="*/ 19 h 57"/>
              <a:gd name="T14" fmla="*/ 57 w 173"/>
              <a:gd name="T15" fmla="*/ 19 h 57"/>
              <a:gd name="T16" fmla="*/ 77 w 173"/>
              <a:gd name="T17" fmla="*/ 19 h 57"/>
              <a:gd name="T18" fmla="*/ 106 w 173"/>
              <a:gd name="T19" fmla="*/ 9 h 57"/>
              <a:gd name="T20" fmla="*/ 115 w 173"/>
              <a:gd name="T21" fmla="*/ 9 h 57"/>
              <a:gd name="T22" fmla="*/ 115 w 173"/>
              <a:gd name="T23" fmla="*/ 9 h 57"/>
              <a:gd name="T24" fmla="*/ 125 w 173"/>
              <a:gd name="T25" fmla="*/ 9 h 57"/>
              <a:gd name="T26" fmla="*/ 125 w 173"/>
              <a:gd name="T27" fmla="*/ 9 h 57"/>
              <a:gd name="T28" fmla="*/ 134 w 173"/>
              <a:gd name="T29" fmla="*/ 9 h 57"/>
              <a:gd name="T30" fmla="*/ 154 w 173"/>
              <a:gd name="T31" fmla="*/ 0 h 57"/>
              <a:gd name="T32" fmla="*/ 163 w 173"/>
              <a:gd name="T33" fmla="*/ 9 h 57"/>
              <a:gd name="T34" fmla="*/ 163 w 173"/>
              <a:gd name="T35" fmla="*/ 9 h 57"/>
              <a:gd name="T36" fmla="*/ 173 w 173"/>
              <a:gd name="T37" fmla="*/ 9 h 57"/>
              <a:gd name="T38" fmla="*/ 173 w 173"/>
              <a:gd name="T39" fmla="*/ 9 h 57"/>
              <a:gd name="T40" fmla="*/ 173 w 173"/>
              <a:gd name="T41" fmla="*/ 19 h 57"/>
              <a:gd name="T42" fmla="*/ 173 w 173"/>
              <a:gd name="T43" fmla="*/ 19 h 57"/>
              <a:gd name="T44" fmla="*/ 173 w 173"/>
              <a:gd name="T45" fmla="*/ 29 h 57"/>
              <a:gd name="T46" fmla="*/ 163 w 173"/>
              <a:gd name="T47" fmla="*/ 29 h 57"/>
              <a:gd name="T48" fmla="*/ 163 w 173"/>
              <a:gd name="T49" fmla="*/ 29 h 57"/>
              <a:gd name="T50" fmla="*/ 163 w 173"/>
              <a:gd name="T51" fmla="*/ 38 h 57"/>
              <a:gd name="T52" fmla="*/ 154 w 173"/>
              <a:gd name="T53" fmla="*/ 38 h 57"/>
              <a:gd name="T54" fmla="*/ 154 w 173"/>
              <a:gd name="T55" fmla="*/ 38 h 5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73"/>
              <a:gd name="T85" fmla="*/ 0 h 57"/>
              <a:gd name="T86" fmla="*/ 173 w 173"/>
              <a:gd name="T87" fmla="*/ 57 h 5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73" h="57">
                <a:moveTo>
                  <a:pt x="9" y="57"/>
                </a:moveTo>
                <a:lnTo>
                  <a:pt x="9" y="57"/>
                </a:lnTo>
                <a:lnTo>
                  <a:pt x="0" y="57"/>
                </a:lnTo>
                <a:lnTo>
                  <a:pt x="0" y="38"/>
                </a:lnTo>
                <a:lnTo>
                  <a:pt x="0" y="29"/>
                </a:lnTo>
                <a:lnTo>
                  <a:pt x="19" y="19"/>
                </a:lnTo>
                <a:lnTo>
                  <a:pt x="38" y="19"/>
                </a:lnTo>
                <a:lnTo>
                  <a:pt x="57" y="19"/>
                </a:lnTo>
                <a:lnTo>
                  <a:pt x="77" y="19"/>
                </a:lnTo>
                <a:lnTo>
                  <a:pt x="106" y="9"/>
                </a:lnTo>
                <a:lnTo>
                  <a:pt x="115" y="9"/>
                </a:lnTo>
                <a:lnTo>
                  <a:pt x="125" y="9"/>
                </a:lnTo>
                <a:lnTo>
                  <a:pt x="134" y="9"/>
                </a:lnTo>
                <a:lnTo>
                  <a:pt x="154" y="0"/>
                </a:lnTo>
                <a:lnTo>
                  <a:pt x="163" y="9"/>
                </a:lnTo>
                <a:lnTo>
                  <a:pt x="173" y="9"/>
                </a:lnTo>
                <a:lnTo>
                  <a:pt x="173" y="19"/>
                </a:lnTo>
                <a:lnTo>
                  <a:pt x="173" y="29"/>
                </a:lnTo>
                <a:lnTo>
                  <a:pt x="163" y="29"/>
                </a:lnTo>
                <a:lnTo>
                  <a:pt x="163" y="38"/>
                </a:lnTo>
                <a:lnTo>
                  <a:pt x="154" y="3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3" name="Freeform 7"/>
          <p:cNvSpPr>
            <a:spLocks/>
          </p:cNvSpPr>
          <p:nvPr/>
        </p:nvSpPr>
        <p:spPr bwMode="auto">
          <a:xfrm>
            <a:off x="3643313" y="1844675"/>
            <a:ext cx="274638" cy="90488"/>
          </a:xfrm>
          <a:custGeom>
            <a:avLst/>
            <a:gdLst>
              <a:gd name="T0" fmla="*/ 9 w 173"/>
              <a:gd name="T1" fmla="*/ 57 h 57"/>
              <a:gd name="T2" fmla="*/ 0 w 173"/>
              <a:gd name="T3" fmla="*/ 48 h 57"/>
              <a:gd name="T4" fmla="*/ 0 w 173"/>
              <a:gd name="T5" fmla="*/ 38 h 57"/>
              <a:gd name="T6" fmla="*/ 9 w 173"/>
              <a:gd name="T7" fmla="*/ 29 h 57"/>
              <a:gd name="T8" fmla="*/ 29 w 173"/>
              <a:gd name="T9" fmla="*/ 19 h 57"/>
              <a:gd name="T10" fmla="*/ 48 w 173"/>
              <a:gd name="T11" fmla="*/ 19 h 57"/>
              <a:gd name="T12" fmla="*/ 67 w 173"/>
              <a:gd name="T13" fmla="*/ 19 h 57"/>
              <a:gd name="T14" fmla="*/ 86 w 173"/>
              <a:gd name="T15" fmla="*/ 19 h 57"/>
              <a:gd name="T16" fmla="*/ 115 w 173"/>
              <a:gd name="T17" fmla="*/ 9 h 57"/>
              <a:gd name="T18" fmla="*/ 125 w 173"/>
              <a:gd name="T19" fmla="*/ 9 h 57"/>
              <a:gd name="T20" fmla="*/ 144 w 173"/>
              <a:gd name="T21" fmla="*/ 9 h 57"/>
              <a:gd name="T22" fmla="*/ 154 w 173"/>
              <a:gd name="T23" fmla="*/ 0 h 57"/>
              <a:gd name="T24" fmla="*/ 163 w 173"/>
              <a:gd name="T25" fmla="*/ 9 h 57"/>
              <a:gd name="T26" fmla="*/ 173 w 173"/>
              <a:gd name="T27" fmla="*/ 9 h 57"/>
              <a:gd name="T28" fmla="*/ 173 w 173"/>
              <a:gd name="T29" fmla="*/ 19 h 57"/>
              <a:gd name="T30" fmla="*/ 163 w 173"/>
              <a:gd name="T31" fmla="*/ 29 h 57"/>
              <a:gd name="T32" fmla="*/ 154 w 173"/>
              <a:gd name="T33" fmla="*/ 38 h 5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73"/>
              <a:gd name="T52" fmla="*/ 0 h 57"/>
              <a:gd name="T53" fmla="*/ 173 w 173"/>
              <a:gd name="T54" fmla="*/ 57 h 5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73" h="57">
                <a:moveTo>
                  <a:pt x="9" y="57"/>
                </a:moveTo>
                <a:lnTo>
                  <a:pt x="0" y="48"/>
                </a:lnTo>
                <a:lnTo>
                  <a:pt x="0" y="38"/>
                </a:lnTo>
                <a:lnTo>
                  <a:pt x="9" y="29"/>
                </a:lnTo>
                <a:lnTo>
                  <a:pt x="29" y="19"/>
                </a:lnTo>
                <a:lnTo>
                  <a:pt x="48" y="19"/>
                </a:lnTo>
                <a:lnTo>
                  <a:pt x="67" y="19"/>
                </a:lnTo>
                <a:lnTo>
                  <a:pt x="86" y="19"/>
                </a:lnTo>
                <a:lnTo>
                  <a:pt x="115" y="9"/>
                </a:lnTo>
                <a:lnTo>
                  <a:pt x="125" y="9"/>
                </a:lnTo>
                <a:lnTo>
                  <a:pt x="144" y="9"/>
                </a:lnTo>
                <a:lnTo>
                  <a:pt x="154" y="0"/>
                </a:lnTo>
                <a:lnTo>
                  <a:pt x="163" y="9"/>
                </a:lnTo>
                <a:lnTo>
                  <a:pt x="173" y="9"/>
                </a:lnTo>
                <a:lnTo>
                  <a:pt x="173" y="19"/>
                </a:lnTo>
                <a:lnTo>
                  <a:pt x="163" y="29"/>
                </a:lnTo>
                <a:lnTo>
                  <a:pt x="154" y="3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4" name="Freeform 8"/>
          <p:cNvSpPr>
            <a:spLocks/>
          </p:cNvSpPr>
          <p:nvPr/>
        </p:nvSpPr>
        <p:spPr bwMode="auto">
          <a:xfrm>
            <a:off x="2743200" y="1905000"/>
            <a:ext cx="808038" cy="579438"/>
          </a:xfrm>
          <a:custGeom>
            <a:avLst/>
            <a:gdLst>
              <a:gd name="T0" fmla="*/ 0 w 509"/>
              <a:gd name="T1" fmla="*/ 365 h 365"/>
              <a:gd name="T2" fmla="*/ 0 w 509"/>
              <a:gd name="T3" fmla="*/ 355 h 365"/>
              <a:gd name="T4" fmla="*/ 0 w 509"/>
              <a:gd name="T5" fmla="*/ 307 h 365"/>
              <a:gd name="T6" fmla="*/ 10 w 509"/>
              <a:gd name="T7" fmla="*/ 288 h 365"/>
              <a:gd name="T8" fmla="*/ 29 w 509"/>
              <a:gd name="T9" fmla="*/ 259 h 365"/>
              <a:gd name="T10" fmla="*/ 48 w 509"/>
              <a:gd name="T11" fmla="*/ 221 h 365"/>
              <a:gd name="T12" fmla="*/ 68 w 509"/>
              <a:gd name="T13" fmla="*/ 202 h 365"/>
              <a:gd name="T14" fmla="*/ 106 w 509"/>
              <a:gd name="T15" fmla="*/ 163 h 365"/>
              <a:gd name="T16" fmla="*/ 164 w 509"/>
              <a:gd name="T17" fmla="*/ 125 h 365"/>
              <a:gd name="T18" fmla="*/ 212 w 509"/>
              <a:gd name="T19" fmla="*/ 96 h 365"/>
              <a:gd name="T20" fmla="*/ 250 w 509"/>
              <a:gd name="T21" fmla="*/ 87 h 365"/>
              <a:gd name="T22" fmla="*/ 269 w 509"/>
              <a:gd name="T23" fmla="*/ 77 h 365"/>
              <a:gd name="T24" fmla="*/ 298 w 509"/>
              <a:gd name="T25" fmla="*/ 67 h 365"/>
              <a:gd name="T26" fmla="*/ 346 w 509"/>
              <a:gd name="T27" fmla="*/ 48 h 365"/>
              <a:gd name="T28" fmla="*/ 394 w 509"/>
              <a:gd name="T29" fmla="*/ 29 h 365"/>
              <a:gd name="T30" fmla="*/ 423 w 509"/>
              <a:gd name="T31" fmla="*/ 19 h 365"/>
              <a:gd name="T32" fmla="*/ 480 w 509"/>
              <a:gd name="T33" fmla="*/ 0 h 365"/>
              <a:gd name="T34" fmla="*/ 490 w 509"/>
              <a:gd name="T35" fmla="*/ 10 h 365"/>
              <a:gd name="T36" fmla="*/ 490 w 509"/>
              <a:gd name="T37" fmla="*/ 10 h 365"/>
              <a:gd name="T38" fmla="*/ 500 w 509"/>
              <a:gd name="T39" fmla="*/ 10 h 365"/>
              <a:gd name="T40" fmla="*/ 509 w 509"/>
              <a:gd name="T41" fmla="*/ 19 h 365"/>
              <a:gd name="T42" fmla="*/ 509 w 509"/>
              <a:gd name="T43" fmla="*/ 19 h 365"/>
              <a:gd name="T44" fmla="*/ 500 w 509"/>
              <a:gd name="T45" fmla="*/ 29 h 365"/>
              <a:gd name="T46" fmla="*/ 500 w 509"/>
              <a:gd name="T47" fmla="*/ 39 h 365"/>
              <a:gd name="T48" fmla="*/ 500 w 509"/>
              <a:gd name="T49" fmla="*/ 39 h 36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09"/>
              <a:gd name="T76" fmla="*/ 0 h 365"/>
              <a:gd name="T77" fmla="*/ 509 w 509"/>
              <a:gd name="T78" fmla="*/ 365 h 36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09" h="365">
                <a:moveTo>
                  <a:pt x="0" y="365"/>
                </a:moveTo>
                <a:lnTo>
                  <a:pt x="0" y="355"/>
                </a:lnTo>
                <a:lnTo>
                  <a:pt x="0" y="307"/>
                </a:lnTo>
                <a:lnTo>
                  <a:pt x="10" y="288"/>
                </a:lnTo>
                <a:lnTo>
                  <a:pt x="29" y="259"/>
                </a:lnTo>
                <a:lnTo>
                  <a:pt x="48" y="221"/>
                </a:lnTo>
                <a:lnTo>
                  <a:pt x="68" y="202"/>
                </a:lnTo>
                <a:lnTo>
                  <a:pt x="106" y="163"/>
                </a:lnTo>
                <a:lnTo>
                  <a:pt x="164" y="125"/>
                </a:lnTo>
                <a:lnTo>
                  <a:pt x="212" y="96"/>
                </a:lnTo>
                <a:lnTo>
                  <a:pt x="250" y="87"/>
                </a:lnTo>
                <a:lnTo>
                  <a:pt x="269" y="77"/>
                </a:lnTo>
                <a:lnTo>
                  <a:pt x="298" y="67"/>
                </a:lnTo>
                <a:lnTo>
                  <a:pt x="346" y="48"/>
                </a:lnTo>
                <a:lnTo>
                  <a:pt x="394" y="29"/>
                </a:lnTo>
                <a:lnTo>
                  <a:pt x="423" y="19"/>
                </a:lnTo>
                <a:lnTo>
                  <a:pt x="480" y="0"/>
                </a:lnTo>
                <a:lnTo>
                  <a:pt x="490" y="10"/>
                </a:lnTo>
                <a:lnTo>
                  <a:pt x="500" y="10"/>
                </a:lnTo>
                <a:lnTo>
                  <a:pt x="509" y="19"/>
                </a:lnTo>
                <a:lnTo>
                  <a:pt x="500" y="29"/>
                </a:lnTo>
                <a:lnTo>
                  <a:pt x="500" y="3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5" name="Freeform 9"/>
          <p:cNvSpPr>
            <a:spLocks/>
          </p:cNvSpPr>
          <p:nvPr/>
        </p:nvSpPr>
        <p:spPr bwMode="auto">
          <a:xfrm>
            <a:off x="2743200" y="1905000"/>
            <a:ext cx="808038" cy="579438"/>
          </a:xfrm>
          <a:custGeom>
            <a:avLst/>
            <a:gdLst>
              <a:gd name="T0" fmla="*/ 0 w 509"/>
              <a:gd name="T1" fmla="*/ 365 h 365"/>
              <a:gd name="T2" fmla="*/ 0 w 509"/>
              <a:gd name="T3" fmla="*/ 336 h 365"/>
              <a:gd name="T4" fmla="*/ 10 w 509"/>
              <a:gd name="T5" fmla="*/ 298 h 365"/>
              <a:gd name="T6" fmla="*/ 20 w 509"/>
              <a:gd name="T7" fmla="*/ 269 h 365"/>
              <a:gd name="T8" fmla="*/ 29 w 509"/>
              <a:gd name="T9" fmla="*/ 250 h 365"/>
              <a:gd name="T10" fmla="*/ 48 w 509"/>
              <a:gd name="T11" fmla="*/ 231 h 365"/>
              <a:gd name="T12" fmla="*/ 68 w 509"/>
              <a:gd name="T13" fmla="*/ 211 h 365"/>
              <a:gd name="T14" fmla="*/ 87 w 509"/>
              <a:gd name="T15" fmla="*/ 192 h 365"/>
              <a:gd name="T16" fmla="*/ 135 w 509"/>
              <a:gd name="T17" fmla="*/ 154 h 365"/>
              <a:gd name="T18" fmla="*/ 202 w 509"/>
              <a:gd name="T19" fmla="*/ 106 h 365"/>
              <a:gd name="T20" fmla="*/ 240 w 509"/>
              <a:gd name="T21" fmla="*/ 96 h 365"/>
              <a:gd name="T22" fmla="*/ 260 w 509"/>
              <a:gd name="T23" fmla="*/ 77 h 365"/>
              <a:gd name="T24" fmla="*/ 279 w 509"/>
              <a:gd name="T25" fmla="*/ 67 h 365"/>
              <a:gd name="T26" fmla="*/ 308 w 509"/>
              <a:gd name="T27" fmla="*/ 58 h 365"/>
              <a:gd name="T28" fmla="*/ 336 w 509"/>
              <a:gd name="T29" fmla="*/ 48 h 365"/>
              <a:gd name="T30" fmla="*/ 375 w 509"/>
              <a:gd name="T31" fmla="*/ 39 h 365"/>
              <a:gd name="T32" fmla="*/ 404 w 509"/>
              <a:gd name="T33" fmla="*/ 29 h 365"/>
              <a:gd name="T34" fmla="*/ 452 w 509"/>
              <a:gd name="T35" fmla="*/ 10 h 365"/>
              <a:gd name="T36" fmla="*/ 471 w 509"/>
              <a:gd name="T37" fmla="*/ 0 h 365"/>
              <a:gd name="T38" fmla="*/ 490 w 509"/>
              <a:gd name="T39" fmla="*/ 10 h 365"/>
              <a:gd name="T40" fmla="*/ 509 w 509"/>
              <a:gd name="T41" fmla="*/ 19 h 365"/>
              <a:gd name="T42" fmla="*/ 500 w 509"/>
              <a:gd name="T43" fmla="*/ 39 h 3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09"/>
              <a:gd name="T67" fmla="*/ 0 h 365"/>
              <a:gd name="T68" fmla="*/ 509 w 509"/>
              <a:gd name="T69" fmla="*/ 365 h 36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09" h="365">
                <a:moveTo>
                  <a:pt x="0" y="365"/>
                </a:moveTo>
                <a:lnTo>
                  <a:pt x="0" y="336"/>
                </a:lnTo>
                <a:lnTo>
                  <a:pt x="10" y="298"/>
                </a:lnTo>
                <a:lnTo>
                  <a:pt x="20" y="269"/>
                </a:lnTo>
                <a:lnTo>
                  <a:pt x="29" y="250"/>
                </a:lnTo>
                <a:lnTo>
                  <a:pt x="48" y="231"/>
                </a:lnTo>
                <a:lnTo>
                  <a:pt x="68" y="211"/>
                </a:lnTo>
                <a:lnTo>
                  <a:pt x="87" y="192"/>
                </a:lnTo>
                <a:lnTo>
                  <a:pt x="135" y="154"/>
                </a:lnTo>
                <a:lnTo>
                  <a:pt x="202" y="106"/>
                </a:lnTo>
                <a:lnTo>
                  <a:pt x="240" y="96"/>
                </a:lnTo>
                <a:lnTo>
                  <a:pt x="260" y="77"/>
                </a:lnTo>
                <a:lnTo>
                  <a:pt x="279" y="67"/>
                </a:lnTo>
                <a:lnTo>
                  <a:pt x="308" y="58"/>
                </a:lnTo>
                <a:lnTo>
                  <a:pt x="336" y="48"/>
                </a:lnTo>
                <a:lnTo>
                  <a:pt x="375" y="39"/>
                </a:lnTo>
                <a:lnTo>
                  <a:pt x="404" y="29"/>
                </a:lnTo>
                <a:lnTo>
                  <a:pt x="452" y="10"/>
                </a:lnTo>
                <a:lnTo>
                  <a:pt x="471" y="0"/>
                </a:lnTo>
                <a:lnTo>
                  <a:pt x="490" y="10"/>
                </a:lnTo>
                <a:lnTo>
                  <a:pt x="509" y="19"/>
                </a:lnTo>
                <a:lnTo>
                  <a:pt x="500" y="3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6" name="Arc 10"/>
          <p:cNvSpPr>
            <a:spLocks/>
          </p:cNvSpPr>
          <p:nvPr/>
        </p:nvSpPr>
        <p:spPr bwMode="auto">
          <a:xfrm>
            <a:off x="2760663" y="1876425"/>
            <a:ext cx="1431925" cy="623888"/>
          </a:xfrm>
          <a:custGeom>
            <a:avLst/>
            <a:gdLst>
              <a:gd name="T0" fmla="*/ 0 w 21599"/>
              <a:gd name="T1" fmla="*/ 0 h 21599"/>
              <a:gd name="T2" fmla="*/ 2 w 21599"/>
              <a:gd name="T3" fmla="*/ 0 h 21599"/>
              <a:gd name="T4" fmla="*/ 2 w 21599"/>
              <a:gd name="T5" fmla="*/ 0 h 21599"/>
              <a:gd name="T6" fmla="*/ 0 60000 65536"/>
              <a:gd name="T7" fmla="*/ 0 60000 65536"/>
              <a:gd name="T8" fmla="*/ 0 60000 65536"/>
              <a:gd name="T9" fmla="*/ 0 w 21599"/>
              <a:gd name="T10" fmla="*/ 0 h 21599"/>
              <a:gd name="T11" fmla="*/ 21599 w 21599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9" h="21599" fill="none" extrusionOk="0">
                <a:moveTo>
                  <a:pt x="-1" y="21544"/>
                </a:moveTo>
                <a:cubicBezTo>
                  <a:pt x="28" y="9645"/>
                  <a:pt x="9676" y="11"/>
                  <a:pt x="21575" y="-1"/>
                </a:cubicBezTo>
              </a:path>
              <a:path w="21599" h="21599" stroke="0" extrusionOk="0">
                <a:moveTo>
                  <a:pt x="-1" y="21544"/>
                </a:moveTo>
                <a:cubicBezTo>
                  <a:pt x="28" y="9645"/>
                  <a:pt x="9676" y="11"/>
                  <a:pt x="21575" y="-1"/>
                </a:cubicBezTo>
                <a:lnTo>
                  <a:pt x="21599" y="21599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7" name="Oval 11"/>
          <p:cNvSpPr>
            <a:spLocks noChangeArrowheads="1"/>
          </p:cNvSpPr>
          <p:nvPr/>
        </p:nvSpPr>
        <p:spPr bwMode="auto">
          <a:xfrm>
            <a:off x="5167313" y="4557713"/>
            <a:ext cx="1782763" cy="1706563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670550" y="5562600"/>
            <a:ext cx="898525" cy="336550"/>
            <a:chOff x="3572" y="3504"/>
            <a:chExt cx="566" cy="212"/>
          </a:xfrm>
        </p:grpSpPr>
        <p:sp>
          <p:nvSpPr>
            <p:cNvPr id="65949" name="Oval 13"/>
            <p:cNvSpPr>
              <a:spLocks noChangeArrowheads="1"/>
            </p:cNvSpPr>
            <p:nvPr/>
          </p:nvSpPr>
          <p:spPr bwMode="auto">
            <a:xfrm>
              <a:off x="3572" y="3504"/>
              <a:ext cx="566" cy="212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50" name="Oval 14"/>
            <p:cNvSpPr>
              <a:spLocks noChangeArrowheads="1"/>
            </p:cNvSpPr>
            <p:nvPr/>
          </p:nvSpPr>
          <p:spPr bwMode="auto">
            <a:xfrm>
              <a:off x="3572" y="3543"/>
              <a:ext cx="557" cy="144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51" name="Oval 15"/>
            <p:cNvSpPr>
              <a:spLocks noChangeArrowheads="1"/>
            </p:cNvSpPr>
            <p:nvPr/>
          </p:nvSpPr>
          <p:spPr bwMode="auto">
            <a:xfrm>
              <a:off x="3572" y="3581"/>
              <a:ext cx="557" cy="5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549" name="Rectangle 16"/>
          <p:cNvSpPr>
            <a:spLocks noChangeArrowheads="1"/>
          </p:cNvSpPr>
          <p:nvPr/>
        </p:nvSpPr>
        <p:spPr bwMode="auto">
          <a:xfrm>
            <a:off x="5899150" y="5472113"/>
            <a:ext cx="487363" cy="517525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0" name="Freeform 17"/>
          <p:cNvSpPr>
            <a:spLocks/>
          </p:cNvSpPr>
          <p:nvPr/>
        </p:nvSpPr>
        <p:spPr bwMode="auto">
          <a:xfrm>
            <a:off x="6280150" y="5562600"/>
            <a:ext cx="92075" cy="61913"/>
          </a:xfrm>
          <a:custGeom>
            <a:avLst/>
            <a:gdLst>
              <a:gd name="T0" fmla="*/ 0 w 58"/>
              <a:gd name="T1" fmla="*/ 0 h 39"/>
              <a:gd name="T2" fmla="*/ 0 w 58"/>
              <a:gd name="T3" fmla="*/ 0 h 39"/>
              <a:gd name="T4" fmla="*/ 19 w 58"/>
              <a:gd name="T5" fmla="*/ 0 h 39"/>
              <a:gd name="T6" fmla="*/ 19 w 58"/>
              <a:gd name="T7" fmla="*/ 0 h 39"/>
              <a:gd name="T8" fmla="*/ 19 w 58"/>
              <a:gd name="T9" fmla="*/ 10 h 39"/>
              <a:gd name="T10" fmla="*/ 19 w 58"/>
              <a:gd name="T11" fmla="*/ 10 h 39"/>
              <a:gd name="T12" fmla="*/ 38 w 58"/>
              <a:gd name="T13" fmla="*/ 10 h 39"/>
              <a:gd name="T14" fmla="*/ 38 w 58"/>
              <a:gd name="T15" fmla="*/ 10 h 39"/>
              <a:gd name="T16" fmla="*/ 48 w 58"/>
              <a:gd name="T17" fmla="*/ 20 h 39"/>
              <a:gd name="T18" fmla="*/ 48 w 58"/>
              <a:gd name="T19" fmla="*/ 20 h 39"/>
              <a:gd name="T20" fmla="*/ 58 w 58"/>
              <a:gd name="T21" fmla="*/ 20 h 39"/>
              <a:gd name="T22" fmla="*/ 58 w 58"/>
              <a:gd name="T23" fmla="*/ 20 h 39"/>
              <a:gd name="T24" fmla="*/ 48 w 58"/>
              <a:gd name="T25" fmla="*/ 29 h 39"/>
              <a:gd name="T26" fmla="*/ 48 w 58"/>
              <a:gd name="T27" fmla="*/ 29 h 39"/>
              <a:gd name="T28" fmla="*/ 38 w 58"/>
              <a:gd name="T29" fmla="*/ 29 h 39"/>
              <a:gd name="T30" fmla="*/ 38 w 58"/>
              <a:gd name="T31" fmla="*/ 29 h 39"/>
              <a:gd name="T32" fmla="*/ 29 w 58"/>
              <a:gd name="T33" fmla="*/ 29 h 39"/>
              <a:gd name="T34" fmla="*/ 29 w 58"/>
              <a:gd name="T35" fmla="*/ 29 h 39"/>
              <a:gd name="T36" fmla="*/ 29 w 58"/>
              <a:gd name="T37" fmla="*/ 39 h 39"/>
              <a:gd name="T38" fmla="*/ 29 w 58"/>
              <a:gd name="T39" fmla="*/ 39 h 39"/>
              <a:gd name="T40" fmla="*/ 19 w 58"/>
              <a:gd name="T41" fmla="*/ 39 h 39"/>
              <a:gd name="T42" fmla="*/ 19 w 58"/>
              <a:gd name="T43" fmla="*/ 39 h 39"/>
              <a:gd name="T44" fmla="*/ 10 w 58"/>
              <a:gd name="T45" fmla="*/ 39 h 39"/>
              <a:gd name="T46" fmla="*/ 10 w 58"/>
              <a:gd name="T47" fmla="*/ 39 h 3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8"/>
              <a:gd name="T73" fmla="*/ 0 h 39"/>
              <a:gd name="T74" fmla="*/ 58 w 58"/>
              <a:gd name="T75" fmla="*/ 39 h 3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8" h="39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19" y="10"/>
                </a:lnTo>
                <a:lnTo>
                  <a:pt x="38" y="10"/>
                </a:lnTo>
                <a:lnTo>
                  <a:pt x="48" y="20"/>
                </a:lnTo>
                <a:lnTo>
                  <a:pt x="58" y="20"/>
                </a:lnTo>
                <a:lnTo>
                  <a:pt x="48" y="29"/>
                </a:lnTo>
                <a:lnTo>
                  <a:pt x="38" y="29"/>
                </a:lnTo>
                <a:lnTo>
                  <a:pt x="29" y="29"/>
                </a:lnTo>
                <a:lnTo>
                  <a:pt x="29" y="39"/>
                </a:lnTo>
                <a:lnTo>
                  <a:pt x="19" y="39"/>
                </a:lnTo>
                <a:lnTo>
                  <a:pt x="10" y="39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1" name="Freeform 18"/>
          <p:cNvSpPr>
            <a:spLocks/>
          </p:cNvSpPr>
          <p:nvPr/>
        </p:nvSpPr>
        <p:spPr bwMode="auto">
          <a:xfrm>
            <a:off x="6280150" y="5562600"/>
            <a:ext cx="92075" cy="61913"/>
          </a:xfrm>
          <a:custGeom>
            <a:avLst/>
            <a:gdLst>
              <a:gd name="T0" fmla="*/ 0 w 58"/>
              <a:gd name="T1" fmla="*/ 0 h 39"/>
              <a:gd name="T2" fmla="*/ 19 w 58"/>
              <a:gd name="T3" fmla="*/ 0 h 39"/>
              <a:gd name="T4" fmla="*/ 19 w 58"/>
              <a:gd name="T5" fmla="*/ 0 h 39"/>
              <a:gd name="T6" fmla="*/ 19 w 58"/>
              <a:gd name="T7" fmla="*/ 0 h 39"/>
              <a:gd name="T8" fmla="*/ 19 w 58"/>
              <a:gd name="T9" fmla="*/ 10 h 39"/>
              <a:gd name="T10" fmla="*/ 38 w 58"/>
              <a:gd name="T11" fmla="*/ 10 h 39"/>
              <a:gd name="T12" fmla="*/ 38 w 58"/>
              <a:gd name="T13" fmla="*/ 10 h 39"/>
              <a:gd name="T14" fmla="*/ 38 w 58"/>
              <a:gd name="T15" fmla="*/ 10 h 39"/>
              <a:gd name="T16" fmla="*/ 38 w 58"/>
              <a:gd name="T17" fmla="*/ 10 h 39"/>
              <a:gd name="T18" fmla="*/ 48 w 58"/>
              <a:gd name="T19" fmla="*/ 20 h 39"/>
              <a:gd name="T20" fmla="*/ 58 w 58"/>
              <a:gd name="T21" fmla="*/ 20 h 39"/>
              <a:gd name="T22" fmla="*/ 58 w 58"/>
              <a:gd name="T23" fmla="*/ 20 h 39"/>
              <a:gd name="T24" fmla="*/ 58 w 58"/>
              <a:gd name="T25" fmla="*/ 20 h 39"/>
              <a:gd name="T26" fmla="*/ 48 w 58"/>
              <a:gd name="T27" fmla="*/ 29 h 39"/>
              <a:gd name="T28" fmla="*/ 48 w 58"/>
              <a:gd name="T29" fmla="*/ 29 h 39"/>
              <a:gd name="T30" fmla="*/ 48 w 58"/>
              <a:gd name="T31" fmla="*/ 29 h 39"/>
              <a:gd name="T32" fmla="*/ 38 w 58"/>
              <a:gd name="T33" fmla="*/ 29 h 39"/>
              <a:gd name="T34" fmla="*/ 38 w 58"/>
              <a:gd name="T35" fmla="*/ 29 h 39"/>
              <a:gd name="T36" fmla="*/ 38 w 58"/>
              <a:gd name="T37" fmla="*/ 29 h 39"/>
              <a:gd name="T38" fmla="*/ 29 w 58"/>
              <a:gd name="T39" fmla="*/ 29 h 39"/>
              <a:gd name="T40" fmla="*/ 29 w 58"/>
              <a:gd name="T41" fmla="*/ 39 h 39"/>
              <a:gd name="T42" fmla="*/ 19 w 58"/>
              <a:gd name="T43" fmla="*/ 39 h 39"/>
              <a:gd name="T44" fmla="*/ 19 w 58"/>
              <a:gd name="T45" fmla="*/ 39 h 39"/>
              <a:gd name="T46" fmla="*/ 19 w 58"/>
              <a:gd name="T47" fmla="*/ 39 h 39"/>
              <a:gd name="T48" fmla="*/ 19 w 58"/>
              <a:gd name="T49" fmla="*/ 39 h 39"/>
              <a:gd name="T50" fmla="*/ 10 w 58"/>
              <a:gd name="T51" fmla="*/ 39 h 39"/>
              <a:gd name="T52" fmla="*/ 10 w 58"/>
              <a:gd name="T53" fmla="*/ 39 h 39"/>
              <a:gd name="T54" fmla="*/ 10 w 58"/>
              <a:gd name="T55" fmla="*/ 39 h 39"/>
              <a:gd name="T56" fmla="*/ 10 w 58"/>
              <a:gd name="T57" fmla="*/ 39 h 3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8"/>
              <a:gd name="T88" fmla="*/ 0 h 39"/>
              <a:gd name="T89" fmla="*/ 58 w 58"/>
              <a:gd name="T90" fmla="*/ 39 h 3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8" h="39">
                <a:moveTo>
                  <a:pt x="0" y="0"/>
                </a:moveTo>
                <a:lnTo>
                  <a:pt x="19" y="0"/>
                </a:lnTo>
                <a:lnTo>
                  <a:pt x="19" y="10"/>
                </a:lnTo>
                <a:lnTo>
                  <a:pt x="38" y="10"/>
                </a:lnTo>
                <a:lnTo>
                  <a:pt x="48" y="20"/>
                </a:lnTo>
                <a:lnTo>
                  <a:pt x="58" y="20"/>
                </a:lnTo>
                <a:lnTo>
                  <a:pt x="48" y="29"/>
                </a:lnTo>
                <a:lnTo>
                  <a:pt x="38" y="29"/>
                </a:lnTo>
                <a:lnTo>
                  <a:pt x="29" y="29"/>
                </a:lnTo>
                <a:lnTo>
                  <a:pt x="29" y="39"/>
                </a:lnTo>
                <a:lnTo>
                  <a:pt x="19" y="39"/>
                </a:lnTo>
                <a:lnTo>
                  <a:pt x="10" y="39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2" name="Freeform 19"/>
          <p:cNvSpPr>
            <a:spLocks/>
          </p:cNvSpPr>
          <p:nvPr/>
        </p:nvSpPr>
        <p:spPr bwMode="auto">
          <a:xfrm>
            <a:off x="6310313" y="5670550"/>
            <a:ext cx="76200" cy="60325"/>
          </a:xfrm>
          <a:custGeom>
            <a:avLst/>
            <a:gdLst>
              <a:gd name="T0" fmla="*/ 0 w 48"/>
              <a:gd name="T1" fmla="*/ 0 h 38"/>
              <a:gd name="T2" fmla="*/ 0 w 48"/>
              <a:gd name="T3" fmla="*/ 0 h 38"/>
              <a:gd name="T4" fmla="*/ 10 w 48"/>
              <a:gd name="T5" fmla="*/ 0 h 38"/>
              <a:gd name="T6" fmla="*/ 10 w 48"/>
              <a:gd name="T7" fmla="*/ 0 h 38"/>
              <a:gd name="T8" fmla="*/ 10 w 48"/>
              <a:gd name="T9" fmla="*/ 9 h 38"/>
              <a:gd name="T10" fmla="*/ 10 w 48"/>
              <a:gd name="T11" fmla="*/ 9 h 38"/>
              <a:gd name="T12" fmla="*/ 29 w 48"/>
              <a:gd name="T13" fmla="*/ 9 h 38"/>
              <a:gd name="T14" fmla="*/ 29 w 48"/>
              <a:gd name="T15" fmla="*/ 9 h 38"/>
              <a:gd name="T16" fmla="*/ 39 w 48"/>
              <a:gd name="T17" fmla="*/ 9 h 38"/>
              <a:gd name="T18" fmla="*/ 39 w 48"/>
              <a:gd name="T19" fmla="*/ 9 h 38"/>
              <a:gd name="T20" fmla="*/ 48 w 48"/>
              <a:gd name="T21" fmla="*/ 19 h 38"/>
              <a:gd name="T22" fmla="*/ 48 w 48"/>
              <a:gd name="T23" fmla="*/ 19 h 38"/>
              <a:gd name="T24" fmla="*/ 39 w 48"/>
              <a:gd name="T25" fmla="*/ 28 h 38"/>
              <a:gd name="T26" fmla="*/ 39 w 48"/>
              <a:gd name="T27" fmla="*/ 28 h 38"/>
              <a:gd name="T28" fmla="*/ 29 w 48"/>
              <a:gd name="T29" fmla="*/ 28 h 38"/>
              <a:gd name="T30" fmla="*/ 29 w 48"/>
              <a:gd name="T31" fmla="*/ 28 h 38"/>
              <a:gd name="T32" fmla="*/ 19 w 48"/>
              <a:gd name="T33" fmla="*/ 38 h 38"/>
              <a:gd name="T34" fmla="*/ 19 w 48"/>
              <a:gd name="T35" fmla="*/ 38 h 38"/>
              <a:gd name="T36" fmla="*/ 10 w 48"/>
              <a:gd name="T37" fmla="*/ 38 h 38"/>
              <a:gd name="T38" fmla="*/ 10 w 48"/>
              <a:gd name="T39" fmla="*/ 38 h 38"/>
              <a:gd name="T40" fmla="*/ 0 w 48"/>
              <a:gd name="T41" fmla="*/ 38 h 38"/>
              <a:gd name="T42" fmla="*/ 0 w 48"/>
              <a:gd name="T43" fmla="*/ 38 h 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8"/>
              <a:gd name="T67" fmla="*/ 0 h 38"/>
              <a:gd name="T68" fmla="*/ 48 w 48"/>
              <a:gd name="T69" fmla="*/ 38 h 3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8" h="38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10" y="9"/>
                </a:lnTo>
                <a:lnTo>
                  <a:pt x="29" y="9"/>
                </a:lnTo>
                <a:lnTo>
                  <a:pt x="39" y="9"/>
                </a:lnTo>
                <a:lnTo>
                  <a:pt x="48" y="19"/>
                </a:lnTo>
                <a:lnTo>
                  <a:pt x="39" y="28"/>
                </a:lnTo>
                <a:lnTo>
                  <a:pt x="29" y="28"/>
                </a:lnTo>
                <a:lnTo>
                  <a:pt x="19" y="38"/>
                </a:lnTo>
                <a:lnTo>
                  <a:pt x="10" y="38"/>
                </a:lnTo>
                <a:lnTo>
                  <a:pt x="0" y="3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3" name="Freeform 20"/>
          <p:cNvSpPr>
            <a:spLocks/>
          </p:cNvSpPr>
          <p:nvPr/>
        </p:nvSpPr>
        <p:spPr bwMode="auto">
          <a:xfrm>
            <a:off x="6310313" y="5670550"/>
            <a:ext cx="76200" cy="60325"/>
          </a:xfrm>
          <a:custGeom>
            <a:avLst/>
            <a:gdLst>
              <a:gd name="T0" fmla="*/ 0 w 48"/>
              <a:gd name="T1" fmla="*/ 0 h 38"/>
              <a:gd name="T2" fmla="*/ 10 w 48"/>
              <a:gd name="T3" fmla="*/ 0 h 38"/>
              <a:gd name="T4" fmla="*/ 10 w 48"/>
              <a:gd name="T5" fmla="*/ 0 h 38"/>
              <a:gd name="T6" fmla="*/ 10 w 48"/>
              <a:gd name="T7" fmla="*/ 0 h 38"/>
              <a:gd name="T8" fmla="*/ 10 w 48"/>
              <a:gd name="T9" fmla="*/ 9 h 38"/>
              <a:gd name="T10" fmla="*/ 29 w 48"/>
              <a:gd name="T11" fmla="*/ 9 h 38"/>
              <a:gd name="T12" fmla="*/ 29 w 48"/>
              <a:gd name="T13" fmla="*/ 9 h 38"/>
              <a:gd name="T14" fmla="*/ 29 w 48"/>
              <a:gd name="T15" fmla="*/ 9 h 38"/>
              <a:gd name="T16" fmla="*/ 39 w 48"/>
              <a:gd name="T17" fmla="*/ 9 h 38"/>
              <a:gd name="T18" fmla="*/ 48 w 48"/>
              <a:gd name="T19" fmla="*/ 19 h 38"/>
              <a:gd name="T20" fmla="*/ 48 w 48"/>
              <a:gd name="T21" fmla="*/ 19 h 38"/>
              <a:gd name="T22" fmla="*/ 48 w 48"/>
              <a:gd name="T23" fmla="*/ 19 h 38"/>
              <a:gd name="T24" fmla="*/ 48 w 48"/>
              <a:gd name="T25" fmla="*/ 19 h 38"/>
              <a:gd name="T26" fmla="*/ 39 w 48"/>
              <a:gd name="T27" fmla="*/ 28 h 38"/>
              <a:gd name="T28" fmla="*/ 39 w 48"/>
              <a:gd name="T29" fmla="*/ 28 h 38"/>
              <a:gd name="T30" fmla="*/ 39 w 48"/>
              <a:gd name="T31" fmla="*/ 28 h 38"/>
              <a:gd name="T32" fmla="*/ 29 w 48"/>
              <a:gd name="T33" fmla="*/ 28 h 38"/>
              <a:gd name="T34" fmla="*/ 29 w 48"/>
              <a:gd name="T35" fmla="*/ 28 h 38"/>
              <a:gd name="T36" fmla="*/ 29 w 48"/>
              <a:gd name="T37" fmla="*/ 28 h 38"/>
              <a:gd name="T38" fmla="*/ 29 w 48"/>
              <a:gd name="T39" fmla="*/ 28 h 38"/>
              <a:gd name="T40" fmla="*/ 19 w 48"/>
              <a:gd name="T41" fmla="*/ 38 h 38"/>
              <a:gd name="T42" fmla="*/ 19 w 48"/>
              <a:gd name="T43" fmla="*/ 38 h 38"/>
              <a:gd name="T44" fmla="*/ 10 w 48"/>
              <a:gd name="T45" fmla="*/ 38 h 38"/>
              <a:gd name="T46" fmla="*/ 10 w 48"/>
              <a:gd name="T47" fmla="*/ 38 h 38"/>
              <a:gd name="T48" fmla="*/ 10 w 48"/>
              <a:gd name="T49" fmla="*/ 38 h 38"/>
              <a:gd name="T50" fmla="*/ 10 w 48"/>
              <a:gd name="T51" fmla="*/ 38 h 38"/>
              <a:gd name="T52" fmla="*/ 0 w 48"/>
              <a:gd name="T53" fmla="*/ 38 h 38"/>
              <a:gd name="T54" fmla="*/ 0 w 48"/>
              <a:gd name="T55" fmla="*/ 38 h 38"/>
              <a:gd name="T56" fmla="*/ 0 w 48"/>
              <a:gd name="T57" fmla="*/ 38 h 3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8"/>
              <a:gd name="T88" fmla="*/ 0 h 38"/>
              <a:gd name="T89" fmla="*/ 48 w 48"/>
              <a:gd name="T90" fmla="*/ 38 h 3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8" h="38">
                <a:moveTo>
                  <a:pt x="0" y="0"/>
                </a:moveTo>
                <a:lnTo>
                  <a:pt x="10" y="0"/>
                </a:lnTo>
                <a:lnTo>
                  <a:pt x="10" y="9"/>
                </a:lnTo>
                <a:lnTo>
                  <a:pt x="29" y="9"/>
                </a:lnTo>
                <a:lnTo>
                  <a:pt x="39" y="9"/>
                </a:lnTo>
                <a:lnTo>
                  <a:pt x="48" y="19"/>
                </a:lnTo>
                <a:lnTo>
                  <a:pt x="39" y="28"/>
                </a:lnTo>
                <a:lnTo>
                  <a:pt x="29" y="28"/>
                </a:lnTo>
                <a:lnTo>
                  <a:pt x="19" y="38"/>
                </a:lnTo>
                <a:lnTo>
                  <a:pt x="10" y="38"/>
                </a:lnTo>
                <a:lnTo>
                  <a:pt x="0" y="3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4" name="Freeform 21"/>
          <p:cNvSpPr>
            <a:spLocks/>
          </p:cNvSpPr>
          <p:nvPr/>
        </p:nvSpPr>
        <p:spPr bwMode="auto">
          <a:xfrm>
            <a:off x="6310313" y="5791200"/>
            <a:ext cx="76200" cy="76200"/>
          </a:xfrm>
          <a:custGeom>
            <a:avLst/>
            <a:gdLst>
              <a:gd name="T0" fmla="*/ 0 w 48"/>
              <a:gd name="T1" fmla="*/ 0 h 48"/>
              <a:gd name="T2" fmla="*/ 0 w 48"/>
              <a:gd name="T3" fmla="*/ 0 h 48"/>
              <a:gd name="T4" fmla="*/ 10 w 48"/>
              <a:gd name="T5" fmla="*/ 10 h 48"/>
              <a:gd name="T6" fmla="*/ 10 w 48"/>
              <a:gd name="T7" fmla="*/ 10 h 48"/>
              <a:gd name="T8" fmla="*/ 29 w 48"/>
              <a:gd name="T9" fmla="*/ 10 h 48"/>
              <a:gd name="T10" fmla="*/ 29 w 48"/>
              <a:gd name="T11" fmla="*/ 10 h 48"/>
              <a:gd name="T12" fmla="*/ 39 w 48"/>
              <a:gd name="T13" fmla="*/ 20 h 48"/>
              <a:gd name="T14" fmla="*/ 39 w 48"/>
              <a:gd name="T15" fmla="*/ 20 h 48"/>
              <a:gd name="T16" fmla="*/ 48 w 48"/>
              <a:gd name="T17" fmla="*/ 20 h 48"/>
              <a:gd name="T18" fmla="*/ 48 w 48"/>
              <a:gd name="T19" fmla="*/ 20 h 48"/>
              <a:gd name="T20" fmla="*/ 39 w 48"/>
              <a:gd name="T21" fmla="*/ 29 h 48"/>
              <a:gd name="T22" fmla="*/ 39 w 48"/>
              <a:gd name="T23" fmla="*/ 29 h 48"/>
              <a:gd name="T24" fmla="*/ 29 w 48"/>
              <a:gd name="T25" fmla="*/ 29 h 48"/>
              <a:gd name="T26" fmla="*/ 29 w 48"/>
              <a:gd name="T27" fmla="*/ 29 h 48"/>
              <a:gd name="T28" fmla="*/ 29 w 48"/>
              <a:gd name="T29" fmla="*/ 39 h 48"/>
              <a:gd name="T30" fmla="*/ 29 w 48"/>
              <a:gd name="T31" fmla="*/ 39 h 48"/>
              <a:gd name="T32" fmla="*/ 19 w 48"/>
              <a:gd name="T33" fmla="*/ 39 h 48"/>
              <a:gd name="T34" fmla="*/ 19 w 48"/>
              <a:gd name="T35" fmla="*/ 39 h 48"/>
              <a:gd name="T36" fmla="*/ 10 w 48"/>
              <a:gd name="T37" fmla="*/ 39 h 48"/>
              <a:gd name="T38" fmla="*/ 10 w 48"/>
              <a:gd name="T39" fmla="*/ 39 h 48"/>
              <a:gd name="T40" fmla="*/ 0 w 48"/>
              <a:gd name="T41" fmla="*/ 48 h 48"/>
              <a:gd name="T42" fmla="*/ 0 w 48"/>
              <a:gd name="T43" fmla="*/ 48 h 4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8"/>
              <a:gd name="T67" fmla="*/ 0 h 48"/>
              <a:gd name="T68" fmla="*/ 48 w 48"/>
              <a:gd name="T69" fmla="*/ 48 h 4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8" h="48">
                <a:moveTo>
                  <a:pt x="0" y="0"/>
                </a:moveTo>
                <a:lnTo>
                  <a:pt x="0" y="0"/>
                </a:lnTo>
                <a:lnTo>
                  <a:pt x="10" y="10"/>
                </a:lnTo>
                <a:lnTo>
                  <a:pt x="29" y="10"/>
                </a:lnTo>
                <a:lnTo>
                  <a:pt x="39" y="20"/>
                </a:lnTo>
                <a:lnTo>
                  <a:pt x="48" y="20"/>
                </a:lnTo>
                <a:lnTo>
                  <a:pt x="39" y="29"/>
                </a:lnTo>
                <a:lnTo>
                  <a:pt x="29" y="29"/>
                </a:lnTo>
                <a:lnTo>
                  <a:pt x="29" y="39"/>
                </a:lnTo>
                <a:lnTo>
                  <a:pt x="19" y="39"/>
                </a:lnTo>
                <a:lnTo>
                  <a:pt x="10" y="39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5" name="Freeform 22"/>
          <p:cNvSpPr>
            <a:spLocks/>
          </p:cNvSpPr>
          <p:nvPr/>
        </p:nvSpPr>
        <p:spPr bwMode="auto">
          <a:xfrm>
            <a:off x="6310313" y="5791200"/>
            <a:ext cx="76200" cy="76200"/>
          </a:xfrm>
          <a:custGeom>
            <a:avLst/>
            <a:gdLst>
              <a:gd name="T0" fmla="*/ 0 w 48"/>
              <a:gd name="T1" fmla="*/ 0 h 48"/>
              <a:gd name="T2" fmla="*/ 10 w 48"/>
              <a:gd name="T3" fmla="*/ 10 h 48"/>
              <a:gd name="T4" fmla="*/ 10 w 48"/>
              <a:gd name="T5" fmla="*/ 10 h 48"/>
              <a:gd name="T6" fmla="*/ 10 w 48"/>
              <a:gd name="T7" fmla="*/ 10 h 48"/>
              <a:gd name="T8" fmla="*/ 10 w 48"/>
              <a:gd name="T9" fmla="*/ 10 h 48"/>
              <a:gd name="T10" fmla="*/ 29 w 48"/>
              <a:gd name="T11" fmla="*/ 10 h 48"/>
              <a:gd name="T12" fmla="*/ 29 w 48"/>
              <a:gd name="T13" fmla="*/ 10 h 48"/>
              <a:gd name="T14" fmla="*/ 29 w 48"/>
              <a:gd name="T15" fmla="*/ 10 h 48"/>
              <a:gd name="T16" fmla="*/ 39 w 48"/>
              <a:gd name="T17" fmla="*/ 20 h 48"/>
              <a:gd name="T18" fmla="*/ 48 w 48"/>
              <a:gd name="T19" fmla="*/ 20 h 48"/>
              <a:gd name="T20" fmla="*/ 48 w 48"/>
              <a:gd name="T21" fmla="*/ 20 h 48"/>
              <a:gd name="T22" fmla="*/ 48 w 48"/>
              <a:gd name="T23" fmla="*/ 20 h 48"/>
              <a:gd name="T24" fmla="*/ 48 w 48"/>
              <a:gd name="T25" fmla="*/ 20 h 48"/>
              <a:gd name="T26" fmla="*/ 39 w 48"/>
              <a:gd name="T27" fmla="*/ 29 h 48"/>
              <a:gd name="T28" fmla="*/ 39 w 48"/>
              <a:gd name="T29" fmla="*/ 29 h 48"/>
              <a:gd name="T30" fmla="*/ 39 w 48"/>
              <a:gd name="T31" fmla="*/ 29 h 48"/>
              <a:gd name="T32" fmla="*/ 29 w 48"/>
              <a:gd name="T33" fmla="*/ 29 h 48"/>
              <a:gd name="T34" fmla="*/ 29 w 48"/>
              <a:gd name="T35" fmla="*/ 39 h 48"/>
              <a:gd name="T36" fmla="*/ 29 w 48"/>
              <a:gd name="T37" fmla="*/ 39 h 48"/>
              <a:gd name="T38" fmla="*/ 29 w 48"/>
              <a:gd name="T39" fmla="*/ 39 h 48"/>
              <a:gd name="T40" fmla="*/ 19 w 48"/>
              <a:gd name="T41" fmla="*/ 39 h 48"/>
              <a:gd name="T42" fmla="*/ 19 w 48"/>
              <a:gd name="T43" fmla="*/ 39 h 48"/>
              <a:gd name="T44" fmla="*/ 10 w 48"/>
              <a:gd name="T45" fmla="*/ 39 h 48"/>
              <a:gd name="T46" fmla="*/ 10 w 48"/>
              <a:gd name="T47" fmla="*/ 39 h 48"/>
              <a:gd name="T48" fmla="*/ 10 w 48"/>
              <a:gd name="T49" fmla="*/ 39 h 48"/>
              <a:gd name="T50" fmla="*/ 10 w 48"/>
              <a:gd name="T51" fmla="*/ 39 h 48"/>
              <a:gd name="T52" fmla="*/ 0 w 48"/>
              <a:gd name="T53" fmla="*/ 48 h 48"/>
              <a:gd name="T54" fmla="*/ 0 w 48"/>
              <a:gd name="T55" fmla="*/ 48 h 48"/>
              <a:gd name="T56" fmla="*/ 0 w 48"/>
              <a:gd name="T57" fmla="*/ 4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8"/>
              <a:gd name="T88" fmla="*/ 0 h 48"/>
              <a:gd name="T89" fmla="*/ 48 w 48"/>
              <a:gd name="T90" fmla="*/ 48 h 4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8" h="48">
                <a:moveTo>
                  <a:pt x="0" y="0"/>
                </a:moveTo>
                <a:lnTo>
                  <a:pt x="10" y="10"/>
                </a:lnTo>
                <a:lnTo>
                  <a:pt x="29" y="10"/>
                </a:lnTo>
                <a:lnTo>
                  <a:pt x="39" y="20"/>
                </a:lnTo>
                <a:lnTo>
                  <a:pt x="48" y="20"/>
                </a:lnTo>
                <a:lnTo>
                  <a:pt x="39" y="29"/>
                </a:lnTo>
                <a:lnTo>
                  <a:pt x="29" y="29"/>
                </a:lnTo>
                <a:lnTo>
                  <a:pt x="29" y="39"/>
                </a:lnTo>
                <a:lnTo>
                  <a:pt x="19" y="39"/>
                </a:lnTo>
                <a:lnTo>
                  <a:pt x="10" y="39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6" name="Freeform 23"/>
          <p:cNvSpPr>
            <a:spLocks/>
          </p:cNvSpPr>
          <p:nvPr/>
        </p:nvSpPr>
        <p:spPr bwMode="auto">
          <a:xfrm>
            <a:off x="5868988" y="5791200"/>
            <a:ext cx="76200" cy="76200"/>
          </a:xfrm>
          <a:custGeom>
            <a:avLst/>
            <a:gdLst>
              <a:gd name="T0" fmla="*/ 48 w 48"/>
              <a:gd name="T1" fmla="*/ 0 h 48"/>
              <a:gd name="T2" fmla="*/ 48 w 48"/>
              <a:gd name="T3" fmla="*/ 0 h 48"/>
              <a:gd name="T4" fmla="*/ 38 w 48"/>
              <a:gd name="T5" fmla="*/ 10 h 48"/>
              <a:gd name="T6" fmla="*/ 38 w 48"/>
              <a:gd name="T7" fmla="*/ 10 h 48"/>
              <a:gd name="T8" fmla="*/ 19 w 48"/>
              <a:gd name="T9" fmla="*/ 10 h 48"/>
              <a:gd name="T10" fmla="*/ 19 w 48"/>
              <a:gd name="T11" fmla="*/ 10 h 48"/>
              <a:gd name="T12" fmla="*/ 9 w 48"/>
              <a:gd name="T13" fmla="*/ 20 h 48"/>
              <a:gd name="T14" fmla="*/ 9 w 48"/>
              <a:gd name="T15" fmla="*/ 20 h 48"/>
              <a:gd name="T16" fmla="*/ 0 w 48"/>
              <a:gd name="T17" fmla="*/ 20 h 48"/>
              <a:gd name="T18" fmla="*/ 0 w 48"/>
              <a:gd name="T19" fmla="*/ 20 h 48"/>
              <a:gd name="T20" fmla="*/ 9 w 48"/>
              <a:gd name="T21" fmla="*/ 29 h 48"/>
              <a:gd name="T22" fmla="*/ 9 w 48"/>
              <a:gd name="T23" fmla="*/ 29 h 48"/>
              <a:gd name="T24" fmla="*/ 19 w 48"/>
              <a:gd name="T25" fmla="*/ 29 h 48"/>
              <a:gd name="T26" fmla="*/ 19 w 48"/>
              <a:gd name="T27" fmla="*/ 29 h 48"/>
              <a:gd name="T28" fmla="*/ 19 w 48"/>
              <a:gd name="T29" fmla="*/ 39 h 48"/>
              <a:gd name="T30" fmla="*/ 19 w 48"/>
              <a:gd name="T31" fmla="*/ 39 h 48"/>
              <a:gd name="T32" fmla="*/ 29 w 48"/>
              <a:gd name="T33" fmla="*/ 39 h 48"/>
              <a:gd name="T34" fmla="*/ 29 w 48"/>
              <a:gd name="T35" fmla="*/ 39 h 48"/>
              <a:gd name="T36" fmla="*/ 38 w 48"/>
              <a:gd name="T37" fmla="*/ 39 h 48"/>
              <a:gd name="T38" fmla="*/ 38 w 48"/>
              <a:gd name="T39" fmla="*/ 39 h 48"/>
              <a:gd name="T40" fmla="*/ 48 w 48"/>
              <a:gd name="T41" fmla="*/ 48 h 48"/>
              <a:gd name="T42" fmla="*/ 48 w 48"/>
              <a:gd name="T43" fmla="*/ 48 h 4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8"/>
              <a:gd name="T67" fmla="*/ 0 h 48"/>
              <a:gd name="T68" fmla="*/ 48 w 48"/>
              <a:gd name="T69" fmla="*/ 48 h 4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8" h="48">
                <a:moveTo>
                  <a:pt x="48" y="0"/>
                </a:moveTo>
                <a:lnTo>
                  <a:pt x="48" y="0"/>
                </a:lnTo>
                <a:lnTo>
                  <a:pt x="38" y="10"/>
                </a:lnTo>
                <a:lnTo>
                  <a:pt x="19" y="10"/>
                </a:lnTo>
                <a:lnTo>
                  <a:pt x="9" y="20"/>
                </a:lnTo>
                <a:lnTo>
                  <a:pt x="0" y="20"/>
                </a:lnTo>
                <a:lnTo>
                  <a:pt x="9" y="29"/>
                </a:lnTo>
                <a:lnTo>
                  <a:pt x="19" y="29"/>
                </a:lnTo>
                <a:lnTo>
                  <a:pt x="19" y="39"/>
                </a:lnTo>
                <a:lnTo>
                  <a:pt x="29" y="39"/>
                </a:lnTo>
                <a:lnTo>
                  <a:pt x="38" y="39"/>
                </a:lnTo>
                <a:lnTo>
                  <a:pt x="48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7" name="Freeform 24"/>
          <p:cNvSpPr>
            <a:spLocks/>
          </p:cNvSpPr>
          <p:nvPr/>
        </p:nvSpPr>
        <p:spPr bwMode="auto">
          <a:xfrm>
            <a:off x="5868988" y="5791200"/>
            <a:ext cx="76200" cy="76200"/>
          </a:xfrm>
          <a:custGeom>
            <a:avLst/>
            <a:gdLst>
              <a:gd name="T0" fmla="*/ 48 w 48"/>
              <a:gd name="T1" fmla="*/ 0 h 48"/>
              <a:gd name="T2" fmla="*/ 38 w 48"/>
              <a:gd name="T3" fmla="*/ 10 h 48"/>
              <a:gd name="T4" fmla="*/ 38 w 48"/>
              <a:gd name="T5" fmla="*/ 10 h 48"/>
              <a:gd name="T6" fmla="*/ 38 w 48"/>
              <a:gd name="T7" fmla="*/ 10 h 48"/>
              <a:gd name="T8" fmla="*/ 38 w 48"/>
              <a:gd name="T9" fmla="*/ 10 h 48"/>
              <a:gd name="T10" fmla="*/ 19 w 48"/>
              <a:gd name="T11" fmla="*/ 10 h 48"/>
              <a:gd name="T12" fmla="*/ 19 w 48"/>
              <a:gd name="T13" fmla="*/ 10 h 48"/>
              <a:gd name="T14" fmla="*/ 19 w 48"/>
              <a:gd name="T15" fmla="*/ 10 h 48"/>
              <a:gd name="T16" fmla="*/ 9 w 48"/>
              <a:gd name="T17" fmla="*/ 20 h 48"/>
              <a:gd name="T18" fmla="*/ 0 w 48"/>
              <a:gd name="T19" fmla="*/ 20 h 48"/>
              <a:gd name="T20" fmla="*/ 0 w 48"/>
              <a:gd name="T21" fmla="*/ 20 h 48"/>
              <a:gd name="T22" fmla="*/ 0 w 48"/>
              <a:gd name="T23" fmla="*/ 20 h 48"/>
              <a:gd name="T24" fmla="*/ 0 w 48"/>
              <a:gd name="T25" fmla="*/ 20 h 48"/>
              <a:gd name="T26" fmla="*/ 9 w 48"/>
              <a:gd name="T27" fmla="*/ 29 h 48"/>
              <a:gd name="T28" fmla="*/ 9 w 48"/>
              <a:gd name="T29" fmla="*/ 29 h 48"/>
              <a:gd name="T30" fmla="*/ 9 w 48"/>
              <a:gd name="T31" fmla="*/ 29 h 48"/>
              <a:gd name="T32" fmla="*/ 19 w 48"/>
              <a:gd name="T33" fmla="*/ 29 h 48"/>
              <a:gd name="T34" fmla="*/ 19 w 48"/>
              <a:gd name="T35" fmla="*/ 39 h 48"/>
              <a:gd name="T36" fmla="*/ 19 w 48"/>
              <a:gd name="T37" fmla="*/ 39 h 48"/>
              <a:gd name="T38" fmla="*/ 19 w 48"/>
              <a:gd name="T39" fmla="*/ 39 h 48"/>
              <a:gd name="T40" fmla="*/ 29 w 48"/>
              <a:gd name="T41" fmla="*/ 39 h 48"/>
              <a:gd name="T42" fmla="*/ 29 w 48"/>
              <a:gd name="T43" fmla="*/ 39 h 48"/>
              <a:gd name="T44" fmla="*/ 38 w 48"/>
              <a:gd name="T45" fmla="*/ 39 h 48"/>
              <a:gd name="T46" fmla="*/ 38 w 48"/>
              <a:gd name="T47" fmla="*/ 39 h 48"/>
              <a:gd name="T48" fmla="*/ 38 w 48"/>
              <a:gd name="T49" fmla="*/ 39 h 48"/>
              <a:gd name="T50" fmla="*/ 38 w 48"/>
              <a:gd name="T51" fmla="*/ 39 h 48"/>
              <a:gd name="T52" fmla="*/ 48 w 48"/>
              <a:gd name="T53" fmla="*/ 48 h 48"/>
              <a:gd name="T54" fmla="*/ 48 w 48"/>
              <a:gd name="T55" fmla="*/ 48 h 48"/>
              <a:gd name="T56" fmla="*/ 48 w 48"/>
              <a:gd name="T57" fmla="*/ 4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8"/>
              <a:gd name="T88" fmla="*/ 0 h 48"/>
              <a:gd name="T89" fmla="*/ 48 w 48"/>
              <a:gd name="T90" fmla="*/ 48 h 4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8" h="48">
                <a:moveTo>
                  <a:pt x="48" y="0"/>
                </a:moveTo>
                <a:lnTo>
                  <a:pt x="38" y="10"/>
                </a:lnTo>
                <a:lnTo>
                  <a:pt x="19" y="10"/>
                </a:lnTo>
                <a:lnTo>
                  <a:pt x="9" y="20"/>
                </a:lnTo>
                <a:lnTo>
                  <a:pt x="0" y="20"/>
                </a:lnTo>
                <a:lnTo>
                  <a:pt x="9" y="29"/>
                </a:lnTo>
                <a:lnTo>
                  <a:pt x="19" y="29"/>
                </a:lnTo>
                <a:lnTo>
                  <a:pt x="19" y="39"/>
                </a:lnTo>
                <a:lnTo>
                  <a:pt x="29" y="39"/>
                </a:lnTo>
                <a:lnTo>
                  <a:pt x="38" y="39"/>
                </a:lnTo>
                <a:lnTo>
                  <a:pt x="48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8" name="Freeform 25"/>
          <p:cNvSpPr>
            <a:spLocks/>
          </p:cNvSpPr>
          <p:nvPr/>
        </p:nvSpPr>
        <p:spPr bwMode="auto">
          <a:xfrm>
            <a:off x="5868988" y="5670550"/>
            <a:ext cx="90488" cy="60325"/>
          </a:xfrm>
          <a:custGeom>
            <a:avLst/>
            <a:gdLst>
              <a:gd name="T0" fmla="*/ 57 w 57"/>
              <a:gd name="T1" fmla="*/ 0 h 38"/>
              <a:gd name="T2" fmla="*/ 57 w 57"/>
              <a:gd name="T3" fmla="*/ 0 h 38"/>
              <a:gd name="T4" fmla="*/ 38 w 57"/>
              <a:gd name="T5" fmla="*/ 0 h 38"/>
              <a:gd name="T6" fmla="*/ 38 w 57"/>
              <a:gd name="T7" fmla="*/ 0 h 38"/>
              <a:gd name="T8" fmla="*/ 19 w 57"/>
              <a:gd name="T9" fmla="*/ 9 h 38"/>
              <a:gd name="T10" fmla="*/ 19 w 57"/>
              <a:gd name="T11" fmla="*/ 9 h 38"/>
              <a:gd name="T12" fmla="*/ 9 w 57"/>
              <a:gd name="T13" fmla="*/ 9 h 38"/>
              <a:gd name="T14" fmla="*/ 9 w 57"/>
              <a:gd name="T15" fmla="*/ 9 h 38"/>
              <a:gd name="T16" fmla="*/ 0 w 57"/>
              <a:gd name="T17" fmla="*/ 9 h 38"/>
              <a:gd name="T18" fmla="*/ 0 w 57"/>
              <a:gd name="T19" fmla="*/ 9 h 38"/>
              <a:gd name="T20" fmla="*/ 0 w 57"/>
              <a:gd name="T21" fmla="*/ 19 h 38"/>
              <a:gd name="T22" fmla="*/ 0 w 57"/>
              <a:gd name="T23" fmla="*/ 19 h 38"/>
              <a:gd name="T24" fmla="*/ 9 w 57"/>
              <a:gd name="T25" fmla="*/ 19 h 38"/>
              <a:gd name="T26" fmla="*/ 9 w 57"/>
              <a:gd name="T27" fmla="*/ 19 h 38"/>
              <a:gd name="T28" fmla="*/ 19 w 57"/>
              <a:gd name="T29" fmla="*/ 28 h 38"/>
              <a:gd name="T30" fmla="*/ 19 w 57"/>
              <a:gd name="T31" fmla="*/ 28 h 38"/>
              <a:gd name="T32" fmla="*/ 29 w 57"/>
              <a:gd name="T33" fmla="*/ 28 h 38"/>
              <a:gd name="T34" fmla="*/ 29 w 57"/>
              <a:gd name="T35" fmla="*/ 28 h 38"/>
              <a:gd name="T36" fmla="*/ 38 w 57"/>
              <a:gd name="T37" fmla="*/ 28 h 38"/>
              <a:gd name="T38" fmla="*/ 38 w 57"/>
              <a:gd name="T39" fmla="*/ 28 h 38"/>
              <a:gd name="T40" fmla="*/ 48 w 57"/>
              <a:gd name="T41" fmla="*/ 38 h 38"/>
              <a:gd name="T42" fmla="*/ 48 w 57"/>
              <a:gd name="T43" fmla="*/ 38 h 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7"/>
              <a:gd name="T67" fmla="*/ 0 h 38"/>
              <a:gd name="T68" fmla="*/ 57 w 57"/>
              <a:gd name="T69" fmla="*/ 38 h 3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7" h="38">
                <a:moveTo>
                  <a:pt x="57" y="0"/>
                </a:moveTo>
                <a:lnTo>
                  <a:pt x="57" y="0"/>
                </a:lnTo>
                <a:lnTo>
                  <a:pt x="38" y="0"/>
                </a:lnTo>
                <a:lnTo>
                  <a:pt x="19" y="9"/>
                </a:lnTo>
                <a:lnTo>
                  <a:pt x="9" y="9"/>
                </a:lnTo>
                <a:lnTo>
                  <a:pt x="0" y="9"/>
                </a:lnTo>
                <a:lnTo>
                  <a:pt x="0" y="19"/>
                </a:lnTo>
                <a:lnTo>
                  <a:pt x="9" y="19"/>
                </a:lnTo>
                <a:lnTo>
                  <a:pt x="19" y="28"/>
                </a:lnTo>
                <a:lnTo>
                  <a:pt x="29" y="28"/>
                </a:lnTo>
                <a:lnTo>
                  <a:pt x="38" y="28"/>
                </a:lnTo>
                <a:lnTo>
                  <a:pt x="48" y="3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9" name="Freeform 26"/>
          <p:cNvSpPr>
            <a:spLocks/>
          </p:cNvSpPr>
          <p:nvPr/>
        </p:nvSpPr>
        <p:spPr bwMode="auto">
          <a:xfrm>
            <a:off x="5868988" y="5670550"/>
            <a:ext cx="90488" cy="60325"/>
          </a:xfrm>
          <a:custGeom>
            <a:avLst/>
            <a:gdLst>
              <a:gd name="T0" fmla="*/ 57 w 57"/>
              <a:gd name="T1" fmla="*/ 0 h 38"/>
              <a:gd name="T2" fmla="*/ 38 w 57"/>
              <a:gd name="T3" fmla="*/ 0 h 38"/>
              <a:gd name="T4" fmla="*/ 38 w 57"/>
              <a:gd name="T5" fmla="*/ 0 h 38"/>
              <a:gd name="T6" fmla="*/ 38 w 57"/>
              <a:gd name="T7" fmla="*/ 0 h 38"/>
              <a:gd name="T8" fmla="*/ 38 w 57"/>
              <a:gd name="T9" fmla="*/ 0 h 38"/>
              <a:gd name="T10" fmla="*/ 19 w 57"/>
              <a:gd name="T11" fmla="*/ 9 h 38"/>
              <a:gd name="T12" fmla="*/ 19 w 57"/>
              <a:gd name="T13" fmla="*/ 9 h 38"/>
              <a:gd name="T14" fmla="*/ 19 w 57"/>
              <a:gd name="T15" fmla="*/ 9 h 38"/>
              <a:gd name="T16" fmla="*/ 19 w 57"/>
              <a:gd name="T17" fmla="*/ 9 h 38"/>
              <a:gd name="T18" fmla="*/ 9 w 57"/>
              <a:gd name="T19" fmla="*/ 9 h 38"/>
              <a:gd name="T20" fmla="*/ 0 w 57"/>
              <a:gd name="T21" fmla="*/ 9 h 38"/>
              <a:gd name="T22" fmla="*/ 0 w 57"/>
              <a:gd name="T23" fmla="*/ 9 h 38"/>
              <a:gd name="T24" fmla="*/ 0 w 57"/>
              <a:gd name="T25" fmla="*/ 19 h 38"/>
              <a:gd name="T26" fmla="*/ 9 w 57"/>
              <a:gd name="T27" fmla="*/ 19 h 38"/>
              <a:gd name="T28" fmla="*/ 9 w 57"/>
              <a:gd name="T29" fmla="*/ 19 h 38"/>
              <a:gd name="T30" fmla="*/ 9 w 57"/>
              <a:gd name="T31" fmla="*/ 19 h 38"/>
              <a:gd name="T32" fmla="*/ 19 w 57"/>
              <a:gd name="T33" fmla="*/ 28 h 38"/>
              <a:gd name="T34" fmla="*/ 19 w 57"/>
              <a:gd name="T35" fmla="*/ 28 h 38"/>
              <a:gd name="T36" fmla="*/ 19 w 57"/>
              <a:gd name="T37" fmla="*/ 28 h 38"/>
              <a:gd name="T38" fmla="*/ 29 w 57"/>
              <a:gd name="T39" fmla="*/ 28 h 38"/>
              <a:gd name="T40" fmla="*/ 29 w 57"/>
              <a:gd name="T41" fmla="*/ 28 h 38"/>
              <a:gd name="T42" fmla="*/ 38 w 57"/>
              <a:gd name="T43" fmla="*/ 28 h 38"/>
              <a:gd name="T44" fmla="*/ 38 w 57"/>
              <a:gd name="T45" fmla="*/ 28 h 38"/>
              <a:gd name="T46" fmla="*/ 38 w 57"/>
              <a:gd name="T47" fmla="*/ 28 h 38"/>
              <a:gd name="T48" fmla="*/ 38 w 57"/>
              <a:gd name="T49" fmla="*/ 28 h 38"/>
              <a:gd name="T50" fmla="*/ 48 w 57"/>
              <a:gd name="T51" fmla="*/ 38 h 38"/>
              <a:gd name="T52" fmla="*/ 48 w 57"/>
              <a:gd name="T53" fmla="*/ 38 h 38"/>
              <a:gd name="T54" fmla="*/ 48 w 57"/>
              <a:gd name="T55" fmla="*/ 38 h 38"/>
              <a:gd name="T56" fmla="*/ 48 w 57"/>
              <a:gd name="T57" fmla="*/ 38 h 3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"/>
              <a:gd name="T88" fmla="*/ 0 h 38"/>
              <a:gd name="T89" fmla="*/ 57 w 57"/>
              <a:gd name="T90" fmla="*/ 38 h 3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" h="38">
                <a:moveTo>
                  <a:pt x="57" y="0"/>
                </a:moveTo>
                <a:lnTo>
                  <a:pt x="38" y="0"/>
                </a:lnTo>
                <a:lnTo>
                  <a:pt x="19" y="9"/>
                </a:lnTo>
                <a:lnTo>
                  <a:pt x="9" y="9"/>
                </a:lnTo>
                <a:lnTo>
                  <a:pt x="0" y="9"/>
                </a:lnTo>
                <a:lnTo>
                  <a:pt x="0" y="19"/>
                </a:lnTo>
                <a:lnTo>
                  <a:pt x="9" y="19"/>
                </a:lnTo>
                <a:lnTo>
                  <a:pt x="19" y="28"/>
                </a:lnTo>
                <a:lnTo>
                  <a:pt x="29" y="28"/>
                </a:lnTo>
                <a:lnTo>
                  <a:pt x="38" y="28"/>
                </a:lnTo>
                <a:lnTo>
                  <a:pt x="48" y="3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0" name="Freeform 27"/>
          <p:cNvSpPr>
            <a:spLocks/>
          </p:cNvSpPr>
          <p:nvPr/>
        </p:nvSpPr>
        <p:spPr bwMode="auto">
          <a:xfrm>
            <a:off x="5868988" y="5548313"/>
            <a:ext cx="90488" cy="76200"/>
          </a:xfrm>
          <a:custGeom>
            <a:avLst/>
            <a:gdLst>
              <a:gd name="T0" fmla="*/ 57 w 57"/>
              <a:gd name="T1" fmla="*/ 0 h 48"/>
              <a:gd name="T2" fmla="*/ 57 w 57"/>
              <a:gd name="T3" fmla="*/ 0 h 48"/>
              <a:gd name="T4" fmla="*/ 48 w 57"/>
              <a:gd name="T5" fmla="*/ 9 h 48"/>
              <a:gd name="T6" fmla="*/ 48 w 57"/>
              <a:gd name="T7" fmla="*/ 9 h 48"/>
              <a:gd name="T8" fmla="*/ 38 w 57"/>
              <a:gd name="T9" fmla="*/ 9 h 48"/>
              <a:gd name="T10" fmla="*/ 38 w 57"/>
              <a:gd name="T11" fmla="*/ 9 h 48"/>
              <a:gd name="T12" fmla="*/ 29 w 57"/>
              <a:gd name="T13" fmla="*/ 9 h 48"/>
              <a:gd name="T14" fmla="*/ 29 w 57"/>
              <a:gd name="T15" fmla="*/ 9 h 48"/>
              <a:gd name="T16" fmla="*/ 19 w 57"/>
              <a:gd name="T17" fmla="*/ 9 h 48"/>
              <a:gd name="T18" fmla="*/ 19 w 57"/>
              <a:gd name="T19" fmla="*/ 9 h 48"/>
              <a:gd name="T20" fmla="*/ 19 w 57"/>
              <a:gd name="T21" fmla="*/ 19 h 48"/>
              <a:gd name="T22" fmla="*/ 19 w 57"/>
              <a:gd name="T23" fmla="*/ 19 h 48"/>
              <a:gd name="T24" fmla="*/ 9 w 57"/>
              <a:gd name="T25" fmla="*/ 19 h 48"/>
              <a:gd name="T26" fmla="*/ 9 w 57"/>
              <a:gd name="T27" fmla="*/ 19 h 48"/>
              <a:gd name="T28" fmla="*/ 0 w 57"/>
              <a:gd name="T29" fmla="*/ 19 h 48"/>
              <a:gd name="T30" fmla="*/ 0 w 57"/>
              <a:gd name="T31" fmla="*/ 19 h 48"/>
              <a:gd name="T32" fmla="*/ 9 w 57"/>
              <a:gd name="T33" fmla="*/ 29 h 48"/>
              <a:gd name="T34" fmla="*/ 9 w 57"/>
              <a:gd name="T35" fmla="*/ 29 h 48"/>
              <a:gd name="T36" fmla="*/ 19 w 57"/>
              <a:gd name="T37" fmla="*/ 29 h 48"/>
              <a:gd name="T38" fmla="*/ 19 w 57"/>
              <a:gd name="T39" fmla="*/ 29 h 48"/>
              <a:gd name="T40" fmla="*/ 19 w 57"/>
              <a:gd name="T41" fmla="*/ 38 h 48"/>
              <a:gd name="T42" fmla="*/ 19 w 57"/>
              <a:gd name="T43" fmla="*/ 38 h 48"/>
              <a:gd name="T44" fmla="*/ 29 w 57"/>
              <a:gd name="T45" fmla="*/ 38 h 48"/>
              <a:gd name="T46" fmla="*/ 29 w 57"/>
              <a:gd name="T47" fmla="*/ 38 h 48"/>
              <a:gd name="T48" fmla="*/ 38 w 57"/>
              <a:gd name="T49" fmla="*/ 38 h 48"/>
              <a:gd name="T50" fmla="*/ 38 w 57"/>
              <a:gd name="T51" fmla="*/ 38 h 48"/>
              <a:gd name="T52" fmla="*/ 48 w 57"/>
              <a:gd name="T53" fmla="*/ 38 h 48"/>
              <a:gd name="T54" fmla="*/ 48 w 57"/>
              <a:gd name="T55" fmla="*/ 38 h 48"/>
              <a:gd name="T56" fmla="*/ 48 w 57"/>
              <a:gd name="T57" fmla="*/ 48 h 48"/>
              <a:gd name="T58" fmla="*/ 48 w 57"/>
              <a:gd name="T59" fmla="*/ 48 h 48"/>
              <a:gd name="T60" fmla="*/ 57 w 57"/>
              <a:gd name="T61" fmla="*/ 48 h 48"/>
              <a:gd name="T62" fmla="*/ 57 w 57"/>
              <a:gd name="T63" fmla="*/ 48 h 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7"/>
              <a:gd name="T97" fmla="*/ 0 h 48"/>
              <a:gd name="T98" fmla="*/ 57 w 57"/>
              <a:gd name="T99" fmla="*/ 48 h 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7" h="48">
                <a:moveTo>
                  <a:pt x="57" y="0"/>
                </a:moveTo>
                <a:lnTo>
                  <a:pt x="57" y="0"/>
                </a:lnTo>
                <a:lnTo>
                  <a:pt x="48" y="9"/>
                </a:lnTo>
                <a:lnTo>
                  <a:pt x="38" y="9"/>
                </a:lnTo>
                <a:lnTo>
                  <a:pt x="29" y="9"/>
                </a:lnTo>
                <a:lnTo>
                  <a:pt x="19" y="9"/>
                </a:lnTo>
                <a:lnTo>
                  <a:pt x="19" y="19"/>
                </a:lnTo>
                <a:lnTo>
                  <a:pt x="9" y="19"/>
                </a:lnTo>
                <a:lnTo>
                  <a:pt x="0" y="19"/>
                </a:lnTo>
                <a:lnTo>
                  <a:pt x="9" y="29"/>
                </a:lnTo>
                <a:lnTo>
                  <a:pt x="19" y="29"/>
                </a:lnTo>
                <a:lnTo>
                  <a:pt x="19" y="38"/>
                </a:lnTo>
                <a:lnTo>
                  <a:pt x="29" y="38"/>
                </a:lnTo>
                <a:lnTo>
                  <a:pt x="38" y="38"/>
                </a:lnTo>
                <a:lnTo>
                  <a:pt x="48" y="38"/>
                </a:lnTo>
                <a:lnTo>
                  <a:pt x="48" y="48"/>
                </a:lnTo>
                <a:lnTo>
                  <a:pt x="57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1" name="Freeform 28"/>
          <p:cNvSpPr>
            <a:spLocks/>
          </p:cNvSpPr>
          <p:nvPr/>
        </p:nvSpPr>
        <p:spPr bwMode="auto">
          <a:xfrm>
            <a:off x="5868988" y="5548313"/>
            <a:ext cx="90488" cy="76200"/>
          </a:xfrm>
          <a:custGeom>
            <a:avLst/>
            <a:gdLst>
              <a:gd name="T0" fmla="*/ 57 w 57"/>
              <a:gd name="T1" fmla="*/ 0 h 48"/>
              <a:gd name="T2" fmla="*/ 48 w 57"/>
              <a:gd name="T3" fmla="*/ 9 h 48"/>
              <a:gd name="T4" fmla="*/ 38 w 57"/>
              <a:gd name="T5" fmla="*/ 9 h 48"/>
              <a:gd name="T6" fmla="*/ 38 w 57"/>
              <a:gd name="T7" fmla="*/ 9 h 48"/>
              <a:gd name="T8" fmla="*/ 38 w 57"/>
              <a:gd name="T9" fmla="*/ 9 h 48"/>
              <a:gd name="T10" fmla="*/ 29 w 57"/>
              <a:gd name="T11" fmla="*/ 9 h 48"/>
              <a:gd name="T12" fmla="*/ 19 w 57"/>
              <a:gd name="T13" fmla="*/ 9 h 48"/>
              <a:gd name="T14" fmla="*/ 19 w 57"/>
              <a:gd name="T15" fmla="*/ 9 h 48"/>
              <a:gd name="T16" fmla="*/ 19 w 57"/>
              <a:gd name="T17" fmla="*/ 19 h 48"/>
              <a:gd name="T18" fmla="*/ 9 w 57"/>
              <a:gd name="T19" fmla="*/ 19 h 48"/>
              <a:gd name="T20" fmla="*/ 9 w 57"/>
              <a:gd name="T21" fmla="*/ 19 h 48"/>
              <a:gd name="T22" fmla="*/ 9 w 57"/>
              <a:gd name="T23" fmla="*/ 19 h 48"/>
              <a:gd name="T24" fmla="*/ 0 w 57"/>
              <a:gd name="T25" fmla="*/ 19 h 48"/>
              <a:gd name="T26" fmla="*/ 9 w 57"/>
              <a:gd name="T27" fmla="*/ 29 h 48"/>
              <a:gd name="T28" fmla="*/ 9 w 57"/>
              <a:gd name="T29" fmla="*/ 29 h 48"/>
              <a:gd name="T30" fmla="*/ 19 w 57"/>
              <a:gd name="T31" fmla="*/ 29 h 48"/>
              <a:gd name="T32" fmla="*/ 19 w 57"/>
              <a:gd name="T33" fmla="*/ 29 h 48"/>
              <a:gd name="T34" fmla="*/ 19 w 57"/>
              <a:gd name="T35" fmla="*/ 38 h 48"/>
              <a:gd name="T36" fmla="*/ 29 w 57"/>
              <a:gd name="T37" fmla="*/ 38 h 48"/>
              <a:gd name="T38" fmla="*/ 29 w 57"/>
              <a:gd name="T39" fmla="*/ 38 h 48"/>
              <a:gd name="T40" fmla="*/ 29 w 57"/>
              <a:gd name="T41" fmla="*/ 38 h 48"/>
              <a:gd name="T42" fmla="*/ 38 w 57"/>
              <a:gd name="T43" fmla="*/ 38 h 48"/>
              <a:gd name="T44" fmla="*/ 38 w 57"/>
              <a:gd name="T45" fmla="*/ 38 h 48"/>
              <a:gd name="T46" fmla="*/ 38 w 57"/>
              <a:gd name="T47" fmla="*/ 38 h 48"/>
              <a:gd name="T48" fmla="*/ 48 w 57"/>
              <a:gd name="T49" fmla="*/ 38 h 48"/>
              <a:gd name="T50" fmla="*/ 48 w 57"/>
              <a:gd name="T51" fmla="*/ 38 h 48"/>
              <a:gd name="T52" fmla="*/ 48 w 57"/>
              <a:gd name="T53" fmla="*/ 48 h 48"/>
              <a:gd name="T54" fmla="*/ 48 w 57"/>
              <a:gd name="T55" fmla="*/ 48 h 48"/>
              <a:gd name="T56" fmla="*/ 57 w 57"/>
              <a:gd name="T57" fmla="*/ 4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"/>
              <a:gd name="T88" fmla="*/ 0 h 48"/>
              <a:gd name="T89" fmla="*/ 57 w 57"/>
              <a:gd name="T90" fmla="*/ 48 h 4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" h="48">
                <a:moveTo>
                  <a:pt x="57" y="0"/>
                </a:moveTo>
                <a:lnTo>
                  <a:pt x="48" y="9"/>
                </a:lnTo>
                <a:lnTo>
                  <a:pt x="38" y="9"/>
                </a:lnTo>
                <a:lnTo>
                  <a:pt x="29" y="9"/>
                </a:lnTo>
                <a:lnTo>
                  <a:pt x="19" y="9"/>
                </a:lnTo>
                <a:lnTo>
                  <a:pt x="19" y="19"/>
                </a:lnTo>
                <a:lnTo>
                  <a:pt x="9" y="19"/>
                </a:lnTo>
                <a:lnTo>
                  <a:pt x="0" y="19"/>
                </a:lnTo>
                <a:lnTo>
                  <a:pt x="9" y="29"/>
                </a:lnTo>
                <a:lnTo>
                  <a:pt x="19" y="29"/>
                </a:lnTo>
                <a:lnTo>
                  <a:pt x="19" y="38"/>
                </a:lnTo>
                <a:lnTo>
                  <a:pt x="29" y="38"/>
                </a:lnTo>
                <a:lnTo>
                  <a:pt x="38" y="38"/>
                </a:lnTo>
                <a:lnTo>
                  <a:pt x="48" y="38"/>
                </a:lnTo>
                <a:lnTo>
                  <a:pt x="48" y="48"/>
                </a:lnTo>
                <a:lnTo>
                  <a:pt x="57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2" name="Oval 29"/>
          <p:cNvSpPr>
            <a:spLocks noChangeArrowheads="1"/>
          </p:cNvSpPr>
          <p:nvPr/>
        </p:nvSpPr>
        <p:spPr bwMode="auto">
          <a:xfrm>
            <a:off x="1997075" y="4541838"/>
            <a:ext cx="1782763" cy="1706563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3" name="Oval 30"/>
          <p:cNvSpPr>
            <a:spLocks noChangeArrowheads="1"/>
          </p:cNvSpPr>
          <p:nvPr/>
        </p:nvSpPr>
        <p:spPr bwMode="auto">
          <a:xfrm>
            <a:off x="1143000" y="2057400"/>
            <a:ext cx="595313" cy="595313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4" name="Oval 31"/>
          <p:cNvSpPr>
            <a:spLocks noChangeArrowheads="1"/>
          </p:cNvSpPr>
          <p:nvPr/>
        </p:nvSpPr>
        <p:spPr bwMode="auto">
          <a:xfrm>
            <a:off x="1539875" y="1570038"/>
            <a:ext cx="427038" cy="427038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5" name="Oval 32"/>
          <p:cNvSpPr>
            <a:spLocks noChangeArrowheads="1"/>
          </p:cNvSpPr>
          <p:nvPr/>
        </p:nvSpPr>
        <p:spPr bwMode="auto">
          <a:xfrm>
            <a:off x="2133600" y="1387475"/>
            <a:ext cx="304800" cy="304800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6" name="Oval 33"/>
          <p:cNvSpPr>
            <a:spLocks noChangeArrowheads="1"/>
          </p:cNvSpPr>
          <p:nvPr/>
        </p:nvSpPr>
        <p:spPr bwMode="auto">
          <a:xfrm>
            <a:off x="1235075" y="3871913"/>
            <a:ext cx="838200" cy="838200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7" name="Rectangle 34"/>
          <p:cNvSpPr>
            <a:spLocks noChangeArrowheads="1"/>
          </p:cNvSpPr>
          <p:nvPr/>
        </p:nvSpPr>
        <p:spPr bwMode="auto">
          <a:xfrm>
            <a:off x="2484438" y="5151438"/>
            <a:ext cx="960438" cy="274638"/>
          </a:xfrm>
          <a:prstGeom prst="rect">
            <a:avLst/>
          </a:prstGeom>
          <a:solidFill>
            <a:srgbClr val="99FF99"/>
          </a:solidFill>
          <a:ln w="15875">
            <a:solidFill>
              <a:srgbClr val="99FF99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8" name="Rectangle 35"/>
          <p:cNvSpPr>
            <a:spLocks noChangeArrowheads="1"/>
          </p:cNvSpPr>
          <p:nvPr/>
        </p:nvSpPr>
        <p:spPr bwMode="auto">
          <a:xfrm>
            <a:off x="2644712" y="5198136"/>
            <a:ext cx="6447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 dirty="0" err="1" smtClean="0">
                <a:solidFill>
                  <a:srgbClr val="000000"/>
                </a:solidFill>
                <a:latin typeface="Osaka" charset="-128"/>
                <a:ea typeface="Osaka" charset="-128"/>
              </a:rPr>
              <a:t>Cyclin</a:t>
            </a:r>
            <a:r>
              <a:rPr lang="en-US" altLang="ja-JP" sz="1200" b="1" dirty="0" smtClean="0">
                <a:solidFill>
                  <a:srgbClr val="000000"/>
                </a:solidFill>
                <a:latin typeface="Osaka" charset="-128"/>
                <a:ea typeface="Osaka" charset="-128"/>
              </a:rPr>
              <a:t> B</a:t>
            </a:r>
            <a:endParaRPr lang="en-US" altLang="ja-JP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69" name="Rectangle 36"/>
          <p:cNvSpPr>
            <a:spLocks noChangeArrowheads="1"/>
          </p:cNvSpPr>
          <p:nvPr/>
        </p:nvSpPr>
        <p:spPr bwMode="auto">
          <a:xfrm>
            <a:off x="4008438" y="5151438"/>
            <a:ext cx="976313" cy="274638"/>
          </a:xfrm>
          <a:prstGeom prst="rect">
            <a:avLst/>
          </a:prstGeom>
          <a:solidFill>
            <a:srgbClr val="99FF99"/>
          </a:solidFill>
          <a:ln w="15875">
            <a:solidFill>
              <a:srgbClr val="99FF99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146550" y="4892675"/>
            <a:ext cx="792163" cy="280988"/>
            <a:chOff x="2612" y="3082"/>
            <a:chExt cx="499" cy="177"/>
          </a:xfrm>
        </p:grpSpPr>
        <p:sp>
          <p:nvSpPr>
            <p:cNvPr id="65947" name="AutoShape 38"/>
            <p:cNvSpPr>
              <a:spLocks noChangeArrowheads="1"/>
            </p:cNvSpPr>
            <p:nvPr/>
          </p:nvSpPr>
          <p:spPr bwMode="auto">
            <a:xfrm>
              <a:off x="2612" y="3082"/>
              <a:ext cx="499" cy="173"/>
            </a:xfrm>
            <a:prstGeom prst="roundRect">
              <a:avLst>
                <a:gd name="adj" fmla="val 47111"/>
              </a:avLst>
            </a:prstGeom>
            <a:solidFill>
              <a:srgbClr val="FFFF99"/>
            </a:solidFill>
            <a:ln w="158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48" name="Rectangle 39"/>
            <p:cNvSpPr>
              <a:spLocks noChangeArrowheads="1"/>
            </p:cNvSpPr>
            <p:nvPr/>
          </p:nvSpPr>
          <p:spPr bwMode="auto">
            <a:xfrm>
              <a:off x="2722" y="3115"/>
              <a:ext cx="27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cdc2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</p:grpSp>
      <p:sp>
        <p:nvSpPr>
          <p:cNvPr id="65571" name="Rectangle 40"/>
          <p:cNvSpPr>
            <a:spLocks noChangeArrowheads="1"/>
          </p:cNvSpPr>
          <p:nvPr/>
        </p:nvSpPr>
        <p:spPr bwMode="auto">
          <a:xfrm>
            <a:off x="4211960" y="5188550"/>
            <a:ext cx="59349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 dirty="0" err="1" smtClean="0">
                <a:solidFill>
                  <a:srgbClr val="000000"/>
                </a:solidFill>
                <a:latin typeface="Osaka" charset="-128"/>
                <a:ea typeface="Osaka" charset="-128"/>
              </a:rPr>
              <a:t>CyclinB</a:t>
            </a:r>
            <a:endParaRPr lang="en-US" altLang="ja-JP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72" name="Oval 41"/>
          <p:cNvSpPr>
            <a:spLocks noChangeArrowheads="1"/>
          </p:cNvSpPr>
          <p:nvPr/>
        </p:nvSpPr>
        <p:spPr bwMode="auto">
          <a:xfrm>
            <a:off x="3932238" y="5365750"/>
            <a:ext cx="228600" cy="212725"/>
          </a:xfrm>
          <a:prstGeom prst="ellipse">
            <a:avLst/>
          </a:prstGeom>
          <a:solidFill>
            <a:srgbClr val="FF4C4C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73" name="Rectangle 42"/>
          <p:cNvSpPr>
            <a:spLocks noChangeArrowheads="1"/>
          </p:cNvSpPr>
          <p:nvPr/>
        </p:nvSpPr>
        <p:spPr bwMode="auto">
          <a:xfrm>
            <a:off x="4000500" y="5432425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U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74" name="Oval 43"/>
          <p:cNvSpPr>
            <a:spLocks noChangeArrowheads="1"/>
          </p:cNvSpPr>
          <p:nvPr/>
        </p:nvSpPr>
        <p:spPr bwMode="auto">
          <a:xfrm>
            <a:off x="3871913" y="5532438"/>
            <a:ext cx="228600" cy="214313"/>
          </a:xfrm>
          <a:prstGeom prst="ellipse">
            <a:avLst/>
          </a:prstGeom>
          <a:solidFill>
            <a:srgbClr val="FF4C4C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75" name="Rectangle 44"/>
          <p:cNvSpPr>
            <a:spLocks noChangeArrowheads="1"/>
          </p:cNvSpPr>
          <p:nvPr/>
        </p:nvSpPr>
        <p:spPr bwMode="auto">
          <a:xfrm>
            <a:off x="3940175" y="5600700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U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76" name="Oval 45"/>
          <p:cNvSpPr>
            <a:spLocks noChangeArrowheads="1"/>
          </p:cNvSpPr>
          <p:nvPr/>
        </p:nvSpPr>
        <p:spPr bwMode="auto">
          <a:xfrm>
            <a:off x="3811588" y="5700713"/>
            <a:ext cx="228600" cy="212725"/>
          </a:xfrm>
          <a:prstGeom prst="ellipse">
            <a:avLst/>
          </a:prstGeom>
          <a:solidFill>
            <a:srgbClr val="FF4C4C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77" name="Rectangle 46"/>
          <p:cNvSpPr>
            <a:spLocks noChangeArrowheads="1"/>
          </p:cNvSpPr>
          <p:nvPr/>
        </p:nvSpPr>
        <p:spPr bwMode="auto">
          <a:xfrm>
            <a:off x="3878263" y="5768975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U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78" name="Oval 47"/>
          <p:cNvSpPr>
            <a:spLocks noChangeArrowheads="1"/>
          </p:cNvSpPr>
          <p:nvPr/>
        </p:nvSpPr>
        <p:spPr bwMode="auto">
          <a:xfrm>
            <a:off x="3733800" y="5853113"/>
            <a:ext cx="230188" cy="212725"/>
          </a:xfrm>
          <a:prstGeom prst="ellipse">
            <a:avLst/>
          </a:prstGeom>
          <a:solidFill>
            <a:srgbClr val="FF4C4C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79" name="Rectangle 48"/>
          <p:cNvSpPr>
            <a:spLocks noChangeArrowheads="1"/>
          </p:cNvSpPr>
          <p:nvPr/>
        </p:nvSpPr>
        <p:spPr bwMode="auto">
          <a:xfrm>
            <a:off x="3817938" y="5921375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U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80" name="Oval 49"/>
          <p:cNvSpPr>
            <a:spLocks noChangeArrowheads="1"/>
          </p:cNvSpPr>
          <p:nvPr/>
        </p:nvSpPr>
        <p:spPr bwMode="auto">
          <a:xfrm>
            <a:off x="3643313" y="6005513"/>
            <a:ext cx="228600" cy="212725"/>
          </a:xfrm>
          <a:prstGeom prst="ellipse">
            <a:avLst/>
          </a:prstGeom>
          <a:solidFill>
            <a:srgbClr val="FF4C4C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81" name="Rectangle 50"/>
          <p:cNvSpPr>
            <a:spLocks noChangeArrowheads="1"/>
          </p:cNvSpPr>
          <p:nvPr/>
        </p:nvSpPr>
        <p:spPr bwMode="auto">
          <a:xfrm>
            <a:off x="3711575" y="6073775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U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3429000" y="5121275"/>
            <a:ext cx="549275" cy="136525"/>
            <a:chOff x="2160" y="3226"/>
            <a:chExt cx="346" cy="86"/>
          </a:xfrm>
        </p:grpSpPr>
        <p:sp>
          <p:nvSpPr>
            <p:cNvPr id="65945" name="Freeform 52"/>
            <p:cNvSpPr>
              <a:spLocks/>
            </p:cNvSpPr>
            <p:nvPr/>
          </p:nvSpPr>
          <p:spPr bwMode="auto">
            <a:xfrm>
              <a:off x="2324" y="3226"/>
              <a:ext cx="182" cy="86"/>
            </a:xfrm>
            <a:custGeom>
              <a:avLst/>
              <a:gdLst>
                <a:gd name="T0" fmla="*/ 182 w 182"/>
                <a:gd name="T1" fmla="*/ 48 h 86"/>
                <a:gd name="T2" fmla="*/ 0 w 182"/>
                <a:gd name="T3" fmla="*/ 86 h 86"/>
                <a:gd name="T4" fmla="*/ 0 w 182"/>
                <a:gd name="T5" fmla="*/ 48 h 86"/>
                <a:gd name="T6" fmla="*/ 0 w 182"/>
                <a:gd name="T7" fmla="*/ 0 h 86"/>
                <a:gd name="T8" fmla="*/ 182 w 182"/>
                <a:gd name="T9" fmla="*/ 48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"/>
                <a:gd name="T16" fmla="*/ 0 h 86"/>
                <a:gd name="T17" fmla="*/ 182 w 182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" h="86">
                  <a:moveTo>
                    <a:pt x="182" y="48"/>
                  </a:moveTo>
                  <a:lnTo>
                    <a:pt x="0" y="86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82" y="48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46" name="Line 53"/>
            <p:cNvSpPr>
              <a:spLocks noChangeShapeType="1"/>
            </p:cNvSpPr>
            <p:nvPr/>
          </p:nvSpPr>
          <p:spPr bwMode="auto">
            <a:xfrm>
              <a:off x="2160" y="3264"/>
              <a:ext cx="154" cy="1"/>
            </a:xfrm>
            <a:prstGeom prst="line">
              <a:avLst/>
            </a:prstGeom>
            <a:noFill/>
            <a:ln w="46038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4999038" y="5105400"/>
            <a:ext cx="549275" cy="138113"/>
            <a:chOff x="3149" y="3216"/>
            <a:chExt cx="346" cy="87"/>
          </a:xfrm>
        </p:grpSpPr>
        <p:sp>
          <p:nvSpPr>
            <p:cNvPr id="65943" name="Freeform 55"/>
            <p:cNvSpPr>
              <a:spLocks/>
            </p:cNvSpPr>
            <p:nvPr/>
          </p:nvSpPr>
          <p:spPr bwMode="auto">
            <a:xfrm>
              <a:off x="3313" y="3216"/>
              <a:ext cx="182" cy="87"/>
            </a:xfrm>
            <a:custGeom>
              <a:avLst/>
              <a:gdLst>
                <a:gd name="T0" fmla="*/ 182 w 182"/>
                <a:gd name="T1" fmla="*/ 39 h 87"/>
                <a:gd name="T2" fmla="*/ 0 w 182"/>
                <a:gd name="T3" fmla="*/ 87 h 87"/>
                <a:gd name="T4" fmla="*/ 0 w 182"/>
                <a:gd name="T5" fmla="*/ 39 h 87"/>
                <a:gd name="T6" fmla="*/ 0 w 182"/>
                <a:gd name="T7" fmla="*/ 0 h 87"/>
                <a:gd name="T8" fmla="*/ 182 w 182"/>
                <a:gd name="T9" fmla="*/ 39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"/>
                <a:gd name="T16" fmla="*/ 0 h 87"/>
                <a:gd name="T17" fmla="*/ 182 w 182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" h="87">
                  <a:moveTo>
                    <a:pt x="182" y="39"/>
                  </a:moveTo>
                  <a:lnTo>
                    <a:pt x="0" y="87"/>
                  </a:lnTo>
                  <a:lnTo>
                    <a:pt x="0" y="39"/>
                  </a:lnTo>
                  <a:lnTo>
                    <a:pt x="0" y="0"/>
                  </a:lnTo>
                  <a:lnTo>
                    <a:pt x="182" y="39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44" name="Line 56"/>
            <p:cNvSpPr>
              <a:spLocks noChangeShapeType="1"/>
            </p:cNvSpPr>
            <p:nvPr/>
          </p:nvSpPr>
          <p:spPr bwMode="auto">
            <a:xfrm>
              <a:off x="3149" y="3245"/>
              <a:ext cx="154" cy="1"/>
            </a:xfrm>
            <a:prstGeom prst="line">
              <a:avLst/>
            </a:prstGeom>
            <a:noFill/>
            <a:ln w="46038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3613150" y="4191000"/>
            <a:ext cx="319088" cy="976313"/>
            <a:chOff x="2276" y="2640"/>
            <a:chExt cx="201" cy="615"/>
          </a:xfrm>
        </p:grpSpPr>
        <p:sp>
          <p:nvSpPr>
            <p:cNvPr id="65941" name="Freeform 58"/>
            <p:cNvSpPr>
              <a:spLocks/>
            </p:cNvSpPr>
            <p:nvPr/>
          </p:nvSpPr>
          <p:spPr bwMode="auto">
            <a:xfrm>
              <a:off x="2276" y="3111"/>
              <a:ext cx="67" cy="144"/>
            </a:xfrm>
            <a:custGeom>
              <a:avLst/>
              <a:gdLst>
                <a:gd name="T0" fmla="*/ 0 w 67"/>
                <a:gd name="T1" fmla="*/ 144 h 144"/>
                <a:gd name="T2" fmla="*/ 9 w 67"/>
                <a:gd name="T3" fmla="*/ 0 h 144"/>
                <a:gd name="T4" fmla="*/ 38 w 67"/>
                <a:gd name="T5" fmla="*/ 19 h 144"/>
                <a:gd name="T6" fmla="*/ 67 w 67"/>
                <a:gd name="T7" fmla="*/ 28 h 144"/>
                <a:gd name="T8" fmla="*/ 0 w 67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44"/>
                <a:gd name="T17" fmla="*/ 67 w 67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44">
                  <a:moveTo>
                    <a:pt x="0" y="144"/>
                  </a:moveTo>
                  <a:lnTo>
                    <a:pt x="9" y="0"/>
                  </a:lnTo>
                  <a:lnTo>
                    <a:pt x="38" y="19"/>
                  </a:lnTo>
                  <a:lnTo>
                    <a:pt x="67" y="2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42" name="Line 59"/>
            <p:cNvSpPr>
              <a:spLocks noChangeShapeType="1"/>
            </p:cNvSpPr>
            <p:nvPr/>
          </p:nvSpPr>
          <p:spPr bwMode="auto">
            <a:xfrm flipH="1">
              <a:off x="2314" y="2640"/>
              <a:ext cx="163" cy="490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4786313" y="4176713"/>
            <a:ext cx="411163" cy="928688"/>
            <a:chOff x="3015" y="2631"/>
            <a:chExt cx="259" cy="585"/>
          </a:xfrm>
        </p:grpSpPr>
        <p:sp>
          <p:nvSpPr>
            <p:cNvPr id="65939" name="Freeform 61"/>
            <p:cNvSpPr>
              <a:spLocks/>
            </p:cNvSpPr>
            <p:nvPr/>
          </p:nvSpPr>
          <p:spPr bwMode="auto">
            <a:xfrm>
              <a:off x="3188" y="3082"/>
              <a:ext cx="86" cy="134"/>
            </a:xfrm>
            <a:custGeom>
              <a:avLst/>
              <a:gdLst>
                <a:gd name="T0" fmla="*/ 86 w 86"/>
                <a:gd name="T1" fmla="*/ 134 h 134"/>
                <a:gd name="T2" fmla="*/ 0 w 86"/>
                <a:gd name="T3" fmla="*/ 29 h 134"/>
                <a:gd name="T4" fmla="*/ 38 w 86"/>
                <a:gd name="T5" fmla="*/ 19 h 134"/>
                <a:gd name="T6" fmla="*/ 67 w 86"/>
                <a:gd name="T7" fmla="*/ 0 h 134"/>
                <a:gd name="T8" fmla="*/ 86 w 86"/>
                <a:gd name="T9" fmla="*/ 134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134"/>
                <a:gd name="T17" fmla="*/ 86 w 86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134">
                  <a:moveTo>
                    <a:pt x="86" y="134"/>
                  </a:moveTo>
                  <a:lnTo>
                    <a:pt x="0" y="29"/>
                  </a:lnTo>
                  <a:lnTo>
                    <a:pt x="38" y="19"/>
                  </a:lnTo>
                  <a:lnTo>
                    <a:pt x="67" y="0"/>
                  </a:lnTo>
                  <a:lnTo>
                    <a:pt x="86" y="13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40" name="Line 62"/>
            <p:cNvSpPr>
              <a:spLocks noChangeShapeType="1"/>
            </p:cNvSpPr>
            <p:nvPr/>
          </p:nvSpPr>
          <p:spPr bwMode="auto">
            <a:xfrm>
              <a:off x="3015" y="2631"/>
              <a:ext cx="211" cy="470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9" name="Group 63"/>
          <p:cNvGrpSpPr>
            <a:grpSpLocks/>
          </p:cNvGrpSpPr>
          <p:nvPr/>
        </p:nvGrpSpPr>
        <p:grpSpPr bwMode="auto">
          <a:xfrm>
            <a:off x="4298950" y="3124200"/>
            <a:ext cx="122238" cy="533400"/>
            <a:chOff x="2708" y="1968"/>
            <a:chExt cx="77" cy="336"/>
          </a:xfrm>
        </p:grpSpPr>
        <p:sp>
          <p:nvSpPr>
            <p:cNvPr id="65937" name="Freeform 64"/>
            <p:cNvSpPr>
              <a:spLocks/>
            </p:cNvSpPr>
            <p:nvPr/>
          </p:nvSpPr>
          <p:spPr bwMode="auto">
            <a:xfrm>
              <a:off x="2708" y="2160"/>
              <a:ext cx="77" cy="144"/>
            </a:xfrm>
            <a:custGeom>
              <a:avLst/>
              <a:gdLst>
                <a:gd name="T0" fmla="*/ 38 w 77"/>
                <a:gd name="T1" fmla="*/ 144 h 144"/>
                <a:gd name="T2" fmla="*/ 0 w 77"/>
                <a:gd name="T3" fmla="*/ 0 h 144"/>
                <a:gd name="T4" fmla="*/ 38 w 77"/>
                <a:gd name="T5" fmla="*/ 0 h 144"/>
                <a:gd name="T6" fmla="*/ 77 w 77"/>
                <a:gd name="T7" fmla="*/ 0 h 144"/>
                <a:gd name="T8" fmla="*/ 38 w 77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44"/>
                <a:gd name="T17" fmla="*/ 77 w 77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44">
                  <a:moveTo>
                    <a:pt x="38" y="144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77" y="0"/>
                  </a:lnTo>
                  <a:lnTo>
                    <a:pt x="38" y="14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8" name="Line 65"/>
            <p:cNvSpPr>
              <a:spLocks noChangeShapeType="1"/>
            </p:cNvSpPr>
            <p:nvPr/>
          </p:nvSpPr>
          <p:spPr bwMode="auto">
            <a:xfrm>
              <a:off x="2746" y="1968"/>
              <a:ext cx="1" cy="192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587" name="Rectangle 66"/>
          <p:cNvSpPr>
            <a:spLocks noChangeArrowheads="1"/>
          </p:cNvSpPr>
          <p:nvPr/>
        </p:nvSpPr>
        <p:spPr bwMode="auto">
          <a:xfrm>
            <a:off x="4411663" y="3146425"/>
            <a:ext cx="2794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200">
                <a:solidFill>
                  <a:srgbClr val="FFC000"/>
                </a:solidFill>
                <a:latin typeface="Arial"/>
                <a:ea typeface="ＭＳ Ｐゴシック"/>
              </a:rPr>
              <a:t>？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88" name="Rectangle 67"/>
          <p:cNvSpPr>
            <a:spLocks noChangeArrowheads="1"/>
          </p:cNvSpPr>
          <p:nvPr/>
        </p:nvSpPr>
        <p:spPr bwMode="auto">
          <a:xfrm>
            <a:off x="5422714" y="4278288"/>
            <a:ext cx="123751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Fertilized egg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89" name="Rectangle 68"/>
          <p:cNvSpPr>
            <a:spLocks noChangeArrowheads="1"/>
          </p:cNvSpPr>
          <p:nvPr/>
        </p:nvSpPr>
        <p:spPr bwMode="auto">
          <a:xfrm>
            <a:off x="2267744" y="4293096"/>
            <a:ext cx="172964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Non-fertilized eggs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2500313" y="5486400"/>
            <a:ext cx="898525" cy="396875"/>
            <a:chOff x="1575" y="3456"/>
            <a:chExt cx="566" cy="250"/>
          </a:xfrm>
        </p:grpSpPr>
        <p:sp>
          <p:nvSpPr>
            <p:cNvPr id="65922" name="Oval 70"/>
            <p:cNvSpPr>
              <a:spLocks noChangeArrowheads="1"/>
            </p:cNvSpPr>
            <p:nvPr/>
          </p:nvSpPr>
          <p:spPr bwMode="auto">
            <a:xfrm>
              <a:off x="1575" y="3476"/>
              <a:ext cx="566" cy="211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3" name="Oval 71"/>
            <p:cNvSpPr>
              <a:spLocks noChangeArrowheads="1"/>
            </p:cNvSpPr>
            <p:nvPr/>
          </p:nvSpPr>
          <p:spPr bwMode="auto">
            <a:xfrm>
              <a:off x="1584" y="3514"/>
              <a:ext cx="557" cy="144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4" name="Oval 72"/>
            <p:cNvSpPr>
              <a:spLocks noChangeArrowheads="1"/>
            </p:cNvSpPr>
            <p:nvPr/>
          </p:nvSpPr>
          <p:spPr bwMode="auto">
            <a:xfrm>
              <a:off x="1584" y="3562"/>
              <a:ext cx="557" cy="5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5" name="Freeform 73"/>
            <p:cNvSpPr>
              <a:spLocks/>
            </p:cNvSpPr>
            <p:nvPr/>
          </p:nvSpPr>
          <p:spPr bwMode="auto">
            <a:xfrm>
              <a:off x="1844" y="3456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9 w 48"/>
                <a:gd name="T5" fmla="*/ 10 h 48"/>
                <a:gd name="T6" fmla="*/ 9 w 48"/>
                <a:gd name="T7" fmla="*/ 10 h 48"/>
                <a:gd name="T8" fmla="*/ 28 w 48"/>
                <a:gd name="T9" fmla="*/ 10 h 48"/>
                <a:gd name="T10" fmla="*/ 28 w 48"/>
                <a:gd name="T11" fmla="*/ 10 h 48"/>
                <a:gd name="T12" fmla="*/ 38 w 48"/>
                <a:gd name="T13" fmla="*/ 20 h 48"/>
                <a:gd name="T14" fmla="*/ 38 w 48"/>
                <a:gd name="T15" fmla="*/ 20 h 48"/>
                <a:gd name="T16" fmla="*/ 48 w 48"/>
                <a:gd name="T17" fmla="*/ 20 h 48"/>
                <a:gd name="T18" fmla="*/ 48 w 48"/>
                <a:gd name="T19" fmla="*/ 20 h 48"/>
                <a:gd name="T20" fmla="*/ 38 w 48"/>
                <a:gd name="T21" fmla="*/ 29 h 48"/>
                <a:gd name="T22" fmla="*/ 38 w 48"/>
                <a:gd name="T23" fmla="*/ 29 h 48"/>
                <a:gd name="T24" fmla="*/ 28 w 48"/>
                <a:gd name="T25" fmla="*/ 29 h 48"/>
                <a:gd name="T26" fmla="*/ 28 w 48"/>
                <a:gd name="T27" fmla="*/ 29 h 48"/>
                <a:gd name="T28" fmla="*/ 28 w 48"/>
                <a:gd name="T29" fmla="*/ 39 h 48"/>
                <a:gd name="T30" fmla="*/ 28 w 48"/>
                <a:gd name="T31" fmla="*/ 39 h 48"/>
                <a:gd name="T32" fmla="*/ 19 w 48"/>
                <a:gd name="T33" fmla="*/ 39 h 48"/>
                <a:gd name="T34" fmla="*/ 19 w 48"/>
                <a:gd name="T35" fmla="*/ 39 h 48"/>
                <a:gd name="T36" fmla="*/ 9 w 48"/>
                <a:gd name="T37" fmla="*/ 39 h 48"/>
                <a:gd name="T38" fmla="*/ 9 w 48"/>
                <a:gd name="T39" fmla="*/ 39 h 48"/>
                <a:gd name="T40" fmla="*/ 0 w 48"/>
                <a:gd name="T41" fmla="*/ 48 h 48"/>
                <a:gd name="T42" fmla="*/ 0 w 48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8"/>
                <a:gd name="T68" fmla="*/ 48 w 48"/>
                <a:gd name="T69" fmla="*/ 48 h 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8">
                  <a:moveTo>
                    <a:pt x="0" y="0"/>
                  </a:moveTo>
                  <a:lnTo>
                    <a:pt x="0" y="0"/>
                  </a:lnTo>
                  <a:lnTo>
                    <a:pt x="9" y="10"/>
                  </a:lnTo>
                  <a:lnTo>
                    <a:pt x="28" y="10"/>
                  </a:lnTo>
                  <a:lnTo>
                    <a:pt x="38" y="20"/>
                  </a:lnTo>
                  <a:lnTo>
                    <a:pt x="48" y="20"/>
                  </a:lnTo>
                  <a:lnTo>
                    <a:pt x="38" y="29"/>
                  </a:lnTo>
                  <a:lnTo>
                    <a:pt x="28" y="29"/>
                  </a:lnTo>
                  <a:lnTo>
                    <a:pt x="28" y="39"/>
                  </a:lnTo>
                  <a:lnTo>
                    <a:pt x="19" y="39"/>
                  </a:lnTo>
                  <a:lnTo>
                    <a:pt x="9" y="39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6" name="Freeform 74"/>
            <p:cNvSpPr>
              <a:spLocks/>
            </p:cNvSpPr>
            <p:nvPr/>
          </p:nvSpPr>
          <p:spPr bwMode="auto">
            <a:xfrm>
              <a:off x="1844" y="3456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9 w 48"/>
                <a:gd name="T3" fmla="*/ 10 h 48"/>
                <a:gd name="T4" fmla="*/ 9 w 48"/>
                <a:gd name="T5" fmla="*/ 10 h 48"/>
                <a:gd name="T6" fmla="*/ 9 w 48"/>
                <a:gd name="T7" fmla="*/ 10 h 48"/>
                <a:gd name="T8" fmla="*/ 9 w 48"/>
                <a:gd name="T9" fmla="*/ 10 h 48"/>
                <a:gd name="T10" fmla="*/ 28 w 48"/>
                <a:gd name="T11" fmla="*/ 10 h 48"/>
                <a:gd name="T12" fmla="*/ 28 w 48"/>
                <a:gd name="T13" fmla="*/ 10 h 48"/>
                <a:gd name="T14" fmla="*/ 28 w 48"/>
                <a:gd name="T15" fmla="*/ 10 h 48"/>
                <a:gd name="T16" fmla="*/ 38 w 48"/>
                <a:gd name="T17" fmla="*/ 20 h 48"/>
                <a:gd name="T18" fmla="*/ 48 w 48"/>
                <a:gd name="T19" fmla="*/ 20 h 48"/>
                <a:gd name="T20" fmla="*/ 48 w 48"/>
                <a:gd name="T21" fmla="*/ 20 h 48"/>
                <a:gd name="T22" fmla="*/ 48 w 48"/>
                <a:gd name="T23" fmla="*/ 20 h 48"/>
                <a:gd name="T24" fmla="*/ 48 w 48"/>
                <a:gd name="T25" fmla="*/ 20 h 48"/>
                <a:gd name="T26" fmla="*/ 38 w 48"/>
                <a:gd name="T27" fmla="*/ 29 h 48"/>
                <a:gd name="T28" fmla="*/ 38 w 48"/>
                <a:gd name="T29" fmla="*/ 29 h 48"/>
                <a:gd name="T30" fmla="*/ 38 w 48"/>
                <a:gd name="T31" fmla="*/ 29 h 48"/>
                <a:gd name="T32" fmla="*/ 28 w 48"/>
                <a:gd name="T33" fmla="*/ 29 h 48"/>
                <a:gd name="T34" fmla="*/ 28 w 48"/>
                <a:gd name="T35" fmla="*/ 39 h 48"/>
                <a:gd name="T36" fmla="*/ 28 w 48"/>
                <a:gd name="T37" fmla="*/ 39 h 48"/>
                <a:gd name="T38" fmla="*/ 28 w 48"/>
                <a:gd name="T39" fmla="*/ 39 h 48"/>
                <a:gd name="T40" fmla="*/ 19 w 48"/>
                <a:gd name="T41" fmla="*/ 39 h 48"/>
                <a:gd name="T42" fmla="*/ 19 w 48"/>
                <a:gd name="T43" fmla="*/ 39 h 48"/>
                <a:gd name="T44" fmla="*/ 9 w 48"/>
                <a:gd name="T45" fmla="*/ 39 h 48"/>
                <a:gd name="T46" fmla="*/ 9 w 48"/>
                <a:gd name="T47" fmla="*/ 39 h 48"/>
                <a:gd name="T48" fmla="*/ 9 w 48"/>
                <a:gd name="T49" fmla="*/ 39 h 48"/>
                <a:gd name="T50" fmla="*/ 9 w 48"/>
                <a:gd name="T51" fmla="*/ 39 h 48"/>
                <a:gd name="T52" fmla="*/ 0 w 48"/>
                <a:gd name="T53" fmla="*/ 48 h 48"/>
                <a:gd name="T54" fmla="*/ 0 w 48"/>
                <a:gd name="T55" fmla="*/ 48 h 48"/>
                <a:gd name="T56" fmla="*/ 0 w 48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48"/>
                <a:gd name="T89" fmla="*/ 48 w 4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48">
                  <a:moveTo>
                    <a:pt x="0" y="0"/>
                  </a:moveTo>
                  <a:lnTo>
                    <a:pt x="9" y="10"/>
                  </a:lnTo>
                  <a:lnTo>
                    <a:pt x="28" y="10"/>
                  </a:lnTo>
                  <a:lnTo>
                    <a:pt x="38" y="20"/>
                  </a:lnTo>
                  <a:lnTo>
                    <a:pt x="48" y="20"/>
                  </a:lnTo>
                  <a:lnTo>
                    <a:pt x="38" y="29"/>
                  </a:lnTo>
                  <a:lnTo>
                    <a:pt x="28" y="29"/>
                  </a:lnTo>
                  <a:lnTo>
                    <a:pt x="28" y="39"/>
                  </a:lnTo>
                  <a:lnTo>
                    <a:pt x="19" y="39"/>
                  </a:lnTo>
                  <a:lnTo>
                    <a:pt x="9" y="39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7" name="Freeform 75"/>
            <p:cNvSpPr>
              <a:spLocks/>
            </p:cNvSpPr>
            <p:nvPr/>
          </p:nvSpPr>
          <p:spPr bwMode="auto">
            <a:xfrm>
              <a:off x="1824" y="3533"/>
              <a:ext cx="58" cy="48"/>
            </a:xfrm>
            <a:custGeom>
              <a:avLst/>
              <a:gdLst>
                <a:gd name="T0" fmla="*/ 0 w 58"/>
                <a:gd name="T1" fmla="*/ 0 h 48"/>
                <a:gd name="T2" fmla="*/ 0 w 58"/>
                <a:gd name="T3" fmla="*/ 0 h 48"/>
                <a:gd name="T4" fmla="*/ 20 w 58"/>
                <a:gd name="T5" fmla="*/ 10 h 48"/>
                <a:gd name="T6" fmla="*/ 20 w 58"/>
                <a:gd name="T7" fmla="*/ 10 h 48"/>
                <a:gd name="T8" fmla="*/ 39 w 58"/>
                <a:gd name="T9" fmla="*/ 19 h 48"/>
                <a:gd name="T10" fmla="*/ 39 w 58"/>
                <a:gd name="T11" fmla="*/ 19 h 48"/>
                <a:gd name="T12" fmla="*/ 48 w 58"/>
                <a:gd name="T13" fmla="*/ 19 h 48"/>
                <a:gd name="T14" fmla="*/ 48 w 58"/>
                <a:gd name="T15" fmla="*/ 19 h 48"/>
                <a:gd name="T16" fmla="*/ 58 w 58"/>
                <a:gd name="T17" fmla="*/ 19 h 48"/>
                <a:gd name="T18" fmla="*/ 58 w 58"/>
                <a:gd name="T19" fmla="*/ 19 h 48"/>
                <a:gd name="T20" fmla="*/ 58 w 58"/>
                <a:gd name="T21" fmla="*/ 29 h 48"/>
                <a:gd name="T22" fmla="*/ 58 w 58"/>
                <a:gd name="T23" fmla="*/ 29 h 48"/>
                <a:gd name="T24" fmla="*/ 48 w 58"/>
                <a:gd name="T25" fmla="*/ 29 h 48"/>
                <a:gd name="T26" fmla="*/ 48 w 58"/>
                <a:gd name="T27" fmla="*/ 29 h 48"/>
                <a:gd name="T28" fmla="*/ 39 w 58"/>
                <a:gd name="T29" fmla="*/ 39 h 48"/>
                <a:gd name="T30" fmla="*/ 39 w 58"/>
                <a:gd name="T31" fmla="*/ 39 h 48"/>
                <a:gd name="T32" fmla="*/ 29 w 58"/>
                <a:gd name="T33" fmla="*/ 39 h 48"/>
                <a:gd name="T34" fmla="*/ 29 w 58"/>
                <a:gd name="T35" fmla="*/ 39 h 48"/>
                <a:gd name="T36" fmla="*/ 20 w 58"/>
                <a:gd name="T37" fmla="*/ 39 h 48"/>
                <a:gd name="T38" fmla="*/ 20 w 58"/>
                <a:gd name="T39" fmla="*/ 39 h 48"/>
                <a:gd name="T40" fmla="*/ 10 w 58"/>
                <a:gd name="T41" fmla="*/ 48 h 48"/>
                <a:gd name="T42" fmla="*/ 10 w 58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8"/>
                <a:gd name="T67" fmla="*/ 0 h 48"/>
                <a:gd name="T68" fmla="*/ 58 w 58"/>
                <a:gd name="T69" fmla="*/ 48 h 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8" h="48">
                  <a:moveTo>
                    <a:pt x="0" y="0"/>
                  </a:moveTo>
                  <a:lnTo>
                    <a:pt x="0" y="0"/>
                  </a:lnTo>
                  <a:lnTo>
                    <a:pt x="20" y="10"/>
                  </a:lnTo>
                  <a:lnTo>
                    <a:pt x="39" y="19"/>
                  </a:lnTo>
                  <a:lnTo>
                    <a:pt x="48" y="19"/>
                  </a:lnTo>
                  <a:lnTo>
                    <a:pt x="58" y="19"/>
                  </a:lnTo>
                  <a:lnTo>
                    <a:pt x="58" y="29"/>
                  </a:lnTo>
                  <a:lnTo>
                    <a:pt x="48" y="29"/>
                  </a:lnTo>
                  <a:lnTo>
                    <a:pt x="39" y="39"/>
                  </a:lnTo>
                  <a:lnTo>
                    <a:pt x="29" y="39"/>
                  </a:lnTo>
                  <a:lnTo>
                    <a:pt x="20" y="39"/>
                  </a:lnTo>
                  <a:lnTo>
                    <a:pt x="1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8" name="Freeform 76"/>
            <p:cNvSpPr>
              <a:spLocks/>
            </p:cNvSpPr>
            <p:nvPr/>
          </p:nvSpPr>
          <p:spPr bwMode="auto">
            <a:xfrm>
              <a:off x="1824" y="3533"/>
              <a:ext cx="58" cy="48"/>
            </a:xfrm>
            <a:custGeom>
              <a:avLst/>
              <a:gdLst>
                <a:gd name="T0" fmla="*/ 0 w 58"/>
                <a:gd name="T1" fmla="*/ 0 h 48"/>
                <a:gd name="T2" fmla="*/ 20 w 58"/>
                <a:gd name="T3" fmla="*/ 10 h 48"/>
                <a:gd name="T4" fmla="*/ 20 w 58"/>
                <a:gd name="T5" fmla="*/ 10 h 48"/>
                <a:gd name="T6" fmla="*/ 20 w 58"/>
                <a:gd name="T7" fmla="*/ 10 h 48"/>
                <a:gd name="T8" fmla="*/ 20 w 58"/>
                <a:gd name="T9" fmla="*/ 10 h 48"/>
                <a:gd name="T10" fmla="*/ 39 w 58"/>
                <a:gd name="T11" fmla="*/ 19 h 48"/>
                <a:gd name="T12" fmla="*/ 39 w 58"/>
                <a:gd name="T13" fmla="*/ 19 h 48"/>
                <a:gd name="T14" fmla="*/ 39 w 58"/>
                <a:gd name="T15" fmla="*/ 19 h 48"/>
                <a:gd name="T16" fmla="*/ 39 w 58"/>
                <a:gd name="T17" fmla="*/ 19 h 48"/>
                <a:gd name="T18" fmla="*/ 48 w 58"/>
                <a:gd name="T19" fmla="*/ 19 h 48"/>
                <a:gd name="T20" fmla="*/ 58 w 58"/>
                <a:gd name="T21" fmla="*/ 19 h 48"/>
                <a:gd name="T22" fmla="*/ 58 w 58"/>
                <a:gd name="T23" fmla="*/ 19 h 48"/>
                <a:gd name="T24" fmla="*/ 58 w 58"/>
                <a:gd name="T25" fmla="*/ 29 h 48"/>
                <a:gd name="T26" fmla="*/ 48 w 58"/>
                <a:gd name="T27" fmla="*/ 29 h 48"/>
                <a:gd name="T28" fmla="*/ 48 w 58"/>
                <a:gd name="T29" fmla="*/ 29 h 48"/>
                <a:gd name="T30" fmla="*/ 48 w 58"/>
                <a:gd name="T31" fmla="*/ 29 h 48"/>
                <a:gd name="T32" fmla="*/ 39 w 58"/>
                <a:gd name="T33" fmla="*/ 39 h 48"/>
                <a:gd name="T34" fmla="*/ 39 w 58"/>
                <a:gd name="T35" fmla="*/ 39 h 48"/>
                <a:gd name="T36" fmla="*/ 39 w 58"/>
                <a:gd name="T37" fmla="*/ 39 h 48"/>
                <a:gd name="T38" fmla="*/ 29 w 58"/>
                <a:gd name="T39" fmla="*/ 39 h 48"/>
                <a:gd name="T40" fmla="*/ 29 w 58"/>
                <a:gd name="T41" fmla="*/ 39 h 48"/>
                <a:gd name="T42" fmla="*/ 20 w 58"/>
                <a:gd name="T43" fmla="*/ 39 h 48"/>
                <a:gd name="T44" fmla="*/ 20 w 58"/>
                <a:gd name="T45" fmla="*/ 39 h 48"/>
                <a:gd name="T46" fmla="*/ 20 w 58"/>
                <a:gd name="T47" fmla="*/ 39 h 48"/>
                <a:gd name="T48" fmla="*/ 20 w 58"/>
                <a:gd name="T49" fmla="*/ 39 h 48"/>
                <a:gd name="T50" fmla="*/ 10 w 58"/>
                <a:gd name="T51" fmla="*/ 48 h 48"/>
                <a:gd name="T52" fmla="*/ 10 w 58"/>
                <a:gd name="T53" fmla="*/ 48 h 48"/>
                <a:gd name="T54" fmla="*/ 10 w 58"/>
                <a:gd name="T55" fmla="*/ 48 h 48"/>
                <a:gd name="T56" fmla="*/ 10 w 58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48"/>
                <a:gd name="T89" fmla="*/ 58 w 5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48">
                  <a:moveTo>
                    <a:pt x="0" y="0"/>
                  </a:moveTo>
                  <a:lnTo>
                    <a:pt x="20" y="10"/>
                  </a:lnTo>
                  <a:lnTo>
                    <a:pt x="39" y="19"/>
                  </a:lnTo>
                  <a:lnTo>
                    <a:pt x="48" y="19"/>
                  </a:lnTo>
                  <a:lnTo>
                    <a:pt x="58" y="19"/>
                  </a:lnTo>
                  <a:lnTo>
                    <a:pt x="58" y="29"/>
                  </a:lnTo>
                  <a:lnTo>
                    <a:pt x="48" y="29"/>
                  </a:lnTo>
                  <a:lnTo>
                    <a:pt x="39" y="39"/>
                  </a:lnTo>
                  <a:lnTo>
                    <a:pt x="29" y="39"/>
                  </a:lnTo>
                  <a:lnTo>
                    <a:pt x="20" y="39"/>
                  </a:lnTo>
                  <a:lnTo>
                    <a:pt x="1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9" name="Freeform 77"/>
            <p:cNvSpPr>
              <a:spLocks/>
            </p:cNvSpPr>
            <p:nvPr/>
          </p:nvSpPr>
          <p:spPr bwMode="auto">
            <a:xfrm>
              <a:off x="1824" y="3620"/>
              <a:ext cx="58" cy="48"/>
            </a:xfrm>
            <a:custGeom>
              <a:avLst/>
              <a:gdLst>
                <a:gd name="T0" fmla="*/ 0 w 58"/>
                <a:gd name="T1" fmla="*/ 0 h 48"/>
                <a:gd name="T2" fmla="*/ 0 w 58"/>
                <a:gd name="T3" fmla="*/ 0 h 48"/>
                <a:gd name="T4" fmla="*/ 10 w 58"/>
                <a:gd name="T5" fmla="*/ 9 h 48"/>
                <a:gd name="T6" fmla="*/ 10 w 58"/>
                <a:gd name="T7" fmla="*/ 9 h 48"/>
                <a:gd name="T8" fmla="*/ 20 w 58"/>
                <a:gd name="T9" fmla="*/ 9 h 48"/>
                <a:gd name="T10" fmla="*/ 20 w 58"/>
                <a:gd name="T11" fmla="*/ 9 h 48"/>
                <a:gd name="T12" fmla="*/ 29 w 58"/>
                <a:gd name="T13" fmla="*/ 19 h 48"/>
                <a:gd name="T14" fmla="*/ 29 w 58"/>
                <a:gd name="T15" fmla="*/ 19 h 48"/>
                <a:gd name="T16" fmla="*/ 39 w 58"/>
                <a:gd name="T17" fmla="*/ 19 h 48"/>
                <a:gd name="T18" fmla="*/ 39 w 58"/>
                <a:gd name="T19" fmla="*/ 19 h 48"/>
                <a:gd name="T20" fmla="*/ 48 w 58"/>
                <a:gd name="T21" fmla="*/ 19 h 48"/>
                <a:gd name="T22" fmla="*/ 48 w 58"/>
                <a:gd name="T23" fmla="*/ 19 h 48"/>
                <a:gd name="T24" fmla="*/ 58 w 58"/>
                <a:gd name="T25" fmla="*/ 28 h 48"/>
                <a:gd name="T26" fmla="*/ 58 w 58"/>
                <a:gd name="T27" fmla="*/ 28 h 48"/>
                <a:gd name="T28" fmla="*/ 48 w 58"/>
                <a:gd name="T29" fmla="*/ 28 h 48"/>
                <a:gd name="T30" fmla="*/ 48 w 58"/>
                <a:gd name="T31" fmla="*/ 28 h 48"/>
                <a:gd name="T32" fmla="*/ 39 w 58"/>
                <a:gd name="T33" fmla="*/ 28 h 48"/>
                <a:gd name="T34" fmla="*/ 39 w 58"/>
                <a:gd name="T35" fmla="*/ 28 h 48"/>
                <a:gd name="T36" fmla="*/ 39 w 58"/>
                <a:gd name="T37" fmla="*/ 38 h 48"/>
                <a:gd name="T38" fmla="*/ 39 w 58"/>
                <a:gd name="T39" fmla="*/ 38 h 48"/>
                <a:gd name="T40" fmla="*/ 29 w 58"/>
                <a:gd name="T41" fmla="*/ 38 h 48"/>
                <a:gd name="T42" fmla="*/ 29 w 58"/>
                <a:gd name="T43" fmla="*/ 38 h 48"/>
                <a:gd name="T44" fmla="*/ 20 w 58"/>
                <a:gd name="T45" fmla="*/ 38 h 48"/>
                <a:gd name="T46" fmla="*/ 20 w 58"/>
                <a:gd name="T47" fmla="*/ 38 h 48"/>
                <a:gd name="T48" fmla="*/ 10 w 58"/>
                <a:gd name="T49" fmla="*/ 38 h 48"/>
                <a:gd name="T50" fmla="*/ 10 w 58"/>
                <a:gd name="T51" fmla="*/ 38 h 48"/>
                <a:gd name="T52" fmla="*/ 10 w 58"/>
                <a:gd name="T53" fmla="*/ 48 h 48"/>
                <a:gd name="T54" fmla="*/ 10 w 58"/>
                <a:gd name="T55" fmla="*/ 48 h 48"/>
                <a:gd name="T56" fmla="*/ 0 w 58"/>
                <a:gd name="T57" fmla="*/ 48 h 48"/>
                <a:gd name="T58" fmla="*/ 0 w 58"/>
                <a:gd name="T59" fmla="*/ 48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"/>
                <a:gd name="T91" fmla="*/ 0 h 48"/>
                <a:gd name="T92" fmla="*/ 58 w 58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" h="48">
                  <a:moveTo>
                    <a:pt x="0" y="0"/>
                  </a:moveTo>
                  <a:lnTo>
                    <a:pt x="0" y="0"/>
                  </a:lnTo>
                  <a:lnTo>
                    <a:pt x="10" y="9"/>
                  </a:lnTo>
                  <a:lnTo>
                    <a:pt x="20" y="9"/>
                  </a:lnTo>
                  <a:lnTo>
                    <a:pt x="29" y="19"/>
                  </a:lnTo>
                  <a:lnTo>
                    <a:pt x="39" y="19"/>
                  </a:lnTo>
                  <a:lnTo>
                    <a:pt x="48" y="19"/>
                  </a:lnTo>
                  <a:lnTo>
                    <a:pt x="58" y="28"/>
                  </a:lnTo>
                  <a:lnTo>
                    <a:pt x="48" y="28"/>
                  </a:lnTo>
                  <a:lnTo>
                    <a:pt x="39" y="28"/>
                  </a:lnTo>
                  <a:lnTo>
                    <a:pt x="39" y="38"/>
                  </a:lnTo>
                  <a:lnTo>
                    <a:pt x="29" y="38"/>
                  </a:lnTo>
                  <a:lnTo>
                    <a:pt x="20" y="38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0" name="Freeform 78"/>
            <p:cNvSpPr>
              <a:spLocks/>
            </p:cNvSpPr>
            <p:nvPr/>
          </p:nvSpPr>
          <p:spPr bwMode="auto">
            <a:xfrm>
              <a:off x="1824" y="3620"/>
              <a:ext cx="58" cy="48"/>
            </a:xfrm>
            <a:custGeom>
              <a:avLst/>
              <a:gdLst>
                <a:gd name="T0" fmla="*/ 0 w 58"/>
                <a:gd name="T1" fmla="*/ 0 h 48"/>
                <a:gd name="T2" fmla="*/ 10 w 58"/>
                <a:gd name="T3" fmla="*/ 9 h 48"/>
                <a:gd name="T4" fmla="*/ 20 w 58"/>
                <a:gd name="T5" fmla="*/ 9 h 48"/>
                <a:gd name="T6" fmla="*/ 20 w 58"/>
                <a:gd name="T7" fmla="*/ 9 h 48"/>
                <a:gd name="T8" fmla="*/ 20 w 58"/>
                <a:gd name="T9" fmla="*/ 9 h 48"/>
                <a:gd name="T10" fmla="*/ 29 w 58"/>
                <a:gd name="T11" fmla="*/ 19 h 48"/>
                <a:gd name="T12" fmla="*/ 39 w 58"/>
                <a:gd name="T13" fmla="*/ 19 h 48"/>
                <a:gd name="T14" fmla="*/ 39 w 58"/>
                <a:gd name="T15" fmla="*/ 19 h 48"/>
                <a:gd name="T16" fmla="*/ 39 w 58"/>
                <a:gd name="T17" fmla="*/ 19 h 48"/>
                <a:gd name="T18" fmla="*/ 48 w 58"/>
                <a:gd name="T19" fmla="*/ 19 h 48"/>
                <a:gd name="T20" fmla="*/ 48 w 58"/>
                <a:gd name="T21" fmla="*/ 19 h 48"/>
                <a:gd name="T22" fmla="*/ 48 w 58"/>
                <a:gd name="T23" fmla="*/ 19 h 48"/>
                <a:gd name="T24" fmla="*/ 58 w 58"/>
                <a:gd name="T25" fmla="*/ 28 h 48"/>
                <a:gd name="T26" fmla="*/ 48 w 58"/>
                <a:gd name="T27" fmla="*/ 28 h 48"/>
                <a:gd name="T28" fmla="*/ 48 w 58"/>
                <a:gd name="T29" fmla="*/ 28 h 48"/>
                <a:gd name="T30" fmla="*/ 39 w 58"/>
                <a:gd name="T31" fmla="*/ 28 h 48"/>
                <a:gd name="T32" fmla="*/ 39 w 58"/>
                <a:gd name="T33" fmla="*/ 38 h 48"/>
                <a:gd name="T34" fmla="*/ 39 w 58"/>
                <a:gd name="T35" fmla="*/ 38 h 48"/>
                <a:gd name="T36" fmla="*/ 29 w 58"/>
                <a:gd name="T37" fmla="*/ 38 h 48"/>
                <a:gd name="T38" fmla="*/ 29 w 58"/>
                <a:gd name="T39" fmla="*/ 38 h 48"/>
                <a:gd name="T40" fmla="*/ 29 w 58"/>
                <a:gd name="T41" fmla="*/ 38 h 48"/>
                <a:gd name="T42" fmla="*/ 20 w 58"/>
                <a:gd name="T43" fmla="*/ 38 h 48"/>
                <a:gd name="T44" fmla="*/ 20 w 58"/>
                <a:gd name="T45" fmla="*/ 38 h 48"/>
                <a:gd name="T46" fmla="*/ 20 w 58"/>
                <a:gd name="T47" fmla="*/ 38 h 48"/>
                <a:gd name="T48" fmla="*/ 10 w 58"/>
                <a:gd name="T49" fmla="*/ 38 h 48"/>
                <a:gd name="T50" fmla="*/ 10 w 58"/>
                <a:gd name="T51" fmla="*/ 48 h 48"/>
                <a:gd name="T52" fmla="*/ 10 w 58"/>
                <a:gd name="T53" fmla="*/ 48 h 48"/>
                <a:gd name="T54" fmla="*/ 10 w 58"/>
                <a:gd name="T55" fmla="*/ 48 h 48"/>
                <a:gd name="T56" fmla="*/ 0 w 58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48"/>
                <a:gd name="T89" fmla="*/ 58 w 5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48">
                  <a:moveTo>
                    <a:pt x="0" y="0"/>
                  </a:moveTo>
                  <a:lnTo>
                    <a:pt x="10" y="9"/>
                  </a:lnTo>
                  <a:lnTo>
                    <a:pt x="20" y="9"/>
                  </a:lnTo>
                  <a:lnTo>
                    <a:pt x="29" y="19"/>
                  </a:lnTo>
                  <a:lnTo>
                    <a:pt x="39" y="19"/>
                  </a:lnTo>
                  <a:lnTo>
                    <a:pt x="48" y="19"/>
                  </a:lnTo>
                  <a:lnTo>
                    <a:pt x="58" y="28"/>
                  </a:lnTo>
                  <a:lnTo>
                    <a:pt x="48" y="28"/>
                  </a:lnTo>
                  <a:lnTo>
                    <a:pt x="39" y="28"/>
                  </a:lnTo>
                  <a:lnTo>
                    <a:pt x="39" y="38"/>
                  </a:lnTo>
                  <a:lnTo>
                    <a:pt x="29" y="38"/>
                  </a:lnTo>
                  <a:lnTo>
                    <a:pt x="20" y="38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1" name="Freeform 79"/>
            <p:cNvSpPr>
              <a:spLocks/>
            </p:cNvSpPr>
            <p:nvPr/>
          </p:nvSpPr>
          <p:spPr bwMode="auto">
            <a:xfrm>
              <a:off x="1863" y="3668"/>
              <a:ext cx="48" cy="38"/>
            </a:xfrm>
            <a:custGeom>
              <a:avLst/>
              <a:gdLst>
                <a:gd name="T0" fmla="*/ 48 w 48"/>
                <a:gd name="T1" fmla="*/ 0 h 38"/>
                <a:gd name="T2" fmla="*/ 48 w 48"/>
                <a:gd name="T3" fmla="*/ 0 h 38"/>
                <a:gd name="T4" fmla="*/ 38 w 48"/>
                <a:gd name="T5" fmla="*/ 0 h 38"/>
                <a:gd name="T6" fmla="*/ 38 w 48"/>
                <a:gd name="T7" fmla="*/ 0 h 38"/>
                <a:gd name="T8" fmla="*/ 19 w 48"/>
                <a:gd name="T9" fmla="*/ 9 h 38"/>
                <a:gd name="T10" fmla="*/ 19 w 48"/>
                <a:gd name="T11" fmla="*/ 9 h 38"/>
                <a:gd name="T12" fmla="*/ 9 w 48"/>
                <a:gd name="T13" fmla="*/ 9 h 38"/>
                <a:gd name="T14" fmla="*/ 9 w 48"/>
                <a:gd name="T15" fmla="*/ 9 h 38"/>
                <a:gd name="T16" fmla="*/ 0 w 48"/>
                <a:gd name="T17" fmla="*/ 9 h 38"/>
                <a:gd name="T18" fmla="*/ 0 w 48"/>
                <a:gd name="T19" fmla="*/ 9 h 38"/>
                <a:gd name="T20" fmla="*/ 0 w 48"/>
                <a:gd name="T21" fmla="*/ 19 h 38"/>
                <a:gd name="T22" fmla="*/ 0 w 48"/>
                <a:gd name="T23" fmla="*/ 19 h 38"/>
                <a:gd name="T24" fmla="*/ 9 w 48"/>
                <a:gd name="T25" fmla="*/ 19 h 38"/>
                <a:gd name="T26" fmla="*/ 9 w 48"/>
                <a:gd name="T27" fmla="*/ 19 h 38"/>
                <a:gd name="T28" fmla="*/ 9 w 48"/>
                <a:gd name="T29" fmla="*/ 28 h 38"/>
                <a:gd name="T30" fmla="*/ 9 w 48"/>
                <a:gd name="T31" fmla="*/ 28 h 38"/>
                <a:gd name="T32" fmla="*/ 19 w 48"/>
                <a:gd name="T33" fmla="*/ 28 h 38"/>
                <a:gd name="T34" fmla="*/ 19 w 48"/>
                <a:gd name="T35" fmla="*/ 28 h 38"/>
                <a:gd name="T36" fmla="*/ 29 w 48"/>
                <a:gd name="T37" fmla="*/ 28 h 38"/>
                <a:gd name="T38" fmla="*/ 29 w 48"/>
                <a:gd name="T39" fmla="*/ 28 h 38"/>
                <a:gd name="T40" fmla="*/ 38 w 48"/>
                <a:gd name="T41" fmla="*/ 28 h 38"/>
                <a:gd name="T42" fmla="*/ 38 w 48"/>
                <a:gd name="T43" fmla="*/ 28 h 38"/>
                <a:gd name="T44" fmla="*/ 38 w 48"/>
                <a:gd name="T45" fmla="*/ 38 h 38"/>
                <a:gd name="T46" fmla="*/ 38 w 48"/>
                <a:gd name="T47" fmla="*/ 38 h 38"/>
                <a:gd name="T48" fmla="*/ 48 w 48"/>
                <a:gd name="T49" fmla="*/ 38 h 38"/>
                <a:gd name="T50" fmla="*/ 48 w 48"/>
                <a:gd name="T51" fmla="*/ 38 h 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"/>
                <a:gd name="T79" fmla="*/ 0 h 38"/>
                <a:gd name="T80" fmla="*/ 48 w 48"/>
                <a:gd name="T81" fmla="*/ 38 h 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" h="38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19" y="9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8"/>
                  </a:lnTo>
                  <a:lnTo>
                    <a:pt x="19" y="28"/>
                  </a:lnTo>
                  <a:lnTo>
                    <a:pt x="29" y="28"/>
                  </a:lnTo>
                  <a:lnTo>
                    <a:pt x="38" y="28"/>
                  </a:lnTo>
                  <a:lnTo>
                    <a:pt x="38" y="38"/>
                  </a:lnTo>
                  <a:lnTo>
                    <a:pt x="48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2" name="Freeform 80"/>
            <p:cNvSpPr>
              <a:spLocks/>
            </p:cNvSpPr>
            <p:nvPr/>
          </p:nvSpPr>
          <p:spPr bwMode="auto">
            <a:xfrm>
              <a:off x="1863" y="3668"/>
              <a:ext cx="48" cy="38"/>
            </a:xfrm>
            <a:custGeom>
              <a:avLst/>
              <a:gdLst>
                <a:gd name="T0" fmla="*/ 48 w 48"/>
                <a:gd name="T1" fmla="*/ 0 h 38"/>
                <a:gd name="T2" fmla="*/ 38 w 48"/>
                <a:gd name="T3" fmla="*/ 0 h 38"/>
                <a:gd name="T4" fmla="*/ 38 w 48"/>
                <a:gd name="T5" fmla="*/ 0 h 38"/>
                <a:gd name="T6" fmla="*/ 38 w 48"/>
                <a:gd name="T7" fmla="*/ 0 h 38"/>
                <a:gd name="T8" fmla="*/ 38 w 48"/>
                <a:gd name="T9" fmla="*/ 0 h 38"/>
                <a:gd name="T10" fmla="*/ 19 w 48"/>
                <a:gd name="T11" fmla="*/ 9 h 38"/>
                <a:gd name="T12" fmla="*/ 19 w 48"/>
                <a:gd name="T13" fmla="*/ 9 h 38"/>
                <a:gd name="T14" fmla="*/ 19 w 48"/>
                <a:gd name="T15" fmla="*/ 9 h 38"/>
                <a:gd name="T16" fmla="*/ 9 w 48"/>
                <a:gd name="T17" fmla="*/ 9 h 38"/>
                <a:gd name="T18" fmla="*/ 0 w 48"/>
                <a:gd name="T19" fmla="*/ 9 h 38"/>
                <a:gd name="T20" fmla="*/ 0 w 48"/>
                <a:gd name="T21" fmla="*/ 9 h 38"/>
                <a:gd name="T22" fmla="*/ 0 w 48"/>
                <a:gd name="T23" fmla="*/ 19 h 38"/>
                <a:gd name="T24" fmla="*/ 0 w 48"/>
                <a:gd name="T25" fmla="*/ 19 h 38"/>
                <a:gd name="T26" fmla="*/ 9 w 48"/>
                <a:gd name="T27" fmla="*/ 19 h 38"/>
                <a:gd name="T28" fmla="*/ 9 w 48"/>
                <a:gd name="T29" fmla="*/ 28 h 38"/>
                <a:gd name="T30" fmla="*/ 9 w 48"/>
                <a:gd name="T31" fmla="*/ 28 h 38"/>
                <a:gd name="T32" fmla="*/ 19 w 48"/>
                <a:gd name="T33" fmla="*/ 28 h 38"/>
                <a:gd name="T34" fmla="*/ 19 w 48"/>
                <a:gd name="T35" fmla="*/ 28 h 38"/>
                <a:gd name="T36" fmla="*/ 19 w 48"/>
                <a:gd name="T37" fmla="*/ 28 h 38"/>
                <a:gd name="T38" fmla="*/ 19 w 48"/>
                <a:gd name="T39" fmla="*/ 28 h 38"/>
                <a:gd name="T40" fmla="*/ 29 w 48"/>
                <a:gd name="T41" fmla="*/ 28 h 38"/>
                <a:gd name="T42" fmla="*/ 29 w 48"/>
                <a:gd name="T43" fmla="*/ 28 h 38"/>
                <a:gd name="T44" fmla="*/ 38 w 48"/>
                <a:gd name="T45" fmla="*/ 28 h 38"/>
                <a:gd name="T46" fmla="*/ 38 w 48"/>
                <a:gd name="T47" fmla="*/ 28 h 38"/>
                <a:gd name="T48" fmla="*/ 38 w 48"/>
                <a:gd name="T49" fmla="*/ 38 h 38"/>
                <a:gd name="T50" fmla="*/ 38 w 48"/>
                <a:gd name="T51" fmla="*/ 38 h 38"/>
                <a:gd name="T52" fmla="*/ 48 w 48"/>
                <a:gd name="T53" fmla="*/ 38 h 38"/>
                <a:gd name="T54" fmla="*/ 48 w 48"/>
                <a:gd name="T55" fmla="*/ 38 h 38"/>
                <a:gd name="T56" fmla="*/ 48 w 48"/>
                <a:gd name="T57" fmla="*/ 38 h 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38"/>
                <a:gd name="T89" fmla="*/ 48 w 48"/>
                <a:gd name="T90" fmla="*/ 38 h 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38">
                  <a:moveTo>
                    <a:pt x="48" y="0"/>
                  </a:moveTo>
                  <a:lnTo>
                    <a:pt x="38" y="0"/>
                  </a:lnTo>
                  <a:lnTo>
                    <a:pt x="19" y="9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8"/>
                  </a:lnTo>
                  <a:lnTo>
                    <a:pt x="19" y="28"/>
                  </a:lnTo>
                  <a:lnTo>
                    <a:pt x="29" y="28"/>
                  </a:lnTo>
                  <a:lnTo>
                    <a:pt x="38" y="28"/>
                  </a:lnTo>
                  <a:lnTo>
                    <a:pt x="38" y="38"/>
                  </a:lnTo>
                  <a:lnTo>
                    <a:pt x="48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3" name="Freeform 81"/>
            <p:cNvSpPr>
              <a:spLocks/>
            </p:cNvSpPr>
            <p:nvPr/>
          </p:nvSpPr>
          <p:spPr bwMode="auto">
            <a:xfrm>
              <a:off x="1863" y="3581"/>
              <a:ext cx="48" cy="39"/>
            </a:xfrm>
            <a:custGeom>
              <a:avLst/>
              <a:gdLst>
                <a:gd name="T0" fmla="*/ 48 w 48"/>
                <a:gd name="T1" fmla="*/ 0 h 39"/>
                <a:gd name="T2" fmla="*/ 48 w 48"/>
                <a:gd name="T3" fmla="*/ 0 h 39"/>
                <a:gd name="T4" fmla="*/ 38 w 48"/>
                <a:gd name="T5" fmla="*/ 10 h 39"/>
                <a:gd name="T6" fmla="*/ 38 w 48"/>
                <a:gd name="T7" fmla="*/ 10 h 39"/>
                <a:gd name="T8" fmla="*/ 19 w 48"/>
                <a:gd name="T9" fmla="*/ 10 h 39"/>
                <a:gd name="T10" fmla="*/ 19 w 48"/>
                <a:gd name="T11" fmla="*/ 10 h 39"/>
                <a:gd name="T12" fmla="*/ 9 w 48"/>
                <a:gd name="T13" fmla="*/ 10 h 39"/>
                <a:gd name="T14" fmla="*/ 9 w 48"/>
                <a:gd name="T15" fmla="*/ 10 h 39"/>
                <a:gd name="T16" fmla="*/ 0 w 48"/>
                <a:gd name="T17" fmla="*/ 19 h 39"/>
                <a:gd name="T18" fmla="*/ 0 w 48"/>
                <a:gd name="T19" fmla="*/ 19 h 39"/>
                <a:gd name="T20" fmla="*/ 9 w 48"/>
                <a:gd name="T21" fmla="*/ 29 h 39"/>
                <a:gd name="T22" fmla="*/ 9 w 48"/>
                <a:gd name="T23" fmla="*/ 29 h 39"/>
                <a:gd name="T24" fmla="*/ 19 w 48"/>
                <a:gd name="T25" fmla="*/ 29 h 39"/>
                <a:gd name="T26" fmla="*/ 19 w 48"/>
                <a:gd name="T27" fmla="*/ 29 h 39"/>
                <a:gd name="T28" fmla="*/ 29 w 48"/>
                <a:gd name="T29" fmla="*/ 39 h 39"/>
                <a:gd name="T30" fmla="*/ 29 w 48"/>
                <a:gd name="T31" fmla="*/ 39 h 39"/>
                <a:gd name="T32" fmla="*/ 38 w 48"/>
                <a:gd name="T33" fmla="*/ 39 h 39"/>
                <a:gd name="T34" fmla="*/ 38 w 48"/>
                <a:gd name="T35" fmla="*/ 39 h 39"/>
                <a:gd name="T36" fmla="*/ 48 w 48"/>
                <a:gd name="T37" fmla="*/ 39 h 39"/>
                <a:gd name="T38" fmla="*/ 48 w 48"/>
                <a:gd name="T39" fmla="*/ 39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39"/>
                <a:gd name="T62" fmla="*/ 48 w 4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39">
                  <a:moveTo>
                    <a:pt x="48" y="0"/>
                  </a:moveTo>
                  <a:lnTo>
                    <a:pt x="48" y="0"/>
                  </a:lnTo>
                  <a:lnTo>
                    <a:pt x="38" y="10"/>
                  </a:lnTo>
                  <a:lnTo>
                    <a:pt x="19" y="10"/>
                  </a:lnTo>
                  <a:lnTo>
                    <a:pt x="9" y="10"/>
                  </a:lnTo>
                  <a:lnTo>
                    <a:pt x="0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29" y="39"/>
                  </a:lnTo>
                  <a:lnTo>
                    <a:pt x="38" y="39"/>
                  </a:lnTo>
                  <a:lnTo>
                    <a:pt x="48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4" name="Freeform 82"/>
            <p:cNvSpPr>
              <a:spLocks/>
            </p:cNvSpPr>
            <p:nvPr/>
          </p:nvSpPr>
          <p:spPr bwMode="auto">
            <a:xfrm>
              <a:off x="1863" y="3581"/>
              <a:ext cx="48" cy="39"/>
            </a:xfrm>
            <a:custGeom>
              <a:avLst/>
              <a:gdLst>
                <a:gd name="T0" fmla="*/ 48 w 48"/>
                <a:gd name="T1" fmla="*/ 0 h 39"/>
                <a:gd name="T2" fmla="*/ 38 w 48"/>
                <a:gd name="T3" fmla="*/ 10 h 39"/>
                <a:gd name="T4" fmla="*/ 38 w 48"/>
                <a:gd name="T5" fmla="*/ 10 h 39"/>
                <a:gd name="T6" fmla="*/ 38 w 48"/>
                <a:gd name="T7" fmla="*/ 10 h 39"/>
                <a:gd name="T8" fmla="*/ 38 w 48"/>
                <a:gd name="T9" fmla="*/ 10 h 39"/>
                <a:gd name="T10" fmla="*/ 19 w 48"/>
                <a:gd name="T11" fmla="*/ 10 h 39"/>
                <a:gd name="T12" fmla="*/ 19 w 48"/>
                <a:gd name="T13" fmla="*/ 10 h 39"/>
                <a:gd name="T14" fmla="*/ 19 w 48"/>
                <a:gd name="T15" fmla="*/ 10 h 39"/>
                <a:gd name="T16" fmla="*/ 9 w 48"/>
                <a:gd name="T17" fmla="*/ 10 h 39"/>
                <a:gd name="T18" fmla="*/ 0 w 48"/>
                <a:gd name="T19" fmla="*/ 19 h 39"/>
                <a:gd name="T20" fmla="*/ 0 w 48"/>
                <a:gd name="T21" fmla="*/ 19 h 39"/>
                <a:gd name="T22" fmla="*/ 0 w 48"/>
                <a:gd name="T23" fmla="*/ 19 h 39"/>
                <a:gd name="T24" fmla="*/ 0 w 48"/>
                <a:gd name="T25" fmla="*/ 19 h 39"/>
                <a:gd name="T26" fmla="*/ 9 w 48"/>
                <a:gd name="T27" fmla="*/ 29 h 39"/>
                <a:gd name="T28" fmla="*/ 9 w 48"/>
                <a:gd name="T29" fmla="*/ 29 h 39"/>
                <a:gd name="T30" fmla="*/ 9 w 48"/>
                <a:gd name="T31" fmla="*/ 29 h 39"/>
                <a:gd name="T32" fmla="*/ 19 w 48"/>
                <a:gd name="T33" fmla="*/ 29 h 39"/>
                <a:gd name="T34" fmla="*/ 19 w 48"/>
                <a:gd name="T35" fmla="*/ 29 h 39"/>
                <a:gd name="T36" fmla="*/ 19 w 48"/>
                <a:gd name="T37" fmla="*/ 29 h 39"/>
                <a:gd name="T38" fmla="*/ 19 w 48"/>
                <a:gd name="T39" fmla="*/ 29 h 39"/>
                <a:gd name="T40" fmla="*/ 29 w 48"/>
                <a:gd name="T41" fmla="*/ 39 h 39"/>
                <a:gd name="T42" fmla="*/ 29 w 48"/>
                <a:gd name="T43" fmla="*/ 39 h 39"/>
                <a:gd name="T44" fmla="*/ 38 w 48"/>
                <a:gd name="T45" fmla="*/ 39 h 39"/>
                <a:gd name="T46" fmla="*/ 38 w 48"/>
                <a:gd name="T47" fmla="*/ 39 h 39"/>
                <a:gd name="T48" fmla="*/ 38 w 48"/>
                <a:gd name="T49" fmla="*/ 39 h 39"/>
                <a:gd name="T50" fmla="*/ 38 w 48"/>
                <a:gd name="T51" fmla="*/ 39 h 39"/>
                <a:gd name="T52" fmla="*/ 48 w 48"/>
                <a:gd name="T53" fmla="*/ 39 h 39"/>
                <a:gd name="T54" fmla="*/ 48 w 48"/>
                <a:gd name="T55" fmla="*/ 39 h 39"/>
                <a:gd name="T56" fmla="*/ 48 w 48"/>
                <a:gd name="T57" fmla="*/ 39 h 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39"/>
                <a:gd name="T89" fmla="*/ 48 w 48"/>
                <a:gd name="T90" fmla="*/ 39 h 3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39">
                  <a:moveTo>
                    <a:pt x="48" y="0"/>
                  </a:moveTo>
                  <a:lnTo>
                    <a:pt x="38" y="10"/>
                  </a:lnTo>
                  <a:lnTo>
                    <a:pt x="19" y="10"/>
                  </a:lnTo>
                  <a:lnTo>
                    <a:pt x="9" y="10"/>
                  </a:lnTo>
                  <a:lnTo>
                    <a:pt x="0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29" y="39"/>
                  </a:lnTo>
                  <a:lnTo>
                    <a:pt x="38" y="39"/>
                  </a:lnTo>
                  <a:lnTo>
                    <a:pt x="48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5" name="Freeform 83"/>
            <p:cNvSpPr>
              <a:spLocks/>
            </p:cNvSpPr>
            <p:nvPr/>
          </p:nvSpPr>
          <p:spPr bwMode="auto">
            <a:xfrm>
              <a:off x="1853" y="3504"/>
              <a:ext cx="58" cy="39"/>
            </a:xfrm>
            <a:custGeom>
              <a:avLst/>
              <a:gdLst>
                <a:gd name="T0" fmla="*/ 58 w 58"/>
                <a:gd name="T1" fmla="*/ 0 h 39"/>
                <a:gd name="T2" fmla="*/ 58 w 58"/>
                <a:gd name="T3" fmla="*/ 0 h 39"/>
                <a:gd name="T4" fmla="*/ 48 w 58"/>
                <a:gd name="T5" fmla="*/ 0 h 39"/>
                <a:gd name="T6" fmla="*/ 48 w 58"/>
                <a:gd name="T7" fmla="*/ 0 h 39"/>
                <a:gd name="T8" fmla="*/ 39 w 58"/>
                <a:gd name="T9" fmla="*/ 0 h 39"/>
                <a:gd name="T10" fmla="*/ 39 w 58"/>
                <a:gd name="T11" fmla="*/ 0 h 39"/>
                <a:gd name="T12" fmla="*/ 29 w 58"/>
                <a:gd name="T13" fmla="*/ 10 h 39"/>
                <a:gd name="T14" fmla="*/ 29 w 58"/>
                <a:gd name="T15" fmla="*/ 10 h 39"/>
                <a:gd name="T16" fmla="*/ 19 w 58"/>
                <a:gd name="T17" fmla="*/ 10 h 39"/>
                <a:gd name="T18" fmla="*/ 19 w 58"/>
                <a:gd name="T19" fmla="*/ 10 h 39"/>
                <a:gd name="T20" fmla="*/ 10 w 58"/>
                <a:gd name="T21" fmla="*/ 10 h 39"/>
                <a:gd name="T22" fmla="*/ 10 w 58"/>
                <a:gd name="T23" fmla="*/ 10 h 39"/>
                <a:gd name="T24" fmla="*/ 10 w 58"/>
                <a:gd name="T25" fmla="*/ 20 h 39"/>
                <a:gd name="T26" fmla="*/ 10 w 58"/>
                <a:gd name="T27" fmla="*/ 20 h 39"/>
                <a:gd name="T28" fmla="*/ 0 w 58"/>
                <a:gd name="T29" fmla="*/ 20 h 39"/>
                <a:gd name="T30" fmla="*/ 0 w 58"/>
                <a:gd name="T31" fmla="*/ 20 h 39"/>
                <a:gd name="T32" fmla="*/ 10 w 58"/>
                <a:gd name="T33" fmla="*/ 20 h 39"/>
                <a:gd name="T34" fmla="*/ 10 w 58"/>
                <a:gd name="T35" fmla="*/ 20 h 39"/>
                <a:gd name="T36" fmla="*/ 10 w 58"/>
                <a:gd name="T37" fmla="*/ 29 h 39"/>
                <a:gd name="T38" fmla="*/ 10 w 58"/>
                <a:gd name="T39" fmla="*/ 29 h 39"/>
                <a:gd name="T40" fmla="*/ 19 w 58"/>
                <a:gd name="T41" fmla="*/ 29 h 39"/>
                <a:gd name="T42" fmla="*/ 19 w 58"/>
                <a:gd name="T43" fmla="*/ 29 h 39"/>
                <a:gd name="T44" fmla="*/ 29 w 58"/>
                <a:gd name="T45" fmla="*/ 29 h 39"/>
                <a:gd name="T46" fmla="*/ 29 w 58"/>
                <a:gd name="T47" fmla="*/ 29 h 39"/>
                <a:gd name="T48" fmla="*/ 39 w 58"/>
                <a:gd name="T49" fmla="*/ 29 h 39"/>
                <a:gd name="T50" fmla="*/ 39 w 58"/>
                <a:gd name="T51" fmla="*/ 29 h 39"/>
                <a:gd name="T52" fmla="*/ 48 w 58"/>
                <a:gd name="T53" fmla="*/ 39 h 39"/>
                <a:gd name="T54" fmla="*/ 48 w 58"/>
                <a:gd name="T55" fmla="*/ 39 h 39"/>
                <a:gd name="T56" fmla="*/ 58 w 58"/>
                <a:gd name="T57" fmla="*/ 39 h 39"/>
                <a:gd name="T58" fmla="*/ 58 w 58"/>
                <a:gd name="T59" fmla="*/ 39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"/>
                <a:gd name="T91" fmla="*/ 0 h 39"/>
                <a:gd name="T92" fmla="*/ 58 w 58"/>
                <a:gd name="T93" fmla="*/ 39 h 3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" h="39">
                  <a:moveTo>
                    <a:pt x="58" y="0"/>
                  </a:moveTo>
                  <a:lnTo>
                    <a:pt x="58" y="0"/>
                  </a:lnTo>
                  <a:lnTo>
                    <a:pt x="48" y="0"/>
                  </a:lnTo>
                  <a:lnTo>
                    <a:pt x="39" y="0"/>
                  </a:lnTo>
                  <a:lnTo>
                    <a:pt x="29" y="10"/>
                  </a:lnTo>
                  <a:lnTo>
                    <a:pt x="19" y="10"/>
                  </a:lnTo>
                  <a:lnTo>
                    <a:pt x="10" y="10"/>
                  </a:lnTo>
                  <a:lnTo>
                    <a:pt x="10" y="20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10" y="29"/>
                  </a:lnTo>
                  <a:lnTo>
                    <a:pt x="19" y="29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48" y="39"/>
                  </a:lnTo>
                  <a:lnTo>
                    <a:pt x="58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6" name="Freeform 84"/>
            <p:cNvSpPr>
              <a:spLocks/>
            </p:cNvSpPr>
            <p:nvPr/>
          </p:nvSpPr>
          <p:spPr bwMode="auto">
            <a:xfrm>
              <a:off x="1853" y="3504"/>
              <a:ext cx="58" cy="39"/>
            </a:xfrm>
            <a:custGeom>
              <a:avLst/>
              <a:gdLst>
                <a:gd name="T0" fmla="*/ 58 w 58"/>
                <a:gd name="T1" fmla="*/ 0 h 39"/>
                <a:gd name="T2" fmla="*/ 48 w 58"/>
                <a:gd name="T3" fmla="*/ 0 h 39"/>
                <a:gd name="T4" fmla="*/ 39 w 58"/>
                <a:gd name="T5" fmla="*/ 0 h 39"/>
                <a:gd name="T6" fmla="*/ 39 w 58"/>
                <a:gd name="T7" fmla="*/ 0 h 39"/>
                <a:gd name="T8" fmla="*/ 39 w 58"/>
                <a:gd name="T9" fmla="*/ 0 h 39"/>
                <a:gd name="T10" fmla="*/ 29 w 58"/>
                <a:gd name="T11" fmla="*/ 10 h 39"/>
                <a:gd name="T12" fmla="*/ 19 w 58"/>
                <a:gd name="T13" fmla="*/ 10 h 39"/>
                <a:gd name="T14" fmla="*/ 19 w 58"/>
                <a:gd name="T15" fmla="*/ 10 h 39"/>
                <a:gd name="T16" fmla="*/ 19 w 58"/>
                <a:gd name="T17" fmla="*/ 10 h 39"/>
                <a:gd name="T18" fmla="*/ 10 w 58"/>
                <a:gd name="T19" fmla="*/ 10 h 39"/>
                <a:gd name="T20" fmla="*/ 10 w 58"/>
                <a:gd name="T21" fmla="*/ 10 h 39"/>
                <a:gd name="T22" fmla="*/ 10 w 58"/>
                <a:gd name="T23" fmla="*/ 20 h 39"/>
                <a:gd name="T24" fmla="*/ 0 w 58"/>
                <a:gd name="T25" fmla="*/ 20 h 39"/>
                <a:gd name="T26" fmla="*/ 10 w 58"/>
                <a:gd name="T27" fmla="*/ 20 h 39"/>
                <a:gd name="T28" fmla="*/ 10 w 58"/>
                <a:gd name="T29" fmla="*/ 29 h 39"/>
                <a:gd name="T30" fmla="*/ 19 w 58"/>
                <a:gd name="T31" fmla="*/ 29 h 39"/>
                <a:gd name="T32" fmla="*/ 19 w 58"/>
                <a:gd name="T33" fmla="*/ 29 h 39"/>
                <a:gd name="T34" fmla="*/ 19 w 58"/>
                <a:gd name="T35" fmla="*/ 29 h 39"/>
                <a:gd name="T36" fmla="*/ 29 w 58"/>
                <a:gd name="T37" fmla="*/ 29 h 39"/>
                <a:gd name="T38" fmla="*/ 29 w 58"/>
                <a:gd name="T39" fmla="*/ 29 h 39"/>
                <a:gd name="T40" fmla="*/ 29 w 58"/>
                <a:gd name="T41" fmla="*/ 29 h 39"/>
                <a:gd name="T42" fmla="*/ 39 w 58"/>
                <a:gd name="T43" fmla="*/ 29 h 39"/>
                <a:gd name="T44" fmla="*/ 39 w 58"/>
                <a:gd name="T45" fmla="*/ 29 h 39"/>
                <a:gd name="T46" fmla="*/ 39 w 58"/>
                <a:gd name="T47" fmla="*/ 29 h 39"/>
                <a:gd name="T48" fmla="*/ 48 w 58"/>
                <a:gd name="T49" fmla="*/ 39 h 39"/>
                <a:gd name="T50" fmla="*/ 48 w 58"/>
                <a:gd name="T51" fmla="*/ 39 h 39"/>
                <a:gd name="T52" fmla="*/ 48 w 58"/>
                <a:gd name="T53" fmla="*/ 39 h 39"/>
                <a:gd name="T54" fmla="*/ 48 w 58"/>
                <a:gd name="T55" fmla="*/ 39 h 39"/>
                <a:gd name="T56" fmla="*/ 58 w 58"/>
                <a:gd name="T57" fmla="*/ 39 h 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39"/>
                <a:gd name="T89" fmla="*/ 58 w 58"/>
                <a:gd name="T90" fmla="*/ 39 h 3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39">
                  <a:moveTo>
                    <a:pt x="58" y="0"/>
                  </a:moveTo>
                  <a:lnTo>
                    <a:pt x="48" y="0"/>
                  </a:lnTo>
                  <a:lnTo>
                    <a:pt x="39" y="0"/>
                  </a:lnTo>
                  <a:lnTo>
                    <a:pt x="29" y="10"/>
                  </a:lnTo>
                  <a:lnTo>
                    <a:pt x="19" y="10"/>
                  </a:lnTo>
                  <a:lnTo>
                    <a:pt x="10" y="10"/>
                  </a:lnTo>
                  <a:lnTo>
                    <a:pt x="10" y="20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10" y="29"/>
                  </a:lnTo>
                  <a:lnTo>
                    <a:pt x="19" y="29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48" y="39"/>
                  </a:lnTo>
                  <a:lnTo>
                    <a:pt x="58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591" name="Rectangle 85"/>
          <p:cNvSpPr>
            <a:spLocks noChangeArrowheads="1"/>
          </p:cNvSpPr>
          <p:nvPr/>
        </p:nvSpPr>
        <p:spPr bwMode="auto">
          <a:xfrm>
            <a:off x="2536825" y="6316663"/>
            <a:ext cx="21748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700" b="1">
                <a:solidFill>
                  <a:srgbClr val="FFC000"/>
                </a:solidFill>
                <a:latin typeface="Arial"/>
                <a:ea typeface="ＭＳ Ｐゴシック"/>
              </a:rPr>
              <a:t>Ｍ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92" name="Rectangle 86"/>
          <p:cNvSpPr>
            <a:spLocks noChangeArrowheads="1"/>
          </p:cNvSpPr>
          <p:nvPr/>
        </p:nvSpPr>
        <p:spPr bwMode="auto">
          <a:xfrm>
            <a:off x="2771775" y="6346825"/>
            <a:ext cx="72936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Ⅱ</a:t>
            </a:r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arrest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416" name="グループ化 415"/>
          <p:cNvGrpSpPr/>
          <p:nvPr/>
        </p:nvGrpSpPr>
        <p:grpSpPr>
          <a:xfrm>
            <a:off x="4748084" y="6354032"/>
            <a:ext cx="2344196" cy="261610"/>
            <a:chOff x="4174784" y="6354032"/>
            <a:chExt cx="2344196" cy="261610"/>
          </a:xfrm>
        </p:grpSpPr>
        <p:sp>
          <p:nvSpPr>
            <p:cNvPr id="65593" name="Rectangle 87"/>
            <p:cNvSpPr>
              <a:spLocks noChangeArrowheads="1"/>
            </p:cNvSpPr>
            <p:nvPr/>
          </p:nvSpPr>
          <p:spPr bwMode="auto">
            <a:xfrm>
              <a:off x="4174784" y="6354032"/>
              <a:ext cx="163826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dirty="0" smtClean="0">
                  <a:solidFill>
                    <a:srgbClr val="FFC000"/>
                  </a:solidFill>
                  <a:latin typeface="Arial"/>
                  <a:ea typeface="ＭＳ Ｐゴシック"/>
                </a:rPr>
                <a:t>Release from </a:t>
              </a:r>
              <a:r>
                <a:rPr lang="ja-JP" altLang="en-US" sz="1700" b="1" dirty="0" smtClean="0">
                  <a:solidFill>
                    <a:srgbClr val="FFC000"/>
                  </a:solidFill>
                  <a:latin typeface="Arial"/>
                  <a:ea typeface="ＭＳ Ｐゴシック"/>
                </a:rPr>
                <a:t>Ｍ</a:t>
              </a:r>
              <a:endParaRPr lang="ja-JP" altLang="en-US" sz="1400" dirty="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4" name="Rectangle 88"/>
            <p:cNvSpPr>
              <a:spLocks noChangeArrowheads="1"/>
            </p:cNvSpPr>
            <p:nvPr/>
          </p:nvSpPr>
          <p:spPr bwMode="auto">
            <a:xfrm>
              <a:off x="5789613" y="6378575"/>
              <a:ext cx="72936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500" b="1" dirty="0" smtClean="0">
                  <a:solidFill>
                    <a:srgbClr val="FFC000"/>
                  </a:solidFill>
                  <a:latin typeface="Arial"/>
                  <a:ea typeface="ＭＳ Ｐゴシック"/>
                </a:rPr>
                <a:t>Ⅱ</a:t>
              </a:r>
              <a:r>
                <a:rPr lang="en-US" altLang="ja-JP" sz="1500" b="1" dirty="0" smtClean="0">
                  <a:solidFill>
                    <a:srgbClr val="FFC000"/>
                  </a:solidFill>
                  <a:latin typeface="Arial"/>
                  <a:ea typeface="ＭＳ Ｐゴシック"/>
                </a:rPr>
                <a:t>arrest</a:t>
              </a:r>
              <a:endParaRPr lang="ja-JP" altLang="en-US" sz="1400" dirty="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</p:grpSp>
      <p:sp>
        <p:nvSpPr>
          <p:cNvPr id="65595" name="Rectangle 89"/>
          <p:cNvSpPr>
            <a:spLocks noChangeArrowheads="1"/>
          </p:cNvSpPr>
          <p:nvPr/>
        </p:nvSpPr>
        <p:spPr bwMode="auto">
          <a:xfrm>
            <a:off x="5235575" y="3406775"/>
            <a:ext cx="233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FFC000"/>
                </a:solidFill>
                <a:latin typeface="Arial"/>
                <a:ea typeface="ＭＳ Ｐゴシック"/>
              </a:rPr>
              <a:t>Ca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96" name="Rectangle 90"/>
          <p:cNvSpPr>
            <a:spLocks noChangeArrowheads="1"/>
          </p:cNvSpPr>
          <p:nvPr/>
        </p:nvSpPr>
        <p:spPr bwMode="auto">
          <a:xfrm>
            <a:off x="5508625" y="3390900"/>
            <a:ext cx="2063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FFC000"/>
                </a:solidFill>
                <a:latin typeface="Arial"/>
                <a:ea typeface="ＭＳ Ｐゴシック"/>
              </a:rPr>
              <a:t>2+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97" name="Rectangle 91"/>
          <p:cNvSpPr>
            <a:spLocks noChangeArrowheads="1"/>
          </p:cNvSpPr>
          <p:nvPr/>
        </p:nvSpPr>
        <p:spPr bwMode="auto">
          <a:xfrm>
            <a:off x="5713413" y="3406775"/>
            <a:ext cx="108843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oscillations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98" name="Oval 92"/>
          <p:cNvSpPr>
            <a:spLocks noChangeArrowheads="1"/>
          </p:cNvSpPr>
          <p:nvPr/>
        </p:nvSpPr>
        <p:spPr bwMode="auto">
          <a:xfrm>
            <a:off x="792163" y="2805113"/>
            <a:ext cx="838200" cy="838200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99" name="Oval 93"/>
          <p:cNvSpPr>
            <a:spLocks noChangeArrowheads="1"/>
          </p:cNvSpPr>
          <p:nvPr/>
        </p:nvSpPr>
        <p:spPr bwMode="auto">
          <a:xfrm>
            <a:off x="960438" y="3246438"/>
            <a:ext cx="304800" cy="30480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00" name="Rectangle 94"/>
          <p:cNvSpPr>
            <a:spLocks noChangeArrowheads="1"/>
          </p:cNvSpPr>
          <p:nvPr/>
        </p:nvSpPr>
        <p:spPr bwMode="auto">
          <a:xfrm>
            <a:off x="251520" y="4437112"/>
            <a:ext cx="8864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1</a:t>
            </a:r>
            <a:r>
              <a:rPr lang="en-US" altLang="ja-JP" sz="1500" b="1" baseline="30000" dirty="0" smtClean="0">
                <a:solidFill>
                  <a:srgbClr val="FFC000"/>
                </a:solidFill>
                <a:latin typeface="Arial"/>
                <a:ea typeface="ＭＳ Ｐゴシック"/>
              </a:rPr>
              <a:t>st</a:t>
            </a:r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 PB </a:t>
            </a:r>
          </a:p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formation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1" name="Oval 95"/>
          <p:cNvSpPr>
            <a:spLocks noChangeArrowheads="1"/>
          </p:cNvSpPr>
          <p:nvPr/>
        </p:nvSpPr>
        <p:spPr bwMode="auto">
          <a:xfrm>
            <a:off x="2133600" y="6005513"/>
            <a:ext cx="427038" cy="28892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02" name="Rectangle 96"/>
          <p:cNvSpPr>
            <a:spLocks noChangeArrowheads="1"/>
          </p:cNvSpPr>
          <p:nvPr/>
        </p:nvSpPr>
        <p:spPr bwMode="auto">
          <a:xfrm>
            <a:off x="2171700" y="6042025"/>
            <a:ext cx="3635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3" name="Rectangle 97"/>
          <p:cNvSpPr>
            <a:spLocks noChangeArrowheads="1"/>
          </p:cNvSpPr>
          <p:nvPr/>
        </p:nvSpPr>
        <p:spPr bwMode="auto">
          <a:xfrm>
            <a:off x="7505700" y="5127625"/>
            <a:ext cx="939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2</a:t>
            </a:r>
            <a:r>
              <a:rPr lang="en-US" altLang="ja-JP" sz="1500" b="1" baseline="30000" dirty="0" smtClean="0">
                <a:solidFill>
                  <a:srgbClr val="FFC000"/>
                </a:solidFill>
                <a:latin typeface="Arial"/>
                <a:ea typeface="ＭＳ Ｐゴシック"/>
              </a:rPr>
              <a:t>nd</a:t>
            </a:r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 PB</a:t>
            </a:r>
          </a:p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formation 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4" name="Rectangle 98"/>
          <p:cNvSpPr>
            <a:spLocks noChangeArrowheads="1"/>
          </p:cNvSpPr>
          <p:nvPr/>
        </p:nvSpPr>
        <p:spPr bwMode="auto">
          <a:xfrm>
            <a:off x="327025" y="3711575"/>
            <a:ext cx="56746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CGBD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5" name="Oval 99"/>
          <p:cNvSpPr>
            <a:spLocks noChangeArrowheads="1"/>
          </p:cNvSpPr>
          <p:nvPr/>
        </p:nvSpPr>
        <p:spPr bwMode="auto">
          <a:xfrm>
            <a:off x="5289550" y="6005513"/>
            <a:ext cx="427038" cy="28892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06" name="Rectangle 100"/>
          <p:cNvSpPr>
            <a:spLocks noChangeArrowheads="1"/>
          </p:cNvSpPr>
          <p:nvPr/>
        </p:nvSpPr>
        <p:spPr bwMode="auto">
          <a:xfrm>
            <a:off x="5311775" y="6042025"/>
            <a:ext cx="3635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7" name="Oval 101"/>
          <p:cNvSpPr>
            <a:spLocks noChangeArrowheads="1"/>
          </p:cNvSpPr>
          <p:nvPr/>
        </p:nvSpPr>
        <p:spPr bwMode="auto">
          <a:xfrm>
            <a:off x="1128713" y="4481513"/>
            <a:ext cx="365125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08" name="Rectangle 102"/>
          <p:cNvSpPr>
            <a:spLocks noChangeArrowheads="1"/>
          </p:cNvSpPr>
          <p:nvPr/>
        </p:nvSpPr>
        <p:spPr bwMode="auto">
          <a:xfrm>
            <a:off x="1150938" y="4518025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9" name="Oval 103"/>
          <p:cNvSpPr>
            <a:spLocks noChangeArrowheads="1"/>
          </p:cNvSpPr>
          <p:nvPr/>
        </p:nvSpPr>
        <p:spPr bwMode="auto">
          <a:xfrm>
            <a:off x="6996113" y="4084638"/>
            <a:ext cx="838200" cy="838200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0" name="Oval 104"/>
          <p:cNvSpPr>
            <a:spLocks noChangeArrowheads="1"/>
          </p:cNvSpPr>
          <p:nvPr/>
        </p:nvSpPr>
        <p:spPr bwMode="auto">
          <a:xfrm>
            <a:off x="7042150" y="4740275"/>
            <a:ext cx="366713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1" name="Rectangle 105"/>
          <p:cNvSpPr>
            <a:spLocks noChangeArrowheads="1"/>
          </p:cNvSpPr>
          <p:nvPr/>
        </p:nvSpPr>
        <p:spPr bwMode="auto">
          <a:xfrm>
            <a:off x="7080250" y="4792663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12" name="Oval 106"/>
          <p:cNvSpPr>
            <a:spLocks noChangeArrowheads="1"/>
          </p:cNvSpPr>
          <p:nvPr/>
        </p:nvSpPr>
        <p:spPr bwMode="auto">
          <a:xfrm>
            <a:off x="7392988" y="4740275"/>
            <a:ext cx="365125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3" name="Rectangle 107"/>
          <p:cNvSpPr>
            <a:spLocks noChangeArrowheads="1"/>
          </p:cNvSpPr>
          <p:nvPr/>
        </p:nvSpPr>
        <p:spPr bwMode="auto">
          <a:xfrm>
            <a:off x="7445375" y="4792663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2PB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14" name="Oval 108"/>
          <p:cNvSpPr>
            <a:spLocks noChangeArrowheads="1"/>
          </p:cNvSpPr>
          <p:nvPr/>
        </p:nvSpPr>
        <p:spPr bwMode="auto">
          <a:xfrm>
            <a:off x="7178675" y="2819400"/>
            <a:ext cx="839788" cy="838200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5" name="Oval 109"/>
          <p:cNvSpPr>
            <a:spLocks noChangeArrowheads="1"/>
          </p:cNvSpPr>
          <p:nvPr/>
        </p:nvSpPr>
        <p:spPr bwMode="auto">
          <a:xfrm>
            <a:off x="7300913" y="3490913"/>
            <a:ext cx="366713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6" name="Rectangle 110"/>
          <p:cNvSpPr>
            <a:spLocks noChangeArrowheads="1"/>
          </p:cNvSpPr>
          <p:nvPr/>
        </p:nvSpPr>
        <p:spPr bwMode="auto">
          <a:xfrm>
            <a:off x="7339013" y="3543300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17" name="Oval 111"/>
          <p:cNvSpPr>
            <a:spLocks noChangeArrowheads="1"/>
          </p:cNvSpPr>
          <p:nvPr/>
        </p:nvSpPr>
        <p:spPr bwMode="auto">
          <a:xfrm>
            <a:off x="7651750" y="3505200"/>
            <a:ext cx="366713" cy="2444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8" name="Rectangle 112"/>
          <p:cNvSpPr>
            <a:spLocks noChangeArrowheads="1"/>
          </p:cNvSpPr>
          <p:nvPr/>
        </p:nvSpPr>
        <p:spPr bwMode="auto">
          <a:xfrm>
            <a:off x="7689850" y="3557588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2PB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1" name="Group 113"/>
          <p:cNvGrpSpPr>
            <a:grpSpLocks/>
          </p:cNvGrpSpPr>
          <p:nvPr/>
        </p:nvGrpSpPr>
        <p:grpSpPr bwMode="auto">
          <a:xfrm>
            <a:off x="7469188" y="2911475"/>
            <a:ext cx="244475" cy="242888"/>
            <a:chOff x="4705" y="1834"/>
            <a:chExt cx="154" cy="153"/>
          </a:xfrm>
        </p:grpSpPr>
        <p:sp>
          <p:nvSpPr>
            <p:cNvPr id="65918" name="Oval 114"/>
            <p:cNvSpPr>
              <a:spLocks noChangeArrowheads="1"/>
            </p:cNvSpPr>
            <p:nvPr/>
          </p:nvSpPr>
          <p:spPr bwMode="auto">
            <a:xfrm>
              <a:off x="4705" y="1834"/>
              <a:ext cx="154" cy="153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19" name="Oval 115"/>
            <p:cNvSpPr>
              <a:spLocks noChangeArrowheads="1"/>
            </p:cNvSpPr>
            <p:nvPr/>
          </p:nvSpPr>
          <p:spPr bwMode="auto">
            <a:xfrm>
              <a:off x="4753" y="1863"/>
              <a:ext cx="29" cy="2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0" name="Oval 116"/>
            <p:cNvSpPr>
              <a:spLocks noChangeArrowheads="1"/>
            </p:cNvSpPr>
            <p:nvPr/>
          </p:nvSpPr>
          <p:spPr bwMode="auto">
            <a:xfrm>
              <a:off x="4734" y="1911"/>
              <a:ext cx="38" cy="3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1" name="Oval 117"/>
            <p:cNvSpPr>
              <a:spLocks noChangeArrowheads="1"/>
            </p:cNvSpPr>
            <p:nvPr/>
          </p:nvSpPr>
          <p:spPr bwMode="auto">
            <a:xfrm>
              <a:off x="4801" y="1882"/>
              <a:ext cx="29" cy="29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12" name="Group 118"/>
          <p:cNvGrpSpPr>
            <a:grpSpLocks/>
          </p:cNvGrpSpPr>
          <p:nvPr/>
        </p:nvGrpSpPr>
        <p:grpSpPr bwMode="auto">
          <a:xfrm>
            <a:off x="7515225" y="3246438"/>
            <a:ext cx="242888" cy="244475"/>
            <a:chOff x="4734" y="2045"/>
            <a:chExt cx="153" cy="154"/>
          </a:xfrm>
        </p:grpSpPr>
        <p:sp>
          <p:nvSpPr>
            <p:cNvPr id="65914" name="Oval 119"/>
            <p:cNvSpPr>
              <a:spLocks noChangeArrowheads="1"/>
            </p:cNvSpPr>
            <p:nvPr/>
          </p:nvSpPr>
          <p:spPr bwMode="auto">
            <a:xfrm>
              <a:off x="4734" y="2045"/>
              <a:ext cx="153" cy="154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15" name="Oval 120"/>
            <p:cNvSpPr>
              <a:spLocks noChangeArrowheads="1"/>
            </p:cNvSpPr>
            <p:nvPr/>
          </p:nvSpPr>
          <p:spPr bwMode="auto">
            <a:xfrm>
              <a:off x="4772" y="2141"/>
              <a:ext cx="29" cy="29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16" name="Oval 121"/>
            <p:cNvSpPr>
              <a:spLocks noChangeArrowheads="1"/>
            </p:cNvSpPr>
            <p:nvPr/>
          </p:nvSpPr>
          <p:spPr bwMode="auto">
            <a:xfrm>
              <a:off x="4763" y="2083"/>
              <a:ext cx="38" cy="39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17" name="Oval 122"/>
            <p:cNvSpPr>
              <a:spLocks noChangeArrowheads="1"/>
            </p:cNvSpPr>
            <p:nvPr/>
          </p:nvSpPr>
          <p:spPr bwMode="auto">
            <a:xfrm>
              <a:off x="4820" y="2122"/>
              <a:ext cx="29" cy="29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21" name="Rectangle 123"/>
          <p:cNvSpPr>
            <a:spLocks noChangeArrowheads="1"/>
          </p:cNvSpPr>
          <p:nvPr/>
        </p:nvSpPr>
        <p:spPr bwMode="auto">
          <a:xfrm>
            <a:off x="7780338" y="2019300"/>
            <a:ext cx="12840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First cleavage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22" name="Rectangle 124"/>
          <p:cNvSpPr>
            <a:spLocks noChangeArrowheads="1"/>
          </p:cNvSpPr>
          <p:nvPr/>
        </p:nvSpPr>
        <p:spPr bwMode="auto">
          <a:xfrm>
            <a:off x="7948613" y="3787775"/>
            <a:ext cx="115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err="1" smtClean="0">
                <a:solidFill>
                  <a:srgbClr val="FFC000"/>
                </a:solidFill>
                <a:latin typeface="Arial"/>
                <a:ea typeface="ＭＳ Ｐゴシック"/>
              </a:rPr>
              <a:t>Pronucleus</a:t>
            </a:r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  </a:t>
            </a:r>
          </a:p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formation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3" name="Group 125"/>
          <p:cNvGrpSpPr>
            <a:grpSpLocks/>
          </p:cNvGrpSpPr>
          <p:nvPr/>
        </p:nvGrpSpPr>
        <p:grpSpPr bwMode="auto">
          <a:xfrm>
            <a:off x="1768475" y="1798638"/>
            <a:ext cx="815975" cy="930275"/>
            <a:chOff x="1114" y="1133"/>
            <a:chExt cx="514" cy="586"/>
          </a:xfrm>
        </p:grpSpPr>
        <p:sp>
          <p:nvSpPr>
            <p:cNvPr id="65910" name="Arc 126"/>
            <p:cNvSpPr>
              <a:spLocks/>
            </p:cNvSpPr>
            <p:nvPr/>
          </p:nvSpPr>
          <p:spPr bwMode="auto">
            <a:xfrm>
              <a:off x="1143" y="1133"/>
              <a:ext cx="485" cy="53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686"/>
                    <a:pt x="9643" y="23"/>
                    <a:pt x="21555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686"/>
                    <a:pt x="9643" y="23"/>
                    <a:pt x="21555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14" name="Group 127"/>
            <p:cNvGrpSpPr>
              <a:grpSpLocks/>
            </p:cNvGrpSpPr>
            <p:nvPr/>
          </p:nvGrpSpPr>
          <p:grpSpPr bwMode="auto">
            <a:xfrm>
              <a:off x="1114" y="1565"/>
              <a:ext cx="77" cy="154"/>
              <a:chOff x="1114" y="1565"/>
              <a:chExt cx="77" cy="154"/>
            </a:xfrm>
          </p:grpSpPr>
          <p:sp>
            <p:nvSpPr>
              <p:cNvPr id="65912" name="Freeform 128"/>
              <p:cNvSpPr>
                <a:spLocks/>
              </p:cNvSpPr>
              <p:nvPr/>
            </p:nvSpPr>
            <p:spPr bwMode="auto">
              <a:xfrm>
                <a:off x="1114" y="1565"/>
                <a:ext cx="77" cy="154"/>
              </a:xfrm>
              <a:custGeom>
                <a:avLst/>
                <a:gdLst>
                  <a:gd name="T0" fmla="*/ 38 w 77"/>
                  <a:gd name="T1" fmla="*/ 154 h 154"/>
                  <a:gd name="T2" fmla="*/ 0 w 77"/>
                  <a:gd name="T3" fmla="*/ 0 h 154"/>
                  <a:gd name="T4" fmla="*/ 38 w 77"/>
                  <a:gd name="T5" fmla="*/ 0 h 154"/>
                  <a:gd name="T6" fmla="*/ 77 w 77"/>
                  <a:gd name="T7" fmla="*/ 0 h 154"/>
                  <a:gd name="T8" fmla="*/ 38 w 77"/>
                  <a:gd name="T9" fmla="*/ 154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54"/>
                  <a:gd name="T17" fmla="*/ 77 w 7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54">
                    <a:moveTo>
                      <a:pt x="38" y="154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77" y="0"/>
                    </a:lnTo>
                    <a:lnTo>
                      <a:pt x="38" y="15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13" name="Line 129"/>
              <p:cNvSpPr>
                <a:spLocks noChangeShapeType="1"/>
              </p:cNvSpPr>
              <p:nvPr/>
            </p:nvSpPr>
            <p:spPr bwMode="auto">
              <a:xfrm flipV="1">
                <a:off x="1152" y="1565"/>
                <a:ext cx="1" cy="48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</p:grpSp>
      <p:sp>
        <p:nvSpPr>
          <p:cNvPr id="65624" name="Rectangle 130"/>
          <p:cNvSpPr>
            <a:spLocks noChangeArrowheads="1"/>
          </p:cNvSpPr>
          <p:nvPr/>
        </p:nvSpPr>
        <p:spPr bwMode="auto">
          <a:xfrm>
            <a:off x="467544" y="1556792"/>
            <a:ext cx="8864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Egg </a:t>
            </a:r>
          </a:p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formation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25" name="Rectangle 131"/>
          <p:cNvSpPr>
            <a:spLocks noChangeArrowheads="1"/>
          </p:cNvSpPr>
          <p:nvPr/>
        </p:nvSpPr>
        <p:spPr bwMode="auto">
          <a:xfrm>
            <a:off x="4183063" y="5494338"/>
            <a:ext cx="9858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 dirty="0" err="1" smtClean="0">
                <a:solidFill>
                  <a:srgbClr val="FFC000"/>
                </a:solidFill>
                <a:latin typeface="Arial"/>
                <a:ea typeface="ＭＳ Ｐゴシック"/>
              </a:rPr>
              <a:t>Ubiquitination</a:t>
            </a:r>
            <a:r>
              <a:rPr lang="en-US" altLang="ja-JP" sz="11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 </a:t>
            </a:r>
          </a:p>
          <a:p>
            <a:r>
              <a:rPr lang="en-US" altLang="ja-JP" sz="11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of </a:t>
            </a:r>
            <a:r>
              <a:rPr lang="en-US" altLang="ja-JP" sz="1100" b="1" dirty="0" err="1" smtClean="0">
                <a:solidFill>
                  <a:srgbClr val="FFC000"/>
                </a:solidFill>
                <a:latin typeface="Arial"/>
                <a:ea typeface="ＭＳ Ｐゴシック"/>
              </a:rPr>
              <a:t>cyckin</a:t>
            </a:r>
            <a:r>
              <a:rPr lang="en-US" altLang="ja-JP" sz="11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 B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5" name="Group 133"/>
          <p:cNvGrpSpPr>
            <a:grpSpLocks/>
          </p:cNvGrpSpPr>
          <p:nvPr/>
        </p:nvGrpSpPr>
        <p:grpSpPr bwMode="auto">
          <a:xfrm>
            <a:off x="2179638" y="4846638"/>
            <a:ext cx="396875" cy="519113"/>
            <a:chOff x="1373" y="3053"/>
            <a:chExt cx="250" cy="327"/>
          </a:xfrm>
        </p:grpSpPr>
        <p:sp>
          <p:nvSpPr>
            <p:cNvPr id="65908" name="Freeform 134"/>
            <p:cNvSpPr>
              <a:spLocks/>
            </p:cNvSpPr>
            <p:nvPr/>
          </p:nvSpPr>
          <p:spPr bwMode="auto">
            <a:xfrm>
              <a:off x="1517" y="3053"/>
              <a:ext cx="106" cy="125"/>
            </a:xfrm>
            <a:custGeom>
              <a:avLst/>
              <a:gdLst>
                <a:gd name="T0" fmla="*/ 106 w 106"/>
                <a:gd name="T1" fmla="*/ 0 h 125"/>
                <a:gd name="T2" fmla="*/ 58 w 106"/>
                <a:gd name="T3" fmla="*/ 125 h 125"/>
                <a:gd name="T4" fmla="*/ 29 w 106"/>
                <a:gd name="T5" fmla="*/ 106 h 125"/>
                <a:gd name="T6" fmla="*/ 0 w 106"/>
                <a:gd name="T7" fmla="*/ 86 h 125"/>
                <a:gd name="T8" fmla="*/ 106 w 106"/>
                <a:gd name="T9" fmla="*/ 0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125"/>
                <a:gd name="T17" fmla="*/ 106 w 10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125">
                  <a:moveTo>
                    <a:pt x="106" y="0"/>
                  </a:moveTo>
                  <a:lnTo>
                    <a:pt x="58" y="125"/>
                  </a:lnTo>
                  <a:lnTo>
                    <a:pt x="29" y="106"/>
                  </a:lnTo>
                  <a:lnTo>
                    <a:pt x="0" y="8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09" name="Line 135"/>
            <p:cNvSpPr>
              <a:spLocks noChangeShapeType="1"/>
            </p:cNvSpPr>
            <p:nvPr/>
          </p:nvSpPr>
          <p:spPr bwMode="auto">
            <a:xfrm flipV="1">
              <a:off x="1373" y="3159"/>
              <a:ext cx="173" cy="221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28" name="Rectangle 136"/>
          <p:cNvSpPr>
            <a:spLocks noChangeArrowheads="1"/>
          </p:cNvSpPr>
          <p:nvPr/>
        </p:nvSpPr>
        <p:spPr bwMode="auto">
          <a:xfrm>
            <a:off x="1814513" y="5181600"/>
            <a:ext cx="579438" cy="336550"/>
          </a:xfrm>
          <a:prstGeom prst="rect">
            <a:avLst/>
          </a:prstGeom>
          <a:solidFill>
            <a:srgbClr val="000000"/>
          </a:solidFill>
          <a:ln w="15875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29" name="Rectangle 137"/>
          <p:cNvSpPr>
            <a:spLocks noChangeArrowheads="1"/>
          </p:cNvSpPr>
          <p:nvPr/>
        </p:nvSpPr>
        <p:spPr bwMode="auto">
          <a:xfrm>
            <a:off x="1912938" y="5249863"/>
            <a:ext cx="3508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FFC000"/>
                </a:solidFill>
                <a:latin typeface="Arial"/>
                <a:ea typeface="ＭＳ Ｐゴシック"/>
              </a:rPr>
              <a:t>CSF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30" name="Rectangle 138"/>
          <p:cNvSpPr>
            <a:spLocks noChangeArrowheads="1"/>
          </p:cNvSpPr>
          <p:nvPr/>
        </p:nvSpPr>
        <p:spPr bwMode="auto">
          <a:xfrm>
            <a:off x="5210735" y="4686300"/>
            <a:ext cx="166552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MPF degeneration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6" name="Group 139"/>
          <p:cNvGrpSpPr>
            <a:grpSpLocks/>
          </p:cNvGrpSpPr>
          <p:nvPr/>
        </p:nvGrpSpPr>
        <p:grpSpPr bwMode="auto">
          <a:xfrm>
            <a:off x="1935163" y="4664075"/>
            <a:ext cx="214313" cy="242888"/>
            <a:chOff x="1219" y="2938"/>
            <a:chExt cx="135" cy="153"/>
          </a:xfrm>
        </p:grpSpPr>
        <p:sp>
          <p:nvSpPr>
            <p:cNvPr id="65906" name="Freeform 140"/>
            <p:cNvSpPr>
              <a:spLocks/>
            </p:cNvSpPr>
            <p:nvPr/>
          </p:nvSpPr>
          <p:spPr bwMode="auto">
            <a:xfrm>
              <a:off x="1239" y="2967"/>
              <a:ext cx="115" cy="124"/>
            </a:xfrm>
            <a:custGeom>
              <a:avLst/>
              <a:gdLst>
                <a:gd name="T0" fmla="*/ 115 w 115"/>
                <a:gd name="T1" fmla="*/ 124 h 124"/>
                <a:gd name="T2" fmla="*/ 0 w 115"/>
                <a:gd name="T3" fmla="*/ 48 h 124"/>
                <a:gd name="T4" fmla="*/ 29 w 115"/>
                <a:gd name="T5" fmla="*/ 19 h 124"/>
                <a:gd name="T6" fmla="*/ 57 w 115"/>
                <a:gd name="T7" fmla="*/ 0 h 124"/>
                <a:gd name="T8" fmla="*/ 115 w 115"/>
                <a:gd name="T9" fmla="*/ 124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124"/>
                <a:gd name="T17" fmla="*/ 115 w 115"/>
                <a:gd name="T18" fmla="*/ 124 h 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124">
                  <a:moveTo>
                    <a:pt x="115" y="124"/>
                  </a:moveTo>
                  <a:lnTo>
                    <a:pt x="0" y="48"/>
                  </a:lnTo>
                  <a:lnTo>
                    <a:pt x="29" y="19"/>
                  </a:lnTo>
                  <a:lnTo>
                    <a:pt x="57" y="0"/>
                  </a:lnTo>
                  <a:lnTo>
                    <a:pt x="115" y="12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07" name="Line 141"/>
            <p:cNvSpPr>
              <a:spLocks noChangeShapeType="1"/>
            </p:cNvSpPr>
            <p:nvPr/>
          </p:nvSpPr>
          <p:spPr bwMode="auto">
            <a:xfrm>
              <a:off x="1219" y="2938"/>
              <a:ext cx="49" cy="48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17" name="Group 142"/>
          <p:cNvGrpSpPr>
            <a:grpSpLocks/>
          </p:cNvGrpSpPr>
          <p:nvPr/>
        </p:nvGrpSpPr>
        <p:grpSpPr bwMode="auto">
          <a:xfrm>
            <a:off x="1311275" y="3657600"/>
            <a:ext cx="122238" cy="244475"/>
            <a:chOff x="826" y="2304"/>
            <a:chExt cx="77" cy="154"/>
          </a:xfrm>
        </p:grpSpPr>
        <p:sp>
          <p:nvSpPr>
            <p:cNvPr id="65904" name="Freeform 143"/>
            <p:cNvSpPr>
              <a:spLocks/>
            </p:cNvSpPr>
            <p:nvPr/>
          </p:nvSpPr>
          <p:spPr bwMode="auto">
            <a:xfrm>
              <a:off x="826" y="2323"/>
              <a:ext cx="77" cy="135"/>
            </a:xfrm>
            <a:custGeom>
              <a:avLst/>
              <a:gdLst>
                <a:gd name="T0" fmla="*/ 77 w 77"/>
                <a:gd name="T1" fmla="*/ 135 h 135"/>
                <a:gd name="T2" fmla="*/ 0 w 77"/>
                <a:gd name="T3" fmla="*/ 20 h 135"/>
                <a:gd name="T4" fmla="*/ 38 w 77"/>
                <a:gd name="T5" fmla="*/ 10 h 135"/>
                <a:gd name="T6" fmla="*/ 67 w 77"/>
                <a:gd name="T7" fmla="*/ 0 h 135"/>
                <a:gd name="T8" fmla="*/ 77 w 77"/>
                <a:gd name="T9" fmla="*/ 13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35"/>
                <a:gd name="T17" fmla="*/ 77 w 77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35">
                  <a:moveTo>
                    <a:pt x="77" y="135"/>
                  </a:moveTo>
                  <a:lnTo>
                    <a:pt x="0" y="20"/>
                  </a:lnTo>
                  <a:lnTo>
                    <a:pt x="38" y="10"/>
                  </a:lnTo>
                  <a:lnTo>
                    <a:pt x="67" y="0"/>
                  </a:lnTo>
                  <a:lnTo>
                    <a:pt x="77" y="135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05" name="Line 144"/>
            <p:cNvSpPr>
              <a:spLocks noChangeShapeType="1"/>
            </p:cNvSpPr>
            <p:nvPr/>
          </p:nvSpPr>
          <p:spPr bwMode="auto">
            <a:xfrm>
              <a:off x="855" y="2304"/>
              <a:ext cx="9" cy="29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33" name="Freeform 145"/>
          <p:cNvSpPr>
            <a:spLocks/>
          </p:cNvSpPr>
          <p:nvPr/>
        </p:nvSpPr>
        <p:spPr bwMode="auto">
          <a:xfrm>
            <a:off x="5610225" y="5197475"/>
            <a:ext cx="349250" cy="258763"/>
          </a:xfrm>
          <a:custGeom>
            <a:avLst/>
            <a:gdLst>
              <a:gd name="T0" fmla="*/ 0 w 220"/>
              <a:gd name="T1" fmla="*/ 0 h 163"/>
              <a:gd name="T2" fmla="*/ 0 w 220"/>
              <a:gd name="T3" fmla="*/ 0 h 163"/>
              <a:gd name="T4" fmla="*/ 0 w 220"/>
              <a:gd name="T5" fmla="*/ 163 h 163"/>
              <a:gd name="T6" fmla="*/ 0 w 220"/>
              <a:gd name="T7" fmla="*/ 163 h 163"/>
              <a:gd name="T8" fmla="*/ 201 w 220"/>
              <a:gd name="T9" fmla="*/ 163 h 163"/>
              <a:gd name="T10" fmla="*/ 201 w 220"/>
              <a:gd name="T11" fmla="*/ 163 h 163"/>
              <a:gd name="T12" fmla="*/ 211 w 220"/>
              <a:gd name="T13" fmla="*/ 125 h 163"/>
              <a:gd name="T14" fmla="*/ 211 w 220"/>
              <a:gd name="T15" fmla="*/ 125 h 163"/>
              <a:gd name="T16" fmla="*/ 192 w 220"/>
              <a:gd name="T17" fmla="*/ 86 h 163"/>
              <a:gd name="T18" fmla="*/ 192 w 220"/>
              <a:gd name="T19" fmla="*/ 86 h 163"/>
              <a:gd name="T20" fmla="*/ 220 w 220"/>
              <a:gd name="T21" fmla="*/ 29 h 163"/>
              <a:gd name="T22" fmla="*/ 220 w 220"/>
              <a:gd name="T23" fmla="*/ 29 h 163"/>
              <a:gd name="T24" fmla="*/ 192 w 220"/>
              <a:gd name="T25" fmla="*/ 0 h 163"/>
              <a:gd name="T26" fmla="*/ 192 w 220"/>
              <a:gd name="T27" fmla="*/ 0 h 163"/>
              <a:gd name="T28" fmla="*/ 0 w 220"/>
              <a:gd name="T29" fmla="*/ 0 h 163"/>
              <a:gd name="T30" fmla="*/ 0 w 220"/>
              <a:gd name="T31" fmla="*/ 0 h 163"/>
              <a:gd name="T32" fmla="*/ 0 w 220"/>
              <a:gd name="T33" fmla="*/ 163 h 163"/>
              <a:gd name="T34" fmla="*/ 201 w 220"/>
              <a:gd name="T35" fmla="*/ 163 h 163"/>
              <a:gd name="T36" fmla="*/ 211 w 220"/>
              <a:gd name="T37" fmla="*/ 125 h 163"/>
              <a:gd name="T38" fmla="*/ 192 w 220"/>
              <a:gd name="T39" fmla="*/ 86 h 163"/>
              <a:gd name="T40" fmla="*/ 220 w 220"/>
              <a:gd name="T41" fmla="*/ 29 h 163"/>
              <a:gd name="T42" fmla="*/ 192 w 220"/>
              <a:gd name="T43" fmla="*/ 0 h 163"/>
              <a:gd name="T44" fmla="*/ 0 w 220"/>
              <a:gd name="T45" fmla="*/ 0 h 16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20"/>
              <a:gd name="T70" fmla="*/ 0 h 163"/>
              <a:gd name="T71" fmla="*/ 220 w 220"/>
              <a:gd name="T72" fmla="*/ 163 h 16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20" h="163">
                <a:moveTo>
                  <a:pt x="0" y="0"/>
                </a:moveTo>
                <a:lnTo>
                  <a:pt x="0" y="0"/>
                </a:lnTo>
                <a:lnTo>
                  <a:pt x="0" y="163"/>
                </a:lnTo>
                <a:lnTo>
                  <a:pt x="201" y="163"/>
                </a:lnTo>
                <a:lnTo>
                  <a:pt x="211" y="125"/>
                </a:lnTo>
                <a:lnTo>
                  <a:pt x="192" y="86"/>
                </a:lnTo>
                <a:lnTo>
                  <a:pt x="220" y="29"/>
                </a:lnTo>
                <a:lnTo>
                  <a:pt x="192" y="0"/>
                </a:lnTo>
                <a:lnTo>
                  <a:pt x="0" y="0"/>
                </a:lnTo>
                <a:lnTo>
                  <a:pt x="0" y="163"/>
                </a:lnTo>
                <a:lnTo>
                  <a:pt x="201" y="163"/>
                </a:lnTo>
                <a:lnTo>
                  <a:pt x="211" y="125"/>
                </a:lnTo>
                <a:lnTo>
                  <a:pt x="192" y="86"/>
                </a:lnTo>
                <a:lnTo>
                  <a:pt x="220" y="29"/>
                </a:lnTo>
                <a:lnTo>
                  <a:pt x="192" y="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99FF9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34" name="Rectangle 146"/>
          <p:cNvSpPr>
            <a:spLocks noChangeArrowheads="1"/>
          </p:cNvSpPr>
          <p:nvPr/>
        </p:nvSpPr>
        <p:spPr bwMode="auto">
          <a:xfrm>
            <a:off x="5630863" y="5233988"/>
            <a:ext cx="3079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>
                <a:solidFill>
                  <a:srgbClr val="000000"/>
                </a:solidFill>
                <a:latin typeface="Osaka" charset="-128"/>
                <a:ea typeface="Osaka" charset="-128"/>
              </a:rPr>
              <a:t>サイ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35" name="Freeform 147"/>
          <p:cNvSpPr>
            <a:spLocks/>
          </p:cNvSpPr>
          <p:nvPr/>
        </p:nvSpPr>
        <p:spPr bwMode="auto">
          <a:xfrm>
            <a:off x="5975350" y="5197475"/>
            <a:ext cx="381000" cy="258763"/>
          </a:xfrm>
          <a:custGeom>
            <a:avLst/>
            <a:gdLst>
              <a:gd name="T0" fmla="*/ 10 w 240"/>
              <a:gd name="T1" fmla="*/ 0 h 163"/>
              <a:gd name="T2" fmla="*/ 10 w 240"/>
              <a:gd name="T3" fmla="*/ 0 h 163"/>
              <a:gd name="T4" fmla="*/ 29 w 240"/>
              <a:gd name="T5" fmla="*/ 29 h 163"/>
              <a:gd name="T6" fmla="*/ 29 w 240"/>
              <a:gd name="T7" fmla="*/ 29 h 163"/>
              <a:gd name="T8" fmla="*/ 0 w 240"/>
              <a:gd name="T9" fmla="*/ 86 h 163"/>
              <a:gd name="T10" fmla="*/ 0 w 240"/>
              <a:gd name="T11" fmla="*/ 86 h 163"/>
              <a:gd name="T12" fmla="*/ 29 w 240"/>
              <a:gd name="T13" fmla="*/ 125 h 163"/>
              <a:gd name="T14" fmla="*/ 29 w 240"/>
              <a:gd name="T15" fmla="*/ 125 h 163"/>
              <a:gd name="T16" fmla="*/ 19 w 240"/>
              <a:gd name="T17" fmla="*/ 163 h 163"/>
              <a:gd name="T18" fmla="*/ 19 w 240"/>
              <a:gd name="T19" fmla="*/ 163 h 163"/>
              <a:gd name="T20" fmla="*/ 221 w 240"/>
              <a:gd name="T21" fmla="*/ 163 h 163"/>
              <a:gd name="T22" fmla="*/ 221 w 240"/>
              <a:gd name="T23" fmla="*/ 163 h 163"/>
              <a:gd name="T24" fmla="*/ 192 w 240"/>
              <a:gd name="T25" fmla="*/ 125 h 163"/>
              <a:gd name="T26" fmla="*/ 192 w 240"/>
              <a:gd name="T27" fmla="*/ 125 h 163"/>
              <a:gd name="T28" fmla="*/ 221 w 240"/>
              <a:gd name="T29" fmla="*/ 86 h 163"/>
              <a:gd name="T30" fmla="*/ 221 w 240"/>
              <a:gd name="T31" fmla="*/ 86 h 163"/>
              <a:gd name="T32" fmla="*/ 192 w 240"/>
              <a:gd name="T33" fmla="*/ 38 h 163"/>
              <a:gd name="T34" fmla="*/ 192 w 240"/>
              <a:gd name="T35" fmla="*/ 38 h 163"/>
              <a:gd name="T36" fmla="*/ 240 w 240"/>
              <a:gd name="T37" fmla="*/ 29 h 163"/>
              <a:gd name="T38" fmla="*/ 240 w 240"/>
              <a:gd name="T39" fmla="*/ 29 h 163"/>
              <a:gd name="T40" fmla="*/ 173 w 240"/>
              <a:gd name="T41" fmla="*/ 0 h 163"/>
              <a:gd name="T42" fmla="*/ 173 w 240"/>
              <a:gd name="T43" fmla="*/ 0 h 163"/>
              <a:gd name="T44" fmla="*/ 10 w 240"/>
              <a:gd name="T45" fmla="*/ 0 h 163"/>
              <a:gd name="T46" fmla="*/ 10 w 240"/>
              <a:gd name="T47" fmla="*/ 0 h 163"/>
              <a:gd name="T48" fmla="*/ 29 w 240"/>
              <a:gd name="T49" fmla="*/ 29 h 163"/>
              <a:gd name="T50" fmla="*/ 0 w 240"/>
              <a:gd name="T51" fmla="*/ 86 h 163"/>
              <a:gd name="T52" fmla="*/ 29 w 240"/>
              <a:gd name="T53" fmla="*/ 125 h 163"/>
              <a:gd name="T54" fmla="*/ 19 w 240"/>
              <a:gd name="T55" fmla="*/ 163 h 163"/>
              <a:gd name="T56" fmla="*/ 221 w 240"/>
              <a:gd name="T57" fmla="*/ 163 h 163"/>
              <a:gd name="T58" fmla="*/ 192 w 240"/>
              <a:gd name="T59" fmla="*/ 125 h 163"/>
              <a:gd name="T60" fmla="*/ 221 w 240"/>
              <a:gd name="T61" fmla="*/ 86 h 163"/>
              <a:gd name="T62" fmla="*/ 192 w 240"/>
              <a:gd name="T63" fmla="*/ 38 h 163"/>
              <a:gd name="T64" fmla="*/ 240 w 240"/>
              <a:gd name="T65" fmla="*/ 29 h 163"/>
              <a:gd name="T66" fmla="*/ 173 w 240"/>
              <a:gd name="T67" fmla="*/ 0 h 163"/>
              <a:gd name="T68" fmla="*/ 10 w 240"/>
              <a:gd name="T69" fmla="*/ 0 h 1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0"/>
              <a:gd name="T106" fmla="*/ 0 h 163"/>
              <a:gd name="T107" fmla="*/ 240 w 240"/>
              <a:gd name="T108" fmla="*/ 163 h 16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0" h="163">
                <a:moveTo>
                  <a:pt x="10" y="0"/>
                </a:moveTo>
                <a:lnTo>
                  <a:pt x="10" y="0"/>
                </a:lnTo>
                <a:lnTo>
                  <a:pt x="29" y="29"/>
                </a:lnTo>
                <a:lnTo>
                  <a:pt x="0" y="86"/>
                </a:lnTo>
                <a:lnTo>
                  <a:pt x="29" y="125"/>
                </a:lnTo>
                <a:lnTo>
                  <a:pt x="19" y="163"/>
                </a:lnTo>
                <a:lnTo>
                  <a:pt x="221" y="163"/>
                </a:lnTo>
                <a:lnTo>
                  <a:pt x="192" y="125"/>
                </a:lnTo>
                <a:lnTo>
                  <a:pt x="221" y="86"/>
                </a:lnTo>
                <a:lnTo>
                  <a:pt x="192" y="38"/>
                </a:lnTo>
                <a:lnTo>
                  <a:pt x="240" y="29"/>
                </a:lnTo>
                <a:lnTo>
                  <a:pt x="173" y="0"/>
                </a:lnTo>
                <a:lnTo>
                  <a:pt x="10" y="0"/>
                </a:lnTo>
                <a:lnTo>
                  <a:pt x="29" y="29"/>
                </a:lnTo>
                <a:lnTo>
                  <a:pt x="0" y="86"/>
                </a:lnTo>
                <a:lnTo>
                  <a:pt x="29" y="125"/>
                </a:lnTo>
                <a:lnTo>
                  <a:pt x="19" y="163"/>
                </a:lnTo>
                <a:lnTo>
                  <a:pt x="221" y="163"/>
                </a:lnTo>
                <a:lnTo>
                  <a:pt x="192" y="125"/>
                </a:lnTo>
                <a:lnTo>
                  <a:pt x="221" y="86"/>
                </a:lnTo>
                <a:lnTo>
                  <a:pt x="192" y="38"/>
                </a:lnTo>
                <a:lnTo>
                  <a:pt x="240" y="29"/>
                </a:lnTo>
                <a:lnTo>
                  <a:pt x="173" y="0"/>
                </a:lnTo>
                <a:lnTo>
                  <a:pt x="10" y="0"/>
                </a:lnTo>
                <a:close/>
              </a:path>
            </a:pathLst>
          </a:custGeom>
          <a:noFill/>
          <a:ln w="15875">
            <a:solidFill>
              <a:srgbClr val="99FF9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36" name="Rectangle 148"/>
          <p:cNvSpPr>
            <a:spLocks noChangeArrowheads="1"/>
          </p:cNvSpPr>
          <p:nvPr/>
        </p:nvSpPr>
        <p:spPr bwMode="auto">
          <a:xfrm>
            <a:off x="6011863" y="5233988"/>
            <a:ext cx="3079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>
                <a:solidFill>
                  <a:srgbClr val="000000"/>
                </a:solidFill>
                <a:latin typeface="Osaka" charset="-128"/>
                <a:ea typeface="Osaka" charset="-128"/>
              </a:rPr>
              <a:t>クリ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37" name="Freeform 149"/>
          <p:cNvSpPr>
            <a:spLocks/>
          </p:cNvSpPr>
          <p:nvPr/>
        </p:nvSpPr>
        <p:spPr bwMode="auto">
          <a:xfrm>
            <a:off x="6372225" y="5197475"/>
            <a:ext cx="334963" cy="258763"/>
          </a:xfrm>
          <a:custGeom>
            <a:avLst/>
            <a:gdLst>
              <a:gd name="T0" fmla="*/ 0 w 211"/>
              <a:gd name="T1" fmla="*/ 0 h 163"/>
              <a:gd name="T2" fmla="*/ 0 w 211"/>
              <a:gd name="T3" fmla="*/ 0 h 163"/>
              <a:gd name="T4" fmla="*/ 57 w 211"/>
              <a:gd name="T5" fmla="*/ 29 h 163"/>
              <a:gd name="T6" fmla="*/ 57 w 211"/>
              <a:gd name="T7" fmla="*/ 29 h 163"/>
              <a:gd name="T8" fmla="*/ 19 w 211"/>
              <a:gd name="T9" fmla="*/ 38 h 163"/>
              <a:gd name="T10" fmla="*/ 19 w 211"/>
              <a:gd name="T11" fmla="*/ 38 h 163"/>
              <a:gd name="T12" fmla="*/ 48 w 211"/>
              <a:gd name="T13" fmla="*/ 86 h 163"/>
              <a:gd name="T14" fmla="*/ 48 w 211"/>
              <a:gd name="T15" fmla="*/ 86 h 163"/>
              <a:gd name="T16" fmla="*/ 19 w 211"/>
              <a:gd name="T17" fmla="*/ 125 h 163"/>
              <a:gd name="T18" fmla="*/ 19 w 211"/>
              <a:gd name="T19" fmla="*/ 125 h 163"/>
              <a:gd name="T20" fmla="*/ 38 w 211"/>
              <a:gd name="T21" fmla="*/ 163 h 163"/>
              <a:gd name="T22" fmla="*/ 38 w 211"/>
              <a:gd name="T23" fmla="*/ 163 h 163"/>
              <a:gd name="T24" fmla="*/ 211 w 211"/>
              <a:gd name="T25" fmla="*/ 163 h 163"/>
              <a:gd name="T26" fmla="*/ 211 w 211"/>
              <a:gd name="T27" fmla="*/ 163 h 163"/>
              <a:gd name="T28" fmla="*/ 211 w 211"/>
              <a:gd name="T29" fmla="*/ 0 h 163"/>
              <a:gd name="T30" fmla="*/ 211 w 211"/>
              <a:gd name="T31" fmla="*/ 0 h 163"/>
              <a:gd name="T32" fmla="*/ 0 w 211"/>
              <a:gd name="T33" fmla="*/ 0 h 163"/>
              <a:gd name="T34" fmla="*/ 0 w 211"/>
              <a:gd name="T35" fmla="*/ 0 h 163"/>
              <a:gd name="T36" fmla="*/ 57 w 211"/>
              <a:gd name="T37" fmla="*/ 29 h 163"/>
              <a:gd name="T38" fmla="*/ 19 w 211"/>
              <a:gd name="T39" fmla="*/ 38 h 163"/>
              <a:gd name="T40" fmla="*/ 48 w 211"/>
              <a:gd name="T41" fmla="*/ 86 h 163"/>
              <a:gd name="T42" fmla="*/ 19 w 211"/>
              <a:gd name="T43" fmla="*/ 125 h 163"/>
              <a:gd name="T44" fmla="*/ 38 w 211"/>
              <a:gd name="T45" fmla="*/ 163 h 163"/>
              <a:gd name="T46" fmla="*/ 211 w 211"/>
              <a:gd name="T47" fmla="*/ 163 h 163"/>
              <a:gd name="T48" fmla="*/ 211 w 211"/>
              <a:gd name="T49" fmla="*/ 0 h 163"/>
              <a:gd name="T50" fmla="*/ 0 w 211"/>
              <a:gd name="T51" fmla="*/ 0 h 16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11"/>
              <a:gd name="T79" fmla="*/ 0 h 163"/>
              <a:gd name="T80" fmla="*/ 211 w 211"/>
              <a:gd name="T81" fmla="*/ 163 h 16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11" h="163">
                <a:moveTo>
                  <a:pt x="0" y="0"/>
                </a:moveTo>
                <a:lnTo>
                  <a:pt x="0" y="0"/>
                </a:lnTo>
                <a:lnTo>
                  <a:pt x="57" y="29"/>
                </a:lnTo>
                <a:lnTo>
                  <a:pt x="19" y="38"/>
                </a:lnTo>
                <a:lnTo>
                  <a:pt x="48" y="86"/>
                </a:lnTo>
                <a:lnTo>
                  <a:pt x="19" y="125"/>
                </a:lnTo>
                <a:lnTo>
                  <a:pt x="38" y="163"/>
                </a:lnTo>
                <a:lnTo>
                  <a:pt x="211" y="163"/>
                </a:lnTo>
                <a:lnTo>
                  <a:pt x="211" y="0"/>
                </a:lnTo>
                <a:lnTo>
                  <a:pt x="0" y="0"/>
                </a:lnTo>
                <a:lnTo>
                  <a:pt x="57" y="29"/>
                </a:lnTo>
                <a:lnTo>
                  <a:pt x="19" y="38"/>
                </a:lnTo>
                <a:lnTo>
                  <a:pt x="48" y="86"/>
                </a:lnTo>
                <a:lnTo>
                  <a:pt x="19" y="125"/>
                </a:lnTo>
                <a:lnTo>
                  <a:pt x="38" y="163"/>
                </a:lnTo>
                <a:lnTo>
                  <a:pt x="211" y="163"/>
                </a:lnTo>
                <a:lnTo>
                  <a:pt x="211" y="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99FF9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38" name="Rectangle 150"/>
          <p:cNvSpPr>
            <a:spLocks noChangeArrowheads="1"/>
          </p:cNvSpPr>
          <p:nvPr/>
        </p:nvSpPr>
        <p:spPr bwMode="auto">
          <a:xfrm>
            <a:off x="6408738" y="5233988"/>
            <a:ext cx="3079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>
                <a:solidFill>
                  <a:srgbClr val="000000"/>
                </a:solidFill>
                <a:latin typeface="Osaka" charset="-128"/>
                <a:ea typeface="Osaka" charset="-128"/>
              </a:rPr>
              <a:t>ンＢ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8" name="Group 151"/>
          <p:cNvGrpSpPr>
            <a:grpSpLocks/>
          </p:cNvGrpSpPr>
          <p:nvPr/>
        </p:nvGrpSpPr>
        <p:grpSpPr bwMode="auto">
          <a:xfrm>
            <a:off x="7026275" y="4999038"/>
            <a:ext cx="366713" cy="258763"/>
            <a:chOff x="4426" y="3149"/>
            <a:chExt cx="231" cy="163"/>
          </a:xfrm>
        </p:grpSpPr>
        <p:sp>
          <p:nvSpPr>
            <p:cNvPr id="65902" name="Freeform 152"/>
            <p:cNvSpPr>
              <a:spLocks/>
            </p:cNvSpPr>
            <p:nvPr/>
          </p:nvSpPr>
          <p:spPr bwMode="auto">
            <a:xfrm>
              <a:off x="4532" y="3149"/>
              <a:ext cx="125" cy="106"/>
            </a:xfrm>
            <a:custGeom>
              <a:avLst/>
              <a:gdLst>
                <a:gd name="T0" fmla="*/ 125 w 125"/>
                <a:gd name="T1" fmla="*/ 0 h 106"/>
                <a:gd name="T2" fmla="*/ 39 w 125"/>
                <a:gd name="T3" fmla="*/ 106 h 106"/>
                <a:gd name="T4" fmla="*/ 19 w 125"/>
                <a:gd name="T5" fmla="*/ 77 h 106"/>
                <a:gd name="T6" fmla="*/ 0 w 125"/>
                <a:gd name="T7" fmla="*/ 48 h 106"/>
                <a:gd name="T8" fmla="*/ 125 w 125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06"/>
                <a:gd name="T17" fmla="*/ 125 w 125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06">
                  <a:moveTo>
                    <a:pt x="125" y="0"/>
                  </a:moveTo>
                  <a:lnTo>
                    <a:pt x="39" y="106"/>
                  </a:lnTo>
                  <a:lnTo>
                    <a:pt x="19" y="77"/>
                  </a:lnTo>
                  <a:lnTo>
                    <a:pt x="0" y="4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03" name="Line 153"/>
            <p:cNvSpPr>
              <a:spLocks noChangeShapeType="1"/>
            </p:cNvSpPr>
            <p:nvPr/>
          </p:nvSpPr>
          <p:spPr bwMode="auto">
            <a:xfrm flipV="1">
              <a:off x="4426" y="3226"/>
              <a:ext cx="125" cy="86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19" name="Group 154"/>
          <p:cNvGrpSpPr>
            <a:grpSpLocks/>
          </p:cNvGrpSpPr>
          <p:nvPr/>
        </p:nvGrpSpPr>
        <p:grpSpPr bwMode="auto">
          <a:xfrm>
            <a:off x="7637463" y="3779838"/>
            <a:ext cx="90488" cy="350838"/>
            <a:chOff x="4811" y="2381"/>
            <a:chExt cx="57" cy="221"/>
          </a:xfrm>
        </p:grpSpPr>
        <p:sp>
          <p:nvSpPr>
            <p:cNvPr id="65900" name="Freeform 155"/>
            <p:cNvSpPr>
              <a:spLocks/>
            </p:cNvSpPr>
            <p:nvPr/>
          </p:nvSpPr>
          <p:spPr bwMode="auto">
            <a:xfrm>
              <a:off x="4811" y="2381"/>
              <a:ext cx="57" cy="134"/>
            </a:xfrm>
            <a:custGeom>
              <a:avLst/>
              <a:gdLst>
                <a:gd name="T0" fmla="*/ 48 w 57"/>
                <a:gd name="T1" fmla="*/ 0 h 134"/>
                <a:gd name="T2" fmla="*/ 57 w 57"/>
                <a:gd name="T3" fmla="*/ 134 h 134"/>
                <a:gd name="T4" fmla="*/ 28 w 57"/>
                <a:gd name="T5" fmla="*/ 134 h 134"/>
                <a:gd name="T6" fmla="*/ 0 w 57"/>
                <a:gd name="T7" fmla="*/ 125 h 134"/>
                <a:gd name="T8" fmla="*/ 48 w 57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134"/>
                <a:gd name="T17" fmla="*/ 57 w 57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134">
                  <a:moveTo>
                    <a:pt x="48" y="0"/>
                  </a:moveTo>
                  <a:lnTo>
                    <a:pt x="57" y="134"/>
                  </a:lnTo>
                  <a:lnTo>
                    <a:pt x="28" y="134"/>
                  </a:lnTo>
                  <a:lnTo>
                    <a:pt x="0" y="12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01" name="Line 156"/>
            <p:cNvSpPr>
              <a:spLocks noChangeShapeType="1"/>
            </p:cNvSpPr>
            <p:nvPr/>
          </p:nvSpPr>
          <p:spPr bwMode="auto">
            <a:xfrm flipV="1">
              <a:off x="4830" y="2515"/>
              <a:ext cx="9" cy="87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20" name="Group 157"/>
          <p:cNvGrpSpPr>
            <a:grpSpLocks/>
          </p:cNvGrpSpPr>
          <p:nvPr/>
        </p:nvGrpSpPr>
        <p:grpSpPr bwMode="auto">
          <a:xfrm>
            <a:off x="7485063" y="2316163"/>
            <a:ext cx="136525" cy="473075"/>
            <a:chOff x="4715" y="1459"/>
            <a:chExt cx="86" cy="298"/>
          </a:xfrm>
        </p:grpSpPr>
        <p:sp>
          <p:nvSpPr>
            <p:cNvPr id="65898" name="Freeform 158"/>
            <p:cNvSpPr>
              <a:spLocks/>
            </p:cNvSpPr>
            <p:nvPr/>
          </p:nvSpPr>
          <p:spPr bwMode="auto">
            <a:xfrm>
              <a:off x="4715" y="1459"/>
              <a:ext cx="67" cy="135"/>
            </a:xfrm>
            <a:custGeom>
              <a:avLst/>
              <a:gdLst>
                <a:gd name="T0" fmla="*/ 0 w 67"/>
                <a:gd name="T1" fmla="*/ 0 h 135"/>
                <a:gd name="T2" fmla="*/ 67 w 67"/>
                <a:gd name="T3" fmla="*/ 116 h 135"/>
                <a:gd name="T4" fmla="*/ 38 w 67"/>
                <a:gd name="T5" fmla="*/ 125 h 135"/>
                <a:gd name="T6" fmla="*/ 0 w 67"/>
                <a:gd name="T7" fmla="*/ 135 h 135"/>
                <a:gd name="T8" fmla="*/ 0 w 67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35"/>
                <a:gd name="T17" fmla="*/ 67 w 67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35">
                  <a:moveTo>
                    <a:pt x="0" y="0"/>
                  </a:moveTo>
                  <a:lnTo>
                    <a:pt x="67" y="116"/>
                  </a:lnTo>
                  <a:lnTo>
                    <a:pt x="38" y="125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99" name="Line 159"/>
            <p:cNvSpPr>
              <a:spLocks noChangeShapeType="1"/>
            </p:cNvSpPr>
            <p:nvPr/>
          </p:nvSpPr>
          <p:spPr bwMode="auto">
            <a:xfrm flipH="1" flipV="1">
              <a:off x="4753" y="1584"/>
              <a:ext cx="48" cy="173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21" name="Group 160"/>
          <p:cNvGrpSpPr>
            <a:grpSpLocks/>
          </p:cNvGrpSpPr>
          <p:nvPr/>
        </p:nvGrpSpPr>
        <p:grpSpPr bwMode="auto">
          <a:xfrm>
            <a:off x="6234113" y="3611563"/>
            <a:ext cx="503238" cy="701675"/>
            <a:chOff x="3927" y="2275"/>
            <a:chExt cx="317" cy="442"/>
          </a:xfrm>
        </p:grpSpPr>
        <p:sp>
          <p:nvSpPr>
            <p:cNvPr id="65896" name="Freeform 161"/>
            <p:cNvSpPr>
              <a:spLocks/>
            </p:cNvSpPr>
            <p:nvPr/>
          </p:nvSpPr>
          <p:spPr bwMode="auto">
            <a:xfrm>
              <a:off x="4138" y="2583"/>
              <a:ext cx="106" cy="134"/>
            </a:xfrm>
            <a:custGeom>
              <a:avLst/>
              <a:gdLst>
                <a:gd name="T0" fmla="*/ 106 w 106"/>
                <a:gd name="T1" fmla="*/ 134 h 134"/>
                <a:gd name="T2" fmla="*/ 0 w 106"/>
                <a:gd name="T3" fmla="*/ 38 h 134"/>
                <a:gd name="T4" fmla="*/ 29 w 106"/>
                <a:gd name="T5" fmla="*/ 19 h 134"/>
                <a:gd name="T6" fmla="*/ 48 w 106"/>
                <a:gd name="T7" fmla="*/ 0 h 134"/>
                <a:gd name="T8" fmla="*/ 106 w 106"/>
                <a:gd name="T9" fmla="*/ 134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134"/>
                <a:gd name="T17" fmla="*/ 106 w 106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134">
                  <a:moveTo>
                    <a:pt x="106" y="134"/>
                  </a:moveTo>
                  <a:lnTo>
                    <a:pt x="0" y="38"/>
                  </a:lnTo>
                  <a:lnTo>
                    <a:pt x="29" y="19"/>
                  </a:lnTo>
                  <a:lnTo>
                    <a:pt x="48" y="0"/>
                  </a:lnTo>
                  <a:lnTo>
                    <a:pt x="106" y="13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97" name="Line 162"/>
            <p:cNvSpPr>
              <a:spLocks noChangeShapeType="1"/>
            </p:cNvSpPr>
            <p:nvPr/>
          </p:nvSpPr>
          <p:spPr bwMode="auto">
            <a:xfrm>
              <a:off x="3927" y="2275"/>
              <a:ext cx="240" cy="327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43" name="Rectangle 163"/>
          <p:cNvSpPr>
            <a:spLocks noChangeArrowheads="1"/>
          </p:cNvSpPr>
          <p:nvPr/>
        </p:nvSpPr>
        <p:spPr bwMode="auto">
          <a:xfrm>
            <a:off x="6500813" y="3695700"/>
            <a:ext cx="2794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200">
                <a:solidFill>
                  <a:srgbClr val="FFC000"/>
                </a:solidFill>
                <a:latin typeface="Arial"/>
                <a:ea typeface="ＭＳ Ｐゴシック"/>
              </a:rPr>
              <a:t>？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44" name="Rectangle 164"/>
          <p:cNvSpPr>
            <a:spLocks noChangeArrowheads="1"/>
          </p:cNvSpPr>
          <p:nvPr/>
        </p:nvSpPr>
        <p:spPr bwMode="auto">
          <a:xfrm>
            <a:off x="3832225" y="2903538"/>
            <a:ext cx="1196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FFC000"/>
                </a:solidFill>
                <a:latin typeface="Arial"/>
                <a:ea typeface="ＭＳ Ｐゴシック"/>
              </a:rPr>
              <a:t>CaM/CaMK</a:t>
            </a:r>
            <a:r>
              <a:rPr lang="ja-JP" altLang="ja-JP" sz="1500" b="1">
                <a:solidFill>
                  <a:srgbClr val="FFC000"/>
                </a:solidFill>
                <a:latin typeface="Arial"/>
                <a:ea typeface="ＭＳ Ｐゴシック"/>
              </a:rPr>
              <a:t>Ⅱ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22" name="Group 165"/>
          <p:cNvGrpSpPr>
            <a:grpSpLocks/>
          </p:cNvGrpSpPr>
          <p:nvPr/>
        </p:nvGrpSpPr>
        <p:grpSpPr bwMode="auto">
          <a:xfrm>
            <a:off x="4375150" y="2362200"/>
            <a:ext cx="1508125" cy="990600"/>
            <a:chOff x="2756" y="1488"/>
            <a:chExt cx="950" cy="624"/>
          </a:xfrm>
        </p:grpSpPr>
        <p:sp>
          <p:nvSpPr>
            <p:cNvPr id="65894" name="Freeform 166"/>
            <p:cNvSpPr>
              <a:spLocks/>
            </p:cNvSpPr>
            <p:nvPr/>
          </p:nvSpPr>
          <p:spPr bwMode="auto">
            <a:xfrm>
              <a:off x="3572" y="2007"/>
              <a:ext cx="134" cy="105"/>
            </a:xfrm>
            <a:custGeom>
              <a:avLst/>
              <a:gdLst>
                <a:gd name="T0" fmla="*/ 134 w 134"/>
                <a:gd name="T1" fmla="*/ 105 h 105"/>
                <a:gd name="T2" fmla="*/ 0 w 134"/>
                <a:gd name="T3" fmla="*/ 57 h 105"/>
                <a:gd name="T4" fmla="*/ 19 w 134"/>
                <a:gd name="T5" fmla="*/ 28 h 105"/>
                <a:gd name="T6" fmla="*/ 38 w 134"/>
                <a:gd name="T7" fmla="*/ 0 h 105"/>
                <a:gd name="T8" fmla="*/ 134 w 134"/>
                <a:gd name="T9" fmla="*/ 10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105"/>
                <a:gd name="T17" fmla="*/ 134 w 134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105">
                  <a:moveTo>
                    <a:pt x="134" y="105"/>
                  </a:moveTo>
                  <a:lnTo>
                    <a:pt x="0" y="57"/>
                  </a:lnTo>
                  <a:lnTo>
                    <a:pt x="19" y="28"/>
                  </a:lnTo>
                  <a:lnTo>
                    <a:pt x="38" y="0"/>
                  </a:lnTo>
                  <a:lnTo>
                    <a:pt x="134" y="105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95" name="Line 167"/>
            <p:cNvSpPr>
              <a:spLocks noChangeShapeType="1"/>
            </p:cNvSpPr>
            <p:nvPr/>
          </p:nvSpPr>
          <p:spPr bwMode="auto">
            <a:xfrm>
              <a:off x="2756" y="1488"/>
              <a:ext cx="835" cy="547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23" name="Group 168"/>
          <p:cNvGrpSpPr>
            <a:grpSpLocks/>
          </p:cNvGrpSpPr>
          <p:nvPr/>
        </p:nvGrpSpPr>
        <p:grpSpPr bwMode="auto">
          <a:xfrm>
            <a:off x="4344988" y="2286000"/>
            <a:ext cx="1752600" cy="563563"/>
            <a:chOff x="2737" y="1440"/>
            <a:chExt cx="1104" cy="355"/>
          </a:xfrm>
        </p:grpSpPr>
        <p:sp>
          <p:nvSpPr>
            <p:cNvPr id="65892" name="Freeform 169"/>
            <p:cNvSpPr>
              <a:spLocks/>
            </p:cNvSpPr>
            <p:nvPr/>
          </p:nvSpPr>
          <p:spPr bwMode="auto">
            <a:xfrm>
              <a:off x="3706" y="1728"/>
              <a:ext cx="135" cy="67"/>
            </a:xfrm>
            <a:custGeom>
              <a:avLst/>
              <a:gdLst>
                <a:gd name="T0" fmla="*/ 135 w 135"/>
                <a:gd name="T1" fmla="*/ 67 h 67"/>
                <a:gd name="T2" fmla="*/ 0 w 135"/>
                <a:gd name="T3" fmla="*/ 58 h 67"/>
                <a:gd name="T4" fmla="*/ 10 w 135"/>
                <a:gd name="T5" fmla="*/ 29 h 67"/>
                <a:gd name="T6" fmla="*/ 20 w 135"/>
                <a:gd name="T7" fmla="*/ 0 h 67"/>
                <a:gd name="T8" fmla="*/ 135 w 135"/>
                <a:gd name="T9" fmla="*/ 67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67"/>
                <a:gd name="T17" fmla="*/ 135 w 135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67">
                  <a:moveTo>
                    <a:pt x="135" y="67"/>
                  </a:moveTo>
                  <a:lnTo>
                    <a:pt x="0" y="58"/>
                  </a:lnTo>
                  <a:lnTo>
                    <a:pt x="10" y="29"/>
                  </a:lnTo>
                  <a:lnTo>
                    <a:pt x="20" y="0"/>
                  </a:lnTo>
                  <a:lnTo>
                    <a:pt x="135" y="67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93" name="Line 170"/>
            <p:cNvSpPr>
              <a:spLocks noChangeShapeType="1"/>
            </p:cNvSpPr>
            <p:nvPr/>
          </p:nvSpPr>
          <p:spPr bwMode="auto">
            <a:xfrm>
              <a:off x="2737" y="1440"/>
              <a:ext cx="979" cy="317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47" name="Rectangle 171"/>
          <p:cNvSpPr>
            <a:spLocks noChangeArrowheads="1"/>
          </p:cNvSpPr>
          <p:nvPr/>
        </p:nvSpPr>
        <p:spPr bwMode="auto">
          <a:xfrm>
            <a:off x="6134100" y="2735263"/>
            <a:ext cx="3667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FFC000"/>
                </a:solidFill>
                <a:latin typeface="Arial"/>
                <a:ea typeface="ＭＳ Ｐゴシック"/>
              </a:rPr>
              <a:t>PKC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48" name="Rectangle 172"/>
          <p:cNvSpPr>
            <a:spLocks noChangeArrowheads="1"/>
          </p:cNvSpPr>
          <p:nvPr/>
        </p:nvSpPr>
        <p:spPr bwMode="auto">
          <a:xfrm>
            <a:off x="6196013" y="2947988"/>
            <a:ext cx="2794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200">
                <a:solidFill>
                  <a:srgbClr val="FFC000"/>
                </a:solidFill>
                <a:latin typeface="Arial"/>
                <a:ea typeface="ＭＳ Ｐゴシック"/>
              </a:rPr>
              <a:t>？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24" name="Group 173"/>
          <p:cNvGrpSpPr>
            <a:grpSpLocks/>
          </p:cNvGrpSpPr>
          <p:nvPr/>
        </p:nvGrpSpPr>
        <p:grpSpPr bwMode="auto">
          <a:xfrm>
            <a:off x="4298950" y="2544763"/>
            <a:ext cx="122238" cy="366713"/>
            <a:chOff x="2708" y="1603"/>
            <a:chExt cx="77" cy="231"/>
          </a:xfrm>
        </p:grpSpPr>
        <p:sp>
          <p:nvSpPr>
            <p:cNvPr id="65890" name="Freeform 174"/>
            <p:cNvSpPr>
              <a:spLocks/>
            </p:cNvSpPr>
            <p:nvPr/>
          </p:nvSpPr>
          <p:spPr bwMode="auto">
            <a:xfrm>
              <a:off x="2708" y="1690"/>
              <a:ext cx="77" cy="144"/>
            </a:xfrm>
            <a:custGeom>
              <a:avLst/>
              <a:gdLst>
                <a:gd name="T0" fmla="*/ 38 w 77"/>
                <a:gd name="T1" fmla="*/ 144 h 144"/>
                <a:gd name="T2" fmla="*/ 0 w 77"/>
                <a:gd name="T3" fmla="*/ 0 h 144"/>
                <a:gd name="T4" fmla="*/ 38 w 77"/>
                <a:gd name="T5" fmla="*/ 0 h 144"/>
                <a:gd name="T6" fmla="*/ 77 w 77"/>
                <a:gd name="T7" fmla="*/ 0 h 144"/>
                <a:gd name="T8" fmla="*/ 38 w 77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44"/>
                <a:gd name="T17" fmla="*/ 77 w 77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44">
                  <a:moveTo>
                    <a:pt x="38" y="144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77" y="0"/>
                  </a:lnTo>
                  <a:lnTo>
                    <a:pt x="38" y="14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91" name="Line 175"/>
            <p:cNvSpPr>
              <a:spLocks noChangeShapeType="1"/>
            </p:cNvSpPr>
            <p:nvPr/>
          </p:nvSpPr>
          <p:spPr bwMode="auto">
            <a:xfrm>
              <a:off x="2746" y="1603"/>
              <a:ext cx="1" cy="87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50" name="Freeform 176"/>
          <p:cNvSpPr>
            <a:spLocks/>
          </p:cNvSpPr>
          <p:nvPr/>
        </p:nvSpPr>
        <p:spPr bwMode="auto">
          <a:xfrm>
            <a:off x="3657600" y="1235075"/>
            <a:ext cx="1281113" cy="593725"/>
          </a:xfrm>
          <a:custGeom>
            <a:avLst/>
            <a:gdLst>
              <a:gd name="T0" fmla="*/ 10 w 807"/>
              <a:gd name="T1" fmla="*/ 0 h 374"/>
              <a:gd name="T2" fmla="*/ 29 w 807"/>
              <a:gd name="T3" fmla="*/ 38 h 374"/>
              <a:gd name="T4" fmla="*/ 68 w 807"/>
              <a:gd name="T5" fmla="*/ 76 h 374"/>
              <a:gd name="T6" fmla="*/ 68 w 807"/>
              <a:gd name="T7" fmla="*/ 76 h 374"/>
              <a:gd name="T8" fmla="*/ 106 w 807"/>
              <a:gd name="T9" fmla="*/ 105 h 374"/>
              <a:gd name="T10" fmla="*/ 164 w 807"/>
              <a:gd name="T11" fmla="*/ 124 h 374"/>
              <a:gd name="T12" fmla="*/ 164 w 807"/>
              <a:gd name="T13" fmla="*/ 124 h 374"/>
              <a:gd name="T14" fmla="*/ 241 w 807"/>
              <a:gd name="T15" fmla="*/ 144 h 374"/>
              <a:gd name="T16" fmla="*/ 317 w 807"/>
              <a:gd name="T17" fmla="*/ 144 h 374"/>
              <a:gd name="T18" fmla="*/ 317 w 807"/>
              <a:gd name="T19" fmla="*/ 144 h 374"/>
              <a:gd name="T20" fmla="*/ 404 w 807"/>
              <a:gd name="T21" fmla="*/ 144 h 374"/>
              <a:gd name="T22" fmla="*/ 529 w 807"/>
              <a:gd name="T23" fmla="*/ 144 h 374"/>
              <a:gd name="T24" fmla="*/ 615 w 807"/>
              <a:gd name="T25" fmla="*/ 144 h 374"/>
              <a:gd name="T26" fmla="*/ 615 w 807"/>
              <a:gd name="T27" fmla="*/ 144 h 374"/>
              <a:gd name="T28" fmla="*/ 682 w 807"/>
              <a:gd name="T29" fmla="*/ 134 h 374"/>
              <a:gd name="T30" fmla="*/ 778 w 807"/>
              <a:gd name="T31" fmla="*/ 163 h 374"/>
              <a:gd name="T32" fmla="*/ 788 w 807"/>
              <a:gd name="T33" fmla="*/ 192 h 374"/>
              <a:gd name="T34" fmla="*/ 788 w 807"/>
              <a:gd name="T35" fmla="*/ 192 h 374"/>
              <a:gd name="T36" fmla="*/ 807 w 807"/>
              <a:gd name="T37" fmla="*/ 230 h 374"/>
              <a:gd name="T38" fmla="*/ 788 w 807"/>
              <a:gd name="T39" fmla="*/ 268 h 374"/>
              <a:gd name="T40" fmla="*/ 788 w 807"/>
              <a:gd name="T41" fmla="*/ 268 h 374"/>
              <a:gd name="T42" fmla="*/ 778 w 807"/>
              <a:gd name="T43" fmla="*/ 316 h 374"/>
              <a:gd name="T44" fmla="*/ 740 w 807"/>
              <a:gd name="T45" fmla="*/ 326 h 374"/>
              <a:gd name="T46" fmla="*/ 740 w 807"/>
              <a:gd name="T47" fmla="*/ 326 h 374"/>
              <a:gd name="T48" fmla="*/ 673 w 807"/>
              <a:gd name="T49" fmla="*/ 374 h 374"/>
              <a:gd name="T50" fmla="*/ 596 w 807"/>
              <a:gd name="T51" fmla="*/ 365 h 374"/>
              <a:gd name="T52" fmla="*/ 596 w 807"/>
              <a:gd name="T53" fmla="*/ 365 h 374"/>
              <a:gd name="T54" fmla="*/ 519 w 807"/>
              <a:gd name="T55" fmla="*/ 374 h 374"/>
              <a:gd name="T56" fmla="*/ 442 w 807"/>
              <a:gd name="T57" fmla="*/ 374 h 374"/>
              <a:gd name="T58" fmla="*/ 442 w 807"/>
              <a:gd name="T59" fmla="*/ 374 h 374"/>
              <a:gd name="T60" fmla="*/ 385 w 807"/>
              <a:gd name="T61" fmla="*/ 374 h 374"/>
              <a:gd name="T62" fmla="*/ 269 w 807"/>
              <a:gd name="T63" fmla="*/ 365 h 374"/>
              <a:gd name="T64" fmla="*/ 221 w 807"/>
              <a:gd name="T65" fmla="*/ 345 h 374"/>
              <a:gd name="T66" fmla="*/ 221 w 807"/>
              <a:gd name="T67" fmla="*/ 345 h 374"/>
              <a:gd name="T68" fmla="*/ 164 w 807"/>
              <a:gd name="T69" fmla="*/ 345 h 374"/>
              <a:gd name="T70" fmla="*/ 125 w 807"/>
              <a:gd name="T71" fmla="*/ 307 h 374"/>
              <a:gd name="T72" fmla="*/ 125 w 807"/>
              <a:gd name="T73" fmla="*/ 307 h 374"/>
              <a:gd name="T74" fmla="*/ 87 w 807"/>
              <a:gd name="T75" fmla="*/ 268 h 374"/>
              <a:gd name="T76" fmla="*/ 68 w 807"/>
              <a:gd name="T77" fmla="*/ 220 h 374"/>
              <a:gd name="T78" fmla="*/ 68 w 807"/>
              <a:gd name="T79" fmla="*/ 220 h 374"/>
              <a:gd name="T80" fmla="*/ 48 w 807"/>
              <a:gd name="T81" fmla="*/ 144 h 374"/>
              <a:gd name="T82" fmla="*/ 29 w 807"/>
              <a:gd name="T83" fmla="*/ 67 h 374"/>
              <a:gd name="T84" fmla="*/ 29 w 807"/>
              <a:gd name="T85" fmla="*/ 67 h 374"/>
              <a:gd name="T86" fmla="*/ 20 w 807"/>
              <a:gd name="T87" fmla="*/ 38 h 374"/>
              <a:gd name="T88" fmla="*/ 0 w 807"/>
              <a:gd name="T89" fmla="*/ 9 h 374"/>
              <a:gd name="T90" fmla="*/ 0 w 807"/>
              <a:gd name="T91" fmla="*/ 9 h 3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07"/>
              <a:gd name="T139" fmla="*/ 0 h 374"/>
              <a:gd name="T140" fmla="*/ 807 w 807"/>
              <a:gd name="T141" fmla="*/ 374 h 37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07" h="374">
                <a:moveTo>
                  <a:pt x="10" y="0"/>
                </a:moveTo>
                <a:lnTo>
                  <a:pt x="29" y="38"/>
                </a:lnTo>
                <a:lnTo>
                  <a:pt x="68" y="76"/>
                </a:lnTo>
                <a:lnTo>
                  <a:pt x="106" y="105"/>
                </a:lnTo>
                <a:lnTo>
                  <a:pt x="164" y="124"/>
                </a:lnTo>
                <a:lnTo>
                  <a:pt x="241" y="144"/>
                </a:lnTo>
                <a:lnTo>
                  <a:pt x="317" y="144"/>
                </a:lnTo>
                <a:lnTo>
                  <a:pt x="404" y="144"/>
                </a:lnTo>
                <a:lnTo>
                  <a:pt x="529" y="144"/>
                </a:lnTo>
                <a:lnTo>
                  <a:pt x="615" y="144"/>
                </a:lnTo>
                <a:lnTo>
                  <a:pt x="682" y="134"/>
                </a:lnTo>
                <a:lnTo>
                  <a:pt x="778" y="163"/>
                </a:lnTo>
                <a:lnTo>
                  <a:pt x="788" y="192"/>
                </a:lnTo>
                <a:lnTo>
                  <a:pt x="807" y="230"/>
                </a:lnTo>
                <a:lnTo>
                  <a:pt x="788" y="268"/>
                </a:lnTo>
                <a:lnTo>
                  <a:pt x="778" y="316"/>
                </a:lnTo>
                <a:lnTo>
                  <a:pt x="740" y="326"/>
                </a:lnTo>
                <a:lnTo>
                  <a:pt x="673" y="374"/>
                </a:lnTo>
                <a:lnTo>
                  <a:pt x="596" y="365"/>
                </a:lnTo>
                <a:lnTo>
                  <a:pt x="519" y="374"/>
                </a:lnTo>
                <a:lnTo>
                  <a:pt x="442" y="374"/>
                </a:lnTo>
                <a:lnTo>
                  <a:pt x="385" y="374"/>
                </a:lnTo>
                <a:lnTo>
                  <a:pt x="269" y="365"/>
                </a:lnTo>
                <a:lnTo>
                  <a:pt x="221" y="345"/>
                </a:lnTo>
                <a:lnTo>
                  <a:pt x="164" y="345"/>
                </a:lnTo>
                <a:lnTo>
                  <a:pt x="125" y="307"/>
                </a:lnTo>
                <a:lnTo>
                  <a:pt x="87" y="268"/>
                </a:lnTo>
                <a:lnTo>
                  <a:pt x="68" y="220"/>
                </a:lnTo>
                <a:lnTo>
                  <a:pt x="48" y="144"/>
                </a:lnTo>
                <a:lnTo>
                  <a:pt x="29" y="67"/>
                </a:lnTo>
                <a:lnTo>
                  <a:pt x="20" y="38"/>
                </a:lnTo>
                <a:lnTo>
                  <a:pt x="0" y="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1" name="Freeform 177"/>
          <p:cNvSpPr>
            <a:spLocks/>
          </p:cNvSpPr>
          <p:nvPr/>
        </p:nvSpPr>
        <p:spPr bwMode="auto">
          <a:xfrm>
            <a:off x="3657600" y="1235075"/>
            <a:ext cx="1250950" cy="593725"/>
          </a:xfrm>
          <a:custGeom>
            <a:avLst/>
            <a:gdLst>
              <a:gd name="T0" fmla="*/ 10 w 788"/>
              <a:gd name="T1" fmla="*/ 0 h 374"/>
              <a:gd name="T2" fmla="*/ 29 w 788"/>
              <a:gd name="T3" fmla="*/ 38 h 374"/>
              <a:gd name="T4" fmla="*/ 68 w 788"/>
              <a:gd name="T5" fmla="*/ 76 h 374"/>
              <a:gd name="T6" fmla="*/ 164 w 788"/>
              <a:gd name="T7" fmla="*/ 124 h 374"/>
              <a:gd name="T8" fmla="*/ 241 w 788"/>
              <a:gd name="T9" fmla="*/ 134 h 374"/>
              <a:gd name="T10" fmla="*/ 317 w 788"/>
              <a:gd name="T11" fmla="*/ 144 h 374"/>
              <a:gd name="T12" fmla="*/ 394 w 788"/>
              <a:gd name="T13" fmla="*/ 144 h 374"/>
              <a:gd name="T14" fmla="*/ 461 w 788"/>
              <a:gd name="T15" fmla="*/ 144 h 374"/>
              <a:gd name="T16" fmla="*/ 529 w 788"/>
              <a:gd name="T17" fmla="*/ 144 h 374"/>
              <a:gd name="T18" fmla="*/ 615 w 788"/>
              <a:gd name="T19" fmla="*/ 144 h 374"/>
              <a:gd name="T20" fmla="*/ 673 w 788"/>
              <a:gd name="T21" fmla="*/ 134 h 374"/>
              <a:gd name="T22" fmla="*/ 730 w 788"/>
              <a:gd name="T23" fmla="*/ 144 h 374"/>
              <a:gd name="T24" fmla="*/ 788 w 788"/>
              <a:gd name="T25" fmla="*/ 192 h 374"/>
              <a:gd name="T26" fmla="*/ 788 w 788"/>
              <a:gd name="T27" fmla="*/ 268 h 374"/>
              <a:gd name="T28" fmla="*/ 769 w 788"/>
              <a:gd name="T29" fmla="*/ 297 h 374"/>
              <a:gd name="T30" fmla="*/ 740 w 788"/>
              <a:gd name="T31" fmla="*/ 326 h 374"/>
              <a:gd name="T32" fmla="*/ 663 w 788"/>
              <a:gd name="T33" fmla="*/ 355 h 374"/>
              <a:gd name="T34" fmla="*/ 596 w 788"/>
              <a:gd name="T35" fmla="*/ 365 h 374"/>
              <a:gd name="T36" fmla="*/ 519 w 788"/>
              <a:gd name="T37" fmla="*/ 365 h 374"/>
              <a:gd name="T38" fmla="*/ 442 w 788"/>
              <a:gd name="T39" fmla="*/ 374 h 374"/>
              <a:gd name="T40" fmla="*/ 327 w 788"/>
              <a:gd name="T41" fmla="*/ 365 h 374"/>
              <a:gd name="T42" fmla="*/ 221 w 788"/>
              <a:gd name="T43" fmla="*/ 345 h 374"/>
              <a:gd name="T44" fmla="*/ 164 w 788"/>
              <a:gd name="T45" fmla="*/ 326 h 374"/>
              <a:gd name="T46" fmla="*/ 125 w 788"/>
              <a:gd name="T47" fmla="*/ 307 h 374"/>
              <a:gd name="T48" fmla="*/ 87 w 788"/>
              <a:gd name="T49" fmla="*/ 259 h 374"/>
              <a:gd name="T50" fmla="*/ 68 w 788"/>
              <a:gd name="T51" fmla="*/ 220 h 374"/>
              <a:gd name="T52" fmla="*/ 48 w 788"/>
              <a:gd name="T53" fmla="*/ 144 h 374"/>
              <a:gd name="T54" fmla="*/ 29 w 788"/>
              <a:gd name="T55" fmla="*/ 67 h 374"/>
              <a:gd name="T56" fmla="*/ 0 w 788"/>
              <a:gd name="T57" fmla="*/ 9 h 37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88"/>
              <a:gd name="T88" fmla="*/ 0 h 374"/>
              <a:gd name="T89" fmla="*/ 788 w 788"/>
              <a:gd name="T90" fmla="*/ 374 h 37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88" h="374">
                <a:moveTo>
                  <a:pt x="10" y="0"/>
                </a:moveTo>
                <a:lnTo>
                  <a:pt x="29" y="38"/>
                </a:lnTo>
                <a:lnTo>
                  <a:pt x="68" y="76"/>
                </a:lnTo>
                <a:lnTo>
                  <a:pt x="164" y="124"/>
                </a:lnTo>
                <a:lnTo>
                  <a:pt x="241" y="134"/>
                </a:lnTo>
                <a:lnTo>
                  <a:pt x="317" y="144"/>
                </a:lnTo>
                <a:lnTo>
                  <a:pt x="394" y="144"/>
                </a:lnTo>
                <a:lnTo>
                  <a:pt x="461" y="144"/>
                </a:lnTo>
                <a:lnTo>
                  <a:pt x="529" y="144"/>
                </a:lnTo>
                <a:lnTo>
                  <a:pt x="615" y="144"/>
                </a:lnTo>
                <a:lnTo>
                  <a:pt x="673" y="134"/>
                </a:lnTo>
                <a:lnTo>
                  <a:pt x="730" y="144"/>
                </a:lnTo>
                <a:lnTo>
                  <a:pt x="788" y="192"/>
                </a:lnTo>
                <a:lnTo>
                  <a:pt x="788" y="268"/>
                </a:lnTo>
                <a:lnTo>
                  <a:pt x="769" y="297"/>
                </a:lnTo>
                <a:lnTo>
                  <a:pt x="740" y="326"/>
                </a:lnTo>
                <a:lnTo>
                  <a:pt x="663" y="355"/>
                </a:lnTo>
                <a:lnTo>
                  <a:pt x="596" y="365"/>
                </a:lnTo>
                <a:lnTo>
                  <a:pt x="519" y="365"/>
                </a:lnTo>
                <a:lnTo>
                  <a:pt x="442" y="374"/>
                </a:lnTo>
                <a:lnTo>
                  <a:pt x="327" y="365"/>
                </a:lnTo>
                <a:lnTo>
                  <a:pt x="221" y="345"/>
                </a:lnTo>
                <a:lnTo>
                  <a:pt x="164" y="326"/>
                </a:lnTo>
                <a:lnTo>
                  <a:pt x="125" y="307"/>
                </a:lnTo>
                <a:lnTo>
                  <a:pt x="87" y="259"/>
                </a:lnTo>
                <a:lnTo>
                  <a:pt x="68" y="220"/>
                </a:lnTo>
                <a:lnTo>
                  <a:pt x="48" y="144"/>
                </a:lnTo>
                <a:lnTo>
                  <a:pt x="29" y="67"/>
                </a:lnTo>
                <a:lnTo>
                  <a:pt x="0" y="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2" name="Rectangle 178"/>
          <p:cNvSpPr>
            <a:spLocks noChangeArrowheads="1"/>
          </p:cNvSpPr>
          <p:nvPr/>
        </p:nvSpPr>
        <p:spPr bwMode="auto">
          <a:xfrm>
            <a:off x="4222750" y="1736725"/>
            <a:ext cx="319088" cy="168275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3" name="Freeform 179"/>
          <p:cNvSpPr>
            <a:spLocks/>
          </p:cNvSpPr>
          <p:nvPr/>
        </p:nvSpPr>
        <p:spPr bwMode="auto">
          <a:xfrm>
            <a:off x="4192588" y="1798638"/>
            <a:ext cx="60325" cy="76200"/>
          </a:xfrm>
          <a:custGeom>
            <a:avLst/>
            <a:gdLst>
              <a:gd name="T0" fmla="*/ 9 w 38"/>
              <a:gd name="T1" fmla="*/ 0 h 48"/>
              <a:gd name="T2" fmla="*/ 19 w 38"/>
              <a:gd name="T3" fmla="*/ 0 h 48"/>
              <a:gd name="T4" fmla="*/ 28 w 38"/>
              <a:gd name="T5" fmla="*/ 0 h 48"/>
              <a:gd name="T6" fmla="*/ 28 w 38"/>
              <a:gd name="T7" fmla="*/ 10 h 48"/>
              <a:gd name="T8" fmla="*/ 28 w 38"/>
              <a:gd name="T9" fmla="*/ 10 h 48"/>
              <a:gd name="T10" fmla="*/ 38 w 38"/>
              <a:gd name="T11" fmla="*/ 10 h 48"/>
              <a:gd name="T12" fmla="*/ 38 w 38"/>
              <a:gd name="T13" fmla="*/ 10 h 48"/>
              <a:gd name="T14" fmla="*/ 38 w 38"/>
              <a:gd name="T15" fmla="*/ 19 h 48"/>
              <a:gd name="T16" fmla="*/ 38 w 38"/>
              <a:gd name="T17" fmla="*/ 29 h 48"/>
              <a:gd name="T18" fmla="*/ 38 w 38"/>
              <a:gd name="T19" fmla="*/ 29 h 48"/>
              <a:gd name="T20" fmla="*/ 28 w 38"/>
              <a:gd name="T21" fmla="*/ 38 h 48"/>
              <a:gd name="T22" fmla="*/ 28 w 38"/>
              <a:gd name="T23" fmla="*/ 38 h 48"/>
              <a:gd name="T24" fmla="*/ 19 w 38"/>
              <a:gd name="T25" fmla="*/ 38 h 48"/>
              <a:gd name="T26" fmla="*/ 19 w 38"/>
              <a:gd name="T27" fmla="*/ 48 h 48"/>
              <a:gd name="T28" fmla="*/ 19 w 38"/>
              <a:gd name="T29" fmla="*/ 48 h 48"/>
              <a:gd name="T30" fmla="*/ 9 w 38"/>
              <a:gd name="T31" fmla="*/ 48 h 48"/>
              <a:gd name="T32" fmla="*/ 9 w 38"/>
              <a:gd name="T33" fmla="*/ 48 h 48"/>
              <a:gd name="T34" fmla="*/ 0 w 38"/>
              <a:gd name="T35" fmla="*/ 48 h 48"/>
              <a:gd name="T36" fmla="*/ 0 w 38"/>
              <a:gd name="T37" fmla="*/ 48 h 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"/>
              <a:gd name="T58" fmla="*/ 0 h 48"/>
              <a:gd name="T59" fmla="*/ 38 w 38"/>
              <a:gd name="T60" fmla="*/ 48 h 4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" h="48">
                <a:moveTo>
                  <a:pt x="9" y="0"/>
                </a:moveTo>
                <a:lnTo>
                  <a:pt x="19" y="0"/>
                </a:lnTo>
                <a:lnTo>
                  <a:pt x="28" y="0"/>
                </a:lnTo>
                <a:lnTo>
                  <a:pt x="28" y="10"/>
                </a:lnTo>
                <a:lnTo>
                  <a:pt x="38" y="10"/>
                </a:lnTo>
                <a:lnTo>
                  <a:pt x="38" y="19"/>
                </a:lnTo>
                <a:lnTo>
                  <a:pt x="38" y="29"/>
                </a:lnTo>
                <a:lnTo>
                  <a:pt x="28" y="38"/>
                </a:lnTo>
                <a:lnTo>
                  <a:pt x="19" y="38"/>
                </a:lnTo>
                <a:lnTo>
                  <a:pt x="19" y="48"/>
                </a:lnTo>
                <a:lnTo>
                  <a:pt x="9" y="48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4" name="Freeform 180"/>
          <p:cNvSpPr>
            <a:spLocks/>
          </p:cNvSpPr>
          <p:nvPr/>
        </p:nvSpPr>
        <p:spPr bwMode="auto">
          <a:xfrm>
            <a:off x="4192588" y="1798638"/>
            <a:ext cx="60325" cy="76200"/>
          </a:xfrm>
          <a:custGeom>
            <a:avLst/>
            <a:gdLst>
              <a:gd name="T0" fmla="*/ 9 w 38"/>
              <a:gd name="T1" fmla="*/ 0 h 48"/>
              <a:gd name="T2" fmla="*/ 19 w 38"/>
              <a:gd name="T3" fmla="*/ 0 h 48"/>
              <a:gd name="T4" fmla="*/ 28 w 38"/>
              <a:gd name="T5" fmla="*/ 10 h 48"/>
              <a:gd name="T6" fmla="*/ 38 w 38"/>
              <a:gd name="T7" fmla="*/ 10 h 48"/>
              <a:gd name="T8" fmla="*/ 38 w 38"/>
              <a:gd name="T9" fmla="*/ 29 h 48"/>
              <a:gd name="T10" fmla="*/ 28 w 38"/>
              <a:gd name="T11" fmla="*/ 38 h 48"/>
              <a:gd name="T12" fmla="*/ 19 w 38"/>
              <a:gd name="T13" fmla="*/ 48 h 48"/>
              <a:gd name="T14" fmla="*/ 9 w 38"/>
              <a:gd name="T15" fmla="*/ 48 h 48"/>
              <a:gd name="T16" fmla="*/ 0 w 38"/>
              <a:gd name="T17" fmla="*/ 48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"/>
              <a:gd name="T28" fmla="*/ 0 h 48"/>
              <a:gd name="T29" fmla="*/ 38 w 38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" h="48">
                <a:moveTo>
                  <a:pt x="9" y="0"/>
                </a:moveTo>
                <a:lnTo>
                  <a:pt x="19" y="0"/>
                </a:lnTo>
                <a:lnTo>
                  <a:pt x="28" y="10"/>
                </a:lnTo>
                <a:lnTo>
                  <a:pt x="38" y="10"/>
                </a:lnTo>
                <a:lnTo>
                  <a:pt x="38" y="29"/>
                </a:lnTo>
                <a:lnTo>
                  <a:pt x="28" y="38"/>
                </a:lnTo>
                <a:lnTo>
                  <a:pt x="19" y="48"/>
                </a:lnTo>
                <a:lnTo>
                  <a:pt x="9" y="48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5" name="Freeform 181"/>
          <p:cNvSpPr>
            <a:spLocks/>
          </p:cNvSpPr>
          <p:nvPr/>
        </p:nvSpPr>
        <p:spPr bwMode="auto">
          <a:xfrm>
            <a:off x="4497388" y="1798638"/>
            <a:ext cx="60325" cy="76200"/>
          </a:xfrm>
          <a:custGeom>
            <a:avLst/>
            <a:gdLst>
              <a:gd name="T0" fmla="*/ 28 w 38"/>
              <a:gd name="T1" fmla="*/ 0 h 48"/>
              <a:gd name="T2" fmla="*/ 28 w 38"/>
              <a:gd name="T3" fmla="*/ 0 h 48"/>
              <a:gd name="T4" fmla="*/ 19 w 38"/>
              <a:gd name="T5" fmla="*/ 0 h 48"/>
              <a:gd name="T6" fmla="*/ 19 w 38"/>
              <a:gd name="T7" fmla="*/ 0 h 48"/>
              <a:gd name="T8" fmla="*/ 19 w 38"/>
              <a:gd name="T9" fmla="*/ 10 h 48"/>
              <a:gd name="T10" fmla="*/ 19 w 38"/>
              <a:gd name="T11" fmla="*/ 10 h 48"/>
              <a:gd name="T12" fmla="*/ 9 w 38"/>
              <a:gd name="T13" fmla="*/ 10 h 48"/>
              <a:gd name="T14" fmla="*/ 9 w 38"/>
              <a:gd name="T15" fmla="*/ 10 h 48"/>
              <a:gd name="T16" fmla="*/ 9 w 38"/>
              <a:gd name="T17" fmla="*/ 19 h 48"/>
              <a:gd name="T18" fmla="*/ 9 w 38"/>
              <a:gd name="T19" fmla="*/ 19 h 48"/>
              <a:gd name="T20" fmla="*/ 0 w 38"/>
              <a:gd name="T21" fmla="*/ 19 h 48"/>
              <a:gd name="T22" fmla="*/ 0 w 38"/>
              <a:gd name="T23" fmla="*/ 19 h 48"/>
              <a:gd name="T24" fmla="*/ 0 w 38"/>
              <a:gd name="T25" fmla="*/ 29 h 48"/>
              <a:gd name="T26" fmla="*/ 0 w 38"/>
              <a:gd name="T27" fmla="*/ 29 h 48"/>
              <a:gd name="T28" fmla="*/ 0 w 38"/>
              <a:gd name="T29" fmla="*/ 38 h 48"/>
              <a:gd name="T30" fmla="*/ 0 w 38"/>
              <a:gd name="T31" fmla="*/ 38 h 48"/>
              <a:gd name="T32" fmla="*/ 9 w 38"/>
              <a:gd name="T33" fmla="*/ 38 h 48"/>
              <a:gd name="T34" fmla="*/ 9 w 38"/>
              <a:gd name="T35" fmla="*/ 38 h 48"/>
              <a:gd name="T36" fmla="*/ 9 w 38"/>
              <a:gd name="T37" fmla="*/ 48 h 48"/>
              <a:gd name="T38" fmla="*/ 9 w 38"/>
              <a:gd name="T39" fmla="*/ 48 h 48"/>
              <a:gd name="T40" fmla="*/ 19 w 38"/>
              <a:gd name="T41" fmla="*/ 48 h 48"/>
              <a:gd name="T42" fmla="*/ 19 w 38"/>
              <a:gd name="T43" fmla="*/ 48 h 48"/>
              <a:gd name="T44" fmla="*/ 28 w 38"/>
              <a:gd name="T45" fmla="*/ 48 h 48"/>
              <a:gd name="T46" fmla="*/ 28 w 38"/>
              <a:gd name="T47" fmla="*/ 48 h 48"/>
              <a:gd name="T48" fmla="*/ 38 w 38"/>
              <a:gd name="T49" fmla="*/ 48 h 48"/>
              <a:gd name="T50" fmla="*/ 38 w 38"/>
              <a:gd name="T51" fmla="*/ 48 h 4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8"/>
              <a:gd name="T79" fmla="*/ 0 h 48"/>
              <a:gd name="T80" fmla="*/ 38 w 38"/>
              <a:gd name="T81" fmla="*/ 48 h 4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8" h="48">
                <a:moveTo>
                  <a:pt x="28" y="0"/>
                </a:moveTo>
                <a:lnTo>
                  <a:pt x="28" y="0"/>
                </a:lnTo>
                <a:lnTo>
                  <a:pt x="19" y="0"/>
                </a:lnTo>
                <a:lnTo>
                  <a:pt x="19" y="10"/>
                </a:lnTo>
                <a:lnTo>
                  <a:pt x="9" y="10"/>
                </a:lnTo>
                <a:lnTo>
                  <a:pt x="9" y="19"/>
                </a:lnTo>
                <a:lnTo>
                  <a:pt x="0" y="19"/>
                </a:lnTo>
                <a:lnTo>
                  <a:pt x="0" y="29"/>
                </a:lnTo>
                <a:lnTo>
                  <a:pt x="0" y="38"/>
                </a:lnTo>
                <a:lnTo>
                  <a:pt x="9" y="38"/>
                </a:lnTo>
                <a:lnTo>
                  <a:pt x="9" y="48"/>
                </a:lnTo>
                <a:lnTo>
                  <a:pt x="19" y="48"/>
                </a:lnTo>
                <a:lnTo>
                  <a:pt x="28" y="48"/>
                </a:lnTo>
                <a:lnTo>
                  <a:pt x="38" y="4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6" name="Freeform 182"/>
          <p:cNvSpPr>
            <a:spLocks/>
          </p:cNvSpPr>
          <p:nvPr/>
        </p:nvSpPr>
        <p:spPr bwMode="auto">
          <a:xfrm>
            <a:off x="4497388" y="1798638"/>
            <a:ext cx="60325" cy="76200"/>
          </a:xfrm>
          <a:custGeom>
            <a:avLst/>
            <a:gdLst>
              <a:gd name="T0" fmla="*/ 28 w 38"/>
              <a:gd name="T1" fmla="*/ 0 h 48"/>
              <a:gd name="T2" fmla="*/ 28 w 38"/>
              <a:gd name="T3" fmla="*/ 0 h 48"/>
              <a:gd name="T4" fmla="*/ 28 w 38"/>
              <a:gd name="T5" fmla="*/ 0 h 48"/>
              <a:gd name="T6" fmla="*/ 19 w 38"/>
              <a:gd name="T7" fmla="*/ 0 h 48"/>
              <a:gd name="T8" fmla="*/ 19 w 38"/>
              <a:gd name="T9" fmla="*/ 0 h 48"/>
              <a:gd name="T10" fmla="*/ 19 w 38"/>
              <a:gd name="T11" fmla="*/ 0 h 48"/>
              <a:gd name="T12" fmla="*/ 19 w 38"/>
              <a:gd name="T13" fmla="*/ 10 h 48"/>
              <a:gd name="T14" fmla="*/ 19 w 38"/>
              <a:gd name="T15" fmla="*/ 10 h 48"/>
              <a:gd name="T16" fmla="*/ 19 w 38"/>
              <a:gd name="T17" fmla="*/ 10 h 48"/>
              <a:gd name="T18" fmla="*/ 19 w 38"/>
              <a:gd name="T19" fmla="*/ 10 h 48"/>
              <a:gd name="T20" fmla="*/ 19 w 38"/>
              <a:gd name="T21" fmla="*/ 10 h 48"/>
              <a:gd name="T22" fmla="*/ 9 w 38"/>
              <a:gd name="T23" fmla="*/ 10 h 48"/>
              <a:gd name="T24" fmla="*/ 9 w 38"/>
              <a:gd name="T25" fmla="*/ 10 h 48"/>
              <a:gd name="T26" fmla="*/ 9 w 38"/>
              <a:gd name="T27" fmla="*/ 10 h 48"/>
              <a:gd name="T28" fmla="*/ 9 w 38"/>
              <a:gd name="T29" fmla="*/ 10 h 48"/>
              <a:gd name="T30" fmla="*/ 9 w 38"/>
              <a:gd name="T31" fmla="*/ 10 h 48"/>
              <a:gd name="T32" fmla="*/ 9 w 38"/>
              <a:gd name="T33" fmla="*/ 10 h 48"/>
              <a:gd name="T34" fmla="*/ 9 w 38"/>
              <a:gd name="T35" fmla="*/ 19 h 48"/>
              <a:gd name="T36" fmla="*/ 9 w 38"/>
              <a:gd name="T37" fmla="*/ 19 h 48"/>
              <a:gd name="T38" fmla="*/ 9 w 38"/>
              <a:gd name="T39" fmla="*/ 19 h 48"/>
              <a:gd name="T40" fmla="*/ 9 w 38"/>
              <a:gd name="T41" fmla="*/ 19 h 48"/>
              <a:gd name="T42" fmla="*/ 9 w 38"/>
              <a:gd name="T43" fmla="*/ 19 h 48"/>
              <a:gd name="T44" fmla="*/ 9 w 38"/>
              <a:gd name="T45" fmla="*/ 19 h 48"/>
              <a:gd name="T46" fmla="*/ 9 w 38"/>
              <a:gd name="T47" fmla="*/ 19 h 48"/>
              <a:gd name="T48" fmla="*/ 0 w 38"/>
              <a:gd name="T49" fmla="*/ 19 h 48"/>
              <a:gd name="T50" fmla="*/ 0 w 38"/>
              <a:gd name="T51" fmla="*/ 19 h 48"/>
              <a:gd name="T52" fmla="*/ 0 w 38"/>
              <a:gd name="T53" fmla="*/ 29 h 48"/>
              <a:gd name="T54" fmla="*/ 0 w 38"/>
              <a:gd name="T55" fmla="*/ 29 h 48"/>
              <a:gd name="T56" fmla="*/ 0 w 38"/>
              <a:gd name="T57" fmla="*/ 29 h 48"/>
              <a:gd name="T58" fmla="*/ 0 w 38"/>
              <a:gd name="T59" fmla="*/ 29 h 48"/>
              <a:gd name="T60" fmla="*/ 0 w 38"/>
              <a:gd name="T61" fmla="*/ 29 h 48"/>
              <a:gd name="T62" fmla="*/ 0 w 38"/>
              <a:gd name="T63" fmla="*/ 38 h 48"/>
              <a:gd name="T64" fmla="*/ 0 w 38"/>
              <a:gd name="T65" fmla="*/ 38 h 48"/>
              <a:gd name="T66" fmla="*/ 0 w 38"/>
              <a:gd name="T67" fmla="*/ 38 h 48"/>
              <a:gd name="T68" fmla="*/ 9 w 38"/>
              <a:gd name="T69" fmla="*/ 38 h 48"/>
              <a:gd name="T70" fmla="*/ 9 w 38"/>
              <a:gd name="T71" fmla="*/ 38 h 48"/>
              <a:gd name="T72" fmla="*/ 9 w 38"/>
              <a:gd name="T73" fmla="*/ 38 h 48"/>
              <a:gd name="T74" fmla="*/ 9 w 38"/>
              <a:gd name="T75" fmla="*/ 38 h 48"/>
              <a:gd name="T76" fmla="*/ 9 w 38"/>
              <a:gd name="T77" fmla="*/ 38 h 48"/>
              <a:gd name="T78" fmla="*/ 9 w 38"/>
              <a:gd name="T79" fmla="*/ 38 h 48"/>
              <a:gd name="T80" fmla="*/ 9 w 38"/>
              <a:gd name="T81" fmla="*/ 48 h 48"/>
              <a:gd name="T82" fmla="*/ 9 w 38"/>
              <a:gd name="T83" fmla="*/ 48 h 48"/>
              <a:gd name="T84" fmla="*/ 9 w 38"/>
              <a:gd name="T85" fmla="*/ 48 h 48"/>
              <a:gd name="T86" fmla="*/ 9 w 38"/>
              <a:gd name="T87" fmla="*/ 48 h 48"/>
              <a:gd name="T88" fmla="*/ 19 w 38"/>
              <a:gd name="T89" fmla="*/ 48 h 48"/>
              <a:gd name="T90" fmla="*/ 19 w 38"/>
              <a:gd name="T91" fmla="*/ 48 h 48"/>
              <a:gd name="T92" fmla="*/ 19 w 38"/>
              <a:gd name="T93" fmla="*/ 48 h 48"/>
              <a:gd name="T94" fmla="*/ 19 w 38"/>
              <a:gd name="T95" fmla="*/ 48 h 48"/>
              <a:gd name="T96" fmla="*/ 19 w 38"/>
              <a:gd name="T97" fmla="*/ 48 h 48"/>
              <a:gd name="T98" fmla="*/ 19 w 38"/>
              <a:gd name="T99" fmla="*/ 48 h 48"/>
              <a:gd name="T100" fmla="*/ 19 w 38"/>
              <a:gd name="T101" fmla="*/ 48 h 48"/>
              <a:gd name="T102" fmla="*/ 28 w 38"/>
              <a:gd name="T103" fmla="*/ 48 h 48"/>
              <a:gd name="T104" fmla="*/ 28 w 38"/>
              <a:gd name="T105" fmla="*/ 48 h 48"/>
              <a:gd name="T106" fmla="*/ 28 w 38"/>
              <a:gd name="T107" fmla="*/ 48 h 48"/>
              <a:gd name="T108" fmla="*/ 28 w 38"/>
              <a:gd name="T109" fmla="*/ 48 h 48"/>
              <a:gd name="T110" fmla="*/ 28 w 38"/>
              <a:gd name="T111" fmla="*/ 48 h 48"/>
              <a:gd name="T112" fmla="*/ 28 w 38"/>
              <a:gd name="T113" fmla="*/ 48 h 48"/>
              <a:gd name="T114" fmla="*/ 38 w 38"/>
              <a:gd name="T115" fmla="*/ 48 h 48"/>
              <a:gd name="T116" fmla="*/ 38 w 38"/>
              <a:gd name="T117" fmla="*/ 48 h 4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8"/>
              <a:gd name="T178" fmla="*/ 0 h 48"/>
              <a:gd name="T179" fmla="*/ 38 w 38"/>
              <a:gd name="T180" fmla="*/ 48 h 4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8" h="48">
                <a:moveTo>
                  <a:pt x="28" y="0"/>
                </a:moveTo>
                <a:lnTo>
                  <a:pt x="28" y="0"/>
                </a:lnTo>
                <a:lnTo>
                  <a:pt x="19" y="0"/>
                </a:lnTo>
                <a:lnTo>
                  <a:pt x="19" y="10"/>
                </a:lnTo>
                <a:lnTo>
                  <a:pt x="9" y="10"/>
                </a:lnTo>
                <a:lnTo>
                  <a:pt x="9" y="19"/>
                </a:lnTo>
                <a:lnTo>
                  <a:pt x="0" y="19"/>
                </a:lnTo>
                <a:lnTo>
                  <a:pt x="0" y="29"/>
                </a:lnTo>
                <a:lnTo>
                  <a:pt x="0" y="38"/>
                </a:lnTo>
                <a:lnTo>
                  <a:pt x="9" y="38"/>
                </a:lnTo>
                <a:lnTo>
                  <a:pt x="9" y="48"/>
                </a:lnTo>
                <a:lnTo>
                  <a:pt x="19" y="48"/>
                </a:lnTo>
                <a:lnTo>
                  <a:pt x="28" y="48"/>
                </a:lnTo>
                <a:lnTo>
                  <a:pt x="38" y="4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7" name="Arc 183"/>
          <p:cNvSpPr>
            <a:spLocks/>
          </p:cNvSpPr>
          <p:nvPr/>
        </p:nvSpPr>
        <p:spPr bwMode="auto">
          <a:xfrm>
            <a:off x="4557713" y="1874838"/>
            <a:ext cx="1417638" cy="625475"/>
          </a:xfrm>
          <a:custGeom>
            <a:avLst/>
            <a:gdLst>
              <a:gd name="T0" fmla="*/ 0 w 21599"/>
              <a:gd name="T1" fmla="*/ 0 h 21600"/>
              <a:gd name="T2" fmla="*/ 2 w 21599"/>
              <a:gd name="T3" fmla="*/ 0 h 21600"/>
              <a:gd name="T4" fmla="*/ 0 w 21599"/>
              <a:gd name="T5" fmla="*/ 0 h 21600"/>
              <a:gd name="T6" fmla="*/ 0 60000 65536"/>
              <a:gd name="T7" fmla="*/ 0 60000 65536"/>
              <a:gd name="T8" fmla="*/ 0 60000 65536"/>
              <a:gd name="T9" fmla="*/ 0 w 21599"/>
              <a:gd name="T10" fmla="*/ 0 h 21600"/>
              <a:gd name="T11" fmla="*/ 21599 w 2159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9" h="21600" fill="none" extrusionOk="0">
                <a:moveTo>
                  <a:pt x="-1" y="0"/>
                </a:moveTo>
                <a:cubicBezTo>
                  <a:pt x="11908" y="0"/>
                  <a:pt x="21570" y="9637"/>
                  <a:pt x="21599" y="21545"/>
                </a:cubicBezTo>
              </a:path>
              <a:path w="21599" h="21600" stroke="0" extrusionOk="0">
                <a:moveTo>
                  <a:pt x="-1" y="0"/>
                </a:moveTo>
                <a:cubicBezTo>
                  <a:pt x="11908" y="0"/>
                  <a:pt x="21570" y="9637"/>
                  <a:pt x="21599" y="21545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8" name="Oval 184"/>
          <p:cNvSpPr>
            <a:spLocks noChangeArrowheads="1"/>
          </p:cNvSpPr>
          <p:nvPr/>
        </p:nvSpPr>
        <p:spPr bwMode="auto">
          <a:xfrm>
            <a:off x="5578475" y="2179638"/>
            <a:ext cx="244475" cy="24447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9" name="Rectangle 185"/>
          <p:cNvSpPr>
            <a:spLocks noChangeArrowheads="1"/>
          </p:cNvSpPr>
          <p:nvPr/>
        </p:nvSpPr>
        <p:spPr bwMode="auto">
          <a:xfrm>
            <a:off x="4832350" y="1874838"/>
            <a:ext cx="30163" cy="30163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0" name="Freeform 186"/>
          <p:cNvSpPr>
            <a:spLocks/>
          </p:cNvSpPr>
          <p:nvPr/>
        </p:nvSpPr>
        <p:spPr bwMode="auto">
          <a:xfrm>
            <a:off x="4375150" y="1493838"/>
            <a:ext cx="503238" cy="304800"/>
          </a:xfrm>
          <a:custGeom>
            <a:avLst/>
            <a:gdLst>
              <a:gd name="T0" fmla="*/ 0 w 317"/>
              <a:gd name="T1" fmla="*/ 9 h 192"/>
              <a:gd name="T2" fmla="*/ 29 w 317"/>
              <a:gd name="T3" fmla="*/ 9 h 192"/>
              <a:gd name="T4" fmla="*/ 57 w 317"/>
              <a:gd name="T5" fmla="*/ 9 h 192"/>
              <a:gd name="T6" fmla="*/ 115 w 317"/>
              <a:gd name="T7" fmla="*/ 9 h 192"/>
              <a:gd name="T8" fmla="*/ 163 w 317"/>
              <a:gd name="T9" fmla="*/ 9 h 192"/>
              <a:gd name="T10" fmla="*/ 201 w 317"/>
              <a:gd name="T11" fmla="*/ 0 h 192"/>
              <a:gd name="T12" fmla="*/ 240 w 317"/>
              <a:gd name="T13" fmla="*/ 0 h 192"/>
              <a:gd name="T14" fmla="*/ 269 w 317"/>
              <a:gd name="T15" fmla="*/ 0 h 192"/>
              <a:gd name="T16" fmla="*/ 288 w 317"/>
              <a:gd name="T17" fmla="*/ 9 h 192"/>
              <a:gd name="T18" fmla="*/ 307 w 317"/>
              <a:gd name="T19" fmla="*/ 29 h 192"/>
              <a:gd name="T20" fmla="*/ 317 w 317"/>
              <a:gd name="T21" fmla="*/ 57 h 192"/>
              <a:gd name="T22" fmla="*/ 317 w 317"/>
              <a:gd name="T23" fmla="*/ 86 h 192"/>
              <a:gd name="T24" fmla="*/ 317 w 317"/>
              <a:gd name="T25" fmla="*/ 115 h 192"/>
              <a:gd name="T26" fmla="*/ 297 w 317"/>
              <a:gd name="T27" fmla="*/ 144 h 192"/>
              <a:gd name="T28" fmla="*/ 269 w 317"/>
              <a:gd name="T29" fmla="*/ 153 h 192"/>
              <a:gd name="T30" fmla="*/ 240 w 317"/>
              <a:gd name="T31" fmla="*/ 173 h 192"/>
              <a:gd name="T32" fmla="*/ 192 w 317"/>
              <a:gd name="T33" fmla="*/ 173 h 192"/>
              <a:gd name="T34" fmla="*/ 153 w 317"/>
              <a:gd name="T35" fmla="*/ 182 h 192"/>
              <a:gd name="T36" fmla="*/ 134 w 317"/>
              <a:gd name="T37" fmla="*/ 182 h 192"/>
              <a:gd name="T38" fmla="*/ 134 w 317"/>
              <a:gd name="T39" fmla="*/ 182 h 192"/>
              <a:gd name="T40" fmla="*/ 125 w 317"/>
              <a:gd name="T41" fmla="*/ 192 h 192"/>
              <a:gd name="T42" fmla="*/ 96 w 317"/>
              <a:gd name="T43" fmla="*/ 192 h 192"/>
              <a:gd name="T44" fmla="*/ 96 w 317"/>
              <a:gd name="T45" fmla="*/ 192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17"/>
              <a:gd name="T70" fmla="*/ 0 h 192"/>
              <a:gd name="T71" fmla="*/ 317 w 317"/>
              <a:gd name="T72" fmla="*/ 192 h 19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17" h="192">
                <a:moveTo>
                  <a:pt x="0" y="9"/>
                </a:moveTo>
                <a:lnTo>
                  <a:pt x="29" y="9"/>
                </a:lnTo>
                <a:lnTo>
                  <a:pt x="57" y="9"/>
                </a:lnTo>
                <a:lnTo>
                  <a:pt x="115" y="9"/>
                </a:lnTo>
                <a:lnTo>
                  <a:pt x="163" y="9"/>
                </a:lnTo>
                <a:lnTo>
                  <a:pt x="201" y="0"/>
                </a:lnTo>
                <a:lnTo>
                  <a:pt x="240" y="0"/>
                </a:lnTo>
                <a:lnTo>
                  <a:pt x="269" y="0"/>
                </a:lnTo>
                <a:lnTo>
                  <a:pt x="288" y="9"/>
                </a:lnTo>
                <a:lnTo>
                  <a:pt x="307" y="29"/>
                </a:lnTo>
                <a:lnTo>
                  <a:pt x="317" y="57"/>
                </a:lnTo>
                <a:lnTo>
                  <a:pt x="317" y="86"/>
                </a:lnTo>
                <a:lnTo>
                  <a:pt x="317" y="115"/>
                </a:lnTo>
                <a:lnTo>
                  <a:pt x="297" y="144"/>
                </a:lnTo>
                <a:lnTo>
                  <a:pt x="269" y="153"/>
                </a:lnTo>
                <a:lnTo>
                  <a:pt x="240" y="173"/>
                </a:lnTo>
                <a:lnTo>
                  <a:pt x="192" y="173"/>
                </a:lnTo>
                <a:lnTo>
                  <a:pt x="153" y="182"/>
                </a:lnTo>
                <a:lnTo>
                  <a:pt x="134" y="182"/>
                </a:lnTo>
                <a:lnTo>
                  <a:pt x="125" y="192"/>
                </a:lnTo>
                <a:lnTo>
                  <a:pt x="96" y="192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1" name="Freeform 187"/>
          <p:cNvSpPr>
            <a:spLocks/>
          </p:cNvSpPr>
          <p:nvPr/>
        </p:nvSpPr>
        <p:spPr bwMode="auto">
          <a:xfrm>
            <a:off x="4375150" y="1493838"/>
            <a:ext cx="503238" cy="304800"/>
          </a:xfrm>
          <a:custGeom>
            <a:avLst/>
            <a:gdLst>
              <a:gd name="T0" fmla="*/ 0 w 317"/>
              <a:gd name="T1" fmla="*/ 9 h 192"/>
              <a:gd name="T2" fmla="*/ 38 w 317"/>
              <a:gd name="T3" fmla="*/ 9 h 192"/>
              <a:gd name="T4" fmla="*/ 86 w 317"/>
              <a:gd name="T5" fmla="*/ 9 h 192"/>
              <a:gd name="T6" fmla="*/ 144 w 317"/>
              <a:gd name="T7" fmla="*/ 9 h 192"/>
              <a:gd name="T8" fmla="*/ 192 w 317"/>
              <a:gd name="T9" fmla="*/ 9 h 192"/>
              <a:gd name="T10" fmla="*/ 230 w 317"/>
              <a:gd name="T11" fmla="*/ 0 h 192"/>
              <a:gd name="T12" fmla="*/ 249 w 317"/>
              <a:gd name="T13" fmla="*/ 0 h 192"/>
              <a:gd name="T14" fmla="*/ 278 w 317"/>
              <a:gd name="T15" fmla="*/ 9 h 192"/>
              <a:gd name="T16" fmla="*/ 297 w 317"/>
              <a:gd name="T17" fmla="*/ 19 h 192"/>
              <a:gd name="T18" fmla="*/ 317 w 317"/>
              <a:gd name="T19" fmla="*/ 38 h 192"/>
              <a:gd name="T20" fmla="*/ 317 w 317"/>
              <a:gd name="T21" fmla="*/ 67 h 192"/>
              <a:gd name="T22" fmla="*/ 317 w 317"/>
              <a:gd name="T23" fmla="*/ 96 h 192"/>
              <a:gd name="T24" fmla="*/ 297 w 317"/>
              <a:gd name="T25" fmla="*/ 125 h 192"/>
              <a:gd name="T26" fmla="*/ 278 w 317"/>
              <a:gd name="T27" fmla="*/ 144 h 192"/>
              <a:gd name="T28" fmla="*/ 249 w 317"/>
              <a:gd name="T29" fmla="*/ 163 h 192"/>
              <a:gd name="T30" fmla="*/ 221 w 317"/>
              <a:gd name="T31" fmla="*/ 173 h 192"/>
              <a:gd name="T32" fmla="*/ 182 w 317"/>
              <a:gd name="T33" fmla="*/ 182 h 192"/>
              <a:gd name="T34" fmla="*/ 134 w 317"/>
              <a:gd name="T35" fmla="*/ 182 h 192"/>
              <a:gd name="T36" fmla="*/ 96 w 317"/>
              <a:gd name="T37" fmla="*/ 192 h 1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"/>
              <a:gd name="T58" fmla="*/ 0 h 192"/>
              <a:gd name="T59" fmla="*/ 317 w 317"/>
              <a:gd name="T60" fmla="*/ 192 h 1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" h="192">
                <a:moveTo>
                  <a:pt x="0" y="9"/>
                </a:moveTo>
                <a:lnTo>
                  <a:pt x="38" y="9"/>
                </a:lnTo>
                <a:lnTo>
                  <a:pt x="86" y="9"/>
                </a:lnTo>
                <a:lnTo>
                  <a:pt x="144" y="9"/>
                </a:lnTo>
                <a:lnTo>
                  <a:pt x="192" y="9"/>
                </a:lnTo>
                <a:lnTo>
                  <a:pt x="230" y="0"/>
                </a:lnTo>
                <a:lnTo>
                  <a:pt x="249" y="0"/>
                </a:lnTo>
                <a:lnTo>
                  <a:pt x="278" y="9"/>
                </a:lnTo>
                <a:lnTo>
                  <a:pt x="297" y="19"/>
                </a:lnTo>
                <a:lnTo>
                  <a:pt x="317" y="38"/>
                </a:lnTo>
                <a:lnTo>
                  <a:pt x="317" y="67"/>
                </a:lnTo>
                <a:lnTo>
                  <a:pt x="317" y="96"/>
                </a:lnTo>
                <a:lnTo>
                  <a:pt x="297" y="125"/>
                </a:lnTo>
                <a:lnTo>
                  <a:pt x="278" y="144"/>
                </a:lnTo>
                <a:lnTo>
                  <a:pt x="249" y="163"/>
                </a:lnTo>
                <a:lnTo>
                  <a:pt x="221" y="173"/>
                </a:lnTo>
                <a:lnTo>
                  <a:pt x="182" y="182"/>
                </a:lnTo>
                <a:lnTo>
                  <a:pt x="134" y="182"/>
                </a:lnTo>
                <a:lnTo>
                  <a:pt x="96" y="192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2" name="Freeform 188"/>
          <p:cNvSpPr>
            <a:spLocks/>
          </p:cNvSpPr>
          <p:nvPr/>
        </p:nvSpPr>
        <p:spPr bwMode="auto">
          <a:xfrm>
            <a:off x="3749675" y="1401763"/>
            <a:ext cx="334963" cy="92075"/>
          </a:xfrm>
          <a:custGeom>
            <a:avLst/>
            <a:gdLst>
              <a:gd name="T0" fmla="*/ 0 w 211"/>
              <a:gd name="T1" fmla="*/ 0 h 58"/>
              <a:gd name="T2" fmla="*/ 29 w 211"/>
              <a:gd name="T3" fmla="*/ 10 h 58"/>
              <a:gd name="T4" fmla="*/ 67 w 211"/>
              <a:gd name="T5" fmla="*/ 39 h 58"/>
              <a:gd name="T6" fmla="*/ 115 w 211"/>
              <a:gd name="T7" fmla="*/ 48 h 58"/>
              <a:gd name="T8" fmla="*/ 135 w 211"/>
              <a:gd name="T9" fmla="*/ 48 h 58"/>
              <a:gd name="T10" fmla="*/ 183 w 211"/>
              <a:gd name="T11" fmla="*/ 58 h 58"/>
              <a:gd name="T12" fmla="*/ 211 w 211"/>
              <a:gd name="T13" fmla="*/ 58 h 58"/>
              <a:gd name="T14" fmla="*/ 211 w 211"/>
              <a:gd name="T15" fmla="*/ 58 h 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1"/>
              <a:gd name="T25" fmla="*/ 0 h 58"/>
              <a:gd name="T26" fmla="*/ 211 w 211"/>
              <a:gd name="T27" fmla="*/ 58 h 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1" h="58">
                <a:moveTo>
                  <a:pt x="0" y="0"/>
                </a:moveTo>
                <a:lnTo>
                  <a:pt x="29" y="10"/>
                </a:lnTo>
                <a:lnTo>
                  <a:pt x="67" y="39"/>
                </a:lnTo>
                <a:lnTo>
                  <a:pt x="115" y="48"/>
                </a:lnTo>
                <a:lnTo>
                  <a:pt x="135" y="48"/>
                </a:lnTo>
                <a:lnTo>
                  <a:pt x="183" y="58"/>
                </a:lnTo>
                <a:lnTo>
                  <a:pt x="211" y="5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3" name="Freeform 189"/>
          <p:cNvSpPr>
            <a:spLocks/>
          </p:cNvSpPr>
          <p:nvPr/>
        </p:nvSpPr>
        <p:spPr bwMode="auto">
          <a:xfrm>
            <a:off x="3749675" y="1401763"/>
            <a:ext cx="334963" cy="92075"/>
          </a:xfrm>
          <a:custGeom>
            <a:avLst/>
            <a:gdLst>
              <a:gd name="T0" fmla="*/ 0 w 211"/>
              <a:gd name="T1" fmla="*/ 0 h 58"/>
              <a:gd name="T2" fmla="*/ 39 w 211"/>
              <a:gd name="T3" fmla="*/ 19 h 58"/>
              <a:gd name="T4" fmla="*/ 96 w 211"/>
              <a:gd name="T5" fmla="*/ 48 h 58"/>
              <a:gd name="T6" fmla="*/ 125 w 211"/>
              <a:gd name="T7" fmla="*/ 48 h 58"/>
              <a:gd name="T8" fmla="*/ 163 w 211"/>
              <a:gd name="T9" fmla="*/ 58 h 58"/>
              <a:gd name="T10" fmla="*/ 192 w 211"/>
              <a:gd name="T11" fmla="*/ 58 h 58"/>
              <a:gd name="T12" fmla="*/ 211 w 211"/>
              <a:gd name="T13" fmla="*/ 58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1"/>
              <a:gd name="T22" fmla="*/ 0 h 58"/>
              <a:gd name="T23" fmla="*/ 211 w 211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1" h="58">
                <a:moveTo>
                  <a:pt x="0" y="0"/>
                </a:moveTo>
                <a:lnTo>
                  <a:pt x="39" y="19"/>
                </a:lnTo>
                <a:lnTo>
                  <a:pt x="96" y="48"/>
                </a:lnTo>
                <a:lnTo>
                  <a:pt x="125" y="48"/>
                </a:lnTo>
                <a:lnTo>
                  <a:pt x="163" y="58"/>
                </a:lnTo>
                <a:lnTo>
                  <a:pt x="192" y="58"/>
                </a:lnTo>
                <a:lnTo>
                  <a:pt x="211" y="5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4" name="Freeform 190"/>
          <p:cNvSpPr>
            <a:spLocks/>
          </p:cNvSpPr>
          <p:nvPr/>
        </p:nvSpPr>
        <p:spPr bwMode="auto">
          <a:xfrm>
            <a:off x="4100513" y="1493838"/>
            <a:ext cx="274638" cy="14288"/>
          </a:xfrm>
          <a:custGeom>
            <a:avLst/>
            <a:gdLst>
              <a:gd name="T0" fmla="*/ 0 w 173"/>
              <a:gd name="T1" fmla="*/ 0 h 9"/>
              <a:gd name="T2" fmla="*/ 10 w 173"/>
              <a:gd name="T3" fmla="*/ 0 h 9"/>
              <a:gd name="T4" fmla="*/ 77 w 173"/>
              <a:gd name="T5" fmla="*/ 0 h 9"/>
              <a:gd name="T6" fmla="*/ 125 w 173"/>
              <a:gd name="T7" fmla="*/ 9 h 9"/>
              <a:gd name="T8" fmla="*/ 154 w 173"/>
              <a:gd name="T9" fmla="*/ 9 h 9"/>
              <a:gd name="T10" fmla="*/ 173 w 173"/>
              <a:gd name="T11" fmla="*/ 9 h 9"/>
              <a:gd name="T12" fmla="*/ 173 w 173"/>
              <a:gd name="T13" fmla="*/ 9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3"/>
              <a:gd name="T22" fmla="*/ 0 h 9"/>
              <a:gd name="T23" fmla="*/ 173 w 173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3" h="9">
                <a:moveTo>
                  <a:pt x="0" y="0"/>
                </a:moveTo>
                <a:lnTo>
                  <a:pt x="10" y="0"/>
                </a:lnTo>
                <a:lnTo>
                  <a:pt x="77" y="0"/>
                </a:lnTo>
                <a:lnTo>
                  <a:pt x="125" y="9"/>
                </a:lnTo>
                <a:lnTo>
                  <a:pt x="154" y="9"/>
                </a:lnTo>
                <a:lnTo>
                  <a:pt x="173" y="9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5" name="Freeform 191"/>
          <p:cNvSpPr>
            <a:spLocks/>
          </p:cNvSpPr>
          <p:nvPr/>
        </p:nvSpPr>
        <p:spPr bwMode="auto">
          <a:xfrm>
            <a:off x="4100513" y="1493838"/>
            <a:ext cx="274638" cy="14288"/>
          </a:xfrm>
          <a:custGeom>
            <a:avLst/>
            <a:gdLst>
              <a:gd name="T0" fmla="*/ 0 w 173"/>
              <a:gd name="T1" fmla="*/ 0 h 9"/>
              <a:gd name="T2" fmla="*/ 38 w 173"/>
              <a:gd name="T3" fmla="*/ 0 h 9"/>
              <a:gd name="T4" fmla="*/ 67 w 173"/>
              <a:gd name="T5" fmla="*/ 0 h 9"/>
              <a:gd name="T6" fmla="*/ 106 w 173"/>
              <a:gd name="T7" fmla="*/ 9 h 9"/>
              <a:gd name="T8" fmla="*/ 134 w 173"/>
              <a:gd name="T9" fmla="*/ 9 h 9"/>
              <a:gd name="T10" fmla="*/ 163 w 173"/>
              <a:gd name="T11" fmla="*/ 9 h 9"/>
              <a:gd name="T12" fmla="*/ 173 w 173"/>
              <a:gd name="T13" fmla="*/ 9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3"/>
              <a:gd name="T22" fmla="*/ 0 h 9"/>
              <a:gd name="T23" fmla="*/ 173 w 173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3" h="9">
                <a:moveTo>
                  <a:pt x="0" y="0"/>
                </a:moveTo>
                <a:lnTo>
                  <a:pt x="38" y="0"/>
                </a:lnTo>
                <a:lnTo>
                  <a:pt x="67" y="0"/>
                </a:lnTo>
                <a:lnTo>
                  <a:pt x="106" y="9"/>
                </a:lnTo>
                <a:lnTo>
                  <a:pt x="134" y="9"/>
                </a:lnTo>
                <a:lnTo>
                  <a:pt x="163" y="9"/>
                </a:lnTo>
                <a:lnTo>
                  <a:pt x="173" y="9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6" name="Oval 192"/>
          <p:cNvSpPr>
            <a:spLocks noChangeArrowheads="1"/>
          </p:cNvSpPr>
          <p:nvPr/>
        </p:nvSpPr>
        <p:spPr bwMode="auto">
          <a:xfrm>
            <a:off x="5273675" y="2011363"/>
            <a:ext cx="244475" cy="24447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7" name="Oval 193"/>
          <p:cNvSpPr>
            <a:spLocks noChangeArrowheads="1"/>
          </p:cNvSpPr>
          <p:nvPr/>
        </p:nvSpPr>
        <p:spPr bwMode="auto">
          <a:xfrm>
            <a:off x="4968875" y="1890713"/>
            <a:ext cx="244475" cy="24288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8" name="Oval 194"/>
          <p:cNvSpPr>
            <a:spLocks noChangeArrowheads="1"/>
          </p:cNvSpPr>
          <p:nvPr/>
        </p:nvSpPr>
        <p:spPr bwMode="auto">
          <a:xfrm>
            <a:off x="4664075" y="1844675"/>
            <a:ext cx="244475" cy="24288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9" name="Oval 195"/>
          <p:cNvSpPr>
            <a:spLocks noChangeArrowheads="1"/>
          </p:cNvSpPr>
          <p:nvPr/>
        </p:nvSpPr>
        <p:spPr bwMode="auto">
          <a:xfrm>
            <a:off x="4694238" y="1874838"/>
            <a:ext cx="184150" cy="1682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0" name="Freeform 196"/>
          <p:cNvSpPr>
            <a:spLocks/>
          </p:cNvSpPr>
          <p:nvPr/>
        </p:nvSpPr>
        <p:spPr bwMode="auto">
          <a:xfrm>
            <a:off x="4527550" y="1828800"/>
            <a:ext cx="198438" cy="15875"/>
          </a:xfrm>
          <a:custGeom>
            <a:avLst/>
            <a:gdLst>
              <a:gd name="T0" fmla="*/ 0 w 125"/>
              <a:gd name="T1" fmla="*/ 0 h 10"/>
              <a:gd name="T2" fmla="*/ 0 w 125"/>
              <a:gd name="T3" fmla="*/ 0 h 10"/>
              <a:gd name="T4" fmla="*/ 9 w 125"/>
              <a:gd name="T5" fmla="*/ 0 h 10"/>
              <a:gd name="T6" fmla="*/ 9 w 125"/>
              <a:gd name="T7" fmla="*/ 0 h 10"/>
              <a:gd name="T8" fmla="*/ 9 w 125"/>
              <a:gd name="T9" fmla="*/ 10 h 10"/>
              <a:gd name="T10" fmla="*/ 9 w 125"/>
              <a:gd name="T11" fmla="*/ 10 h 10"/>
              <a:gd name="T12" fmla="*/ 19 w 125"/>
              <a:gd name="T13" fmla="*/ 10 h 10"/>
              <a:gd name="T14" fmla="*/ 19 w 125"/>
              <a:gd name="T15" fmla="*/ 10 h 10"/>
              <a:gd name="T16" fmla="*/ 29 w 125"/>
              <a:gd name="T17" fmla="*/ 10 h 10"/>
              <a:gd name="T18" fmla="*/ 29 w 125"/>
              <a:gd name="T19" fmla="*/ 10 h 10"/>
              <a:gd name="T20" fmla="*/ 38 w 125"/>
              <a:gd name="T21" fmla="*/ 10 h 10"/>
              <a:gd name="T22" fmla="*/ 38 w 125"/>
              <a:gd name="T23" fmla="*/ 10 h 10"/>
              <a:gd name="T24" fmla="*/ 48 w 125"/>
              <a:gd name="T25" fmla="*/ 10 h 10"/>
              <a:gd name="T26" fmla="*/ 48 w 125"/>
              <a:gd name="T27" fmla="*/ 10 h 10"/>
              <a:gd name="T28" fmla="*/ 57 w 125"/>
              <a:gd name="T29" fmla="*/ 10 h 10"/>
              <a:gd name="T30" fmla="*/ 57 w 125"/>
              <a:gd name="T31" fmla="*/ 10 h 10"/>
              <a:gd name="T32" fmla="*/ 67 w 125"/>
              <a:gd name="T33" fmla="*/ 10 h 10"/>
              <a:gd name="T34" fmla="*/ 67 w 125"/>
              <a:gd name="T35" fmla="*/ 10 h 10"/>
              <a:gd name="T36" fmla="*/ 77 w 125"/>
              <a:gd name="T37" fmla="*/ 10 h 10"/>
              <a:gd name="T38" fmla="*/ 77 w 125"/>
              <a:gd name="T39" fmla="*/ 10 h 10"/>
              <a:gd name="T40" fmla="*/ 86 w 125"/>
              <a:gd name="T41" fmla="*/ 10 h 10"/>
              <a:gd name="T42" fmla="*/ 86 w 125"/>
              <a:gd name="T43" fmla="*/ 10 h 10"/>
              <a:gd name="T44" fmla="*/ 96 w 125"/>
              <a:gd name="T45" fmla="*/ 10 h 10"/>
              <a:gd name="T46" fmla="*/ 96 w 125"/>
              <a:gd name="T47" fmla="*/ 10 h 10"/>
              <a:gd name="T48" fmla="*/ 105 w 125"/>
              <a:gd name="T49" fmla="*/ 10 h 10"/>
              <a:gd name="T50" fmla="*/ 105 w 125"/>
              <a:gd name="T51" fmla="*/ 10 h 10"/>
              <a:gd name="T52" fmla="*/ 115 w 125"/>
              <a:gd name="T53" fmla="*/ 10 h 10"/>
              <a:gd name="T54" fmla="*/ 115 w 125"/>
              <a:gd name="T55" fmla="*/ 10 h 10"/>
              <a:gd name="T56" fmla="*/ 125 w 125"/>
              <a:gd name="T57" fmla="*/ 10 h 10"/>
              <a:gd name="T58" fmla="*/ 125 w 125"/>
              <a:gd name="T59" fmla="*/ 10 h 1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5"/>
              <a:gd name="T91" fmla="*/ 0 h 10"/>
              <a:gd name="T92" fmla="*/ 125 w 125"/>
              <a:gd name="T93" fmla="*/ 10 h 1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5" h="10">
                <a:moveTo>
                  <a:pt x="0" y="0"/>
                </a:moveTo>
                <a:lnTo>
                  <a:pt x="0" y="0"/>
                </a:lnTo>
                <a:lnTo>
                  <a:pt x="9" y="0"/>
                </a:lnTo>
                <a:lnTo>
                  <a:pt x="9" y="10"/>
                </a:lnTo>
                <a:lnTo>
                  <a:pt x="19" y="10"/>
                </a:lnTo>
                <a:lnTo>
                  <a:pt x="29" y="10"/>
                </a:lnTo>
                <a:lnTo>
                  <a:pt x="38" y="10"/>
                </a:lnTo>
                <a:lnTo>
                  <a:pt x="48" y="10"/>
                </a:lnTo>
                <a:lnTo>
                  <a:pt x="57" y="10"/>
                </a:lnTo>
                <a:lnTo>
                  <a:pt x="67" y="10"/>
                </a:lnTo>
                <a:lnTo>
                  <a:pt x="77" y="10"/>
                </a:lnTo>
                <a:lnTo>
                  <a:pt x="86" y="10"/>
                </a:lnTo>
                <a:lnTo>
                  <a:pt x="96" y="10"/>
                </a:lnTo>
                <a:lnTo>
                  <a:pt x="105" y="10"/>
                </a:lnTo>
                <a:lnTo>
                  <a:pt x="115" y="10"/>
                </a:lnTo>
                <a:lnTo>
                  <a:pt x="125" y="10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1" name="Freeform 197"/>
          <p:cNvSpPr>
            <a:spLocks/>
          </p:cNvSpPr>
          <p:nvPr/>
        </p:nvSpPr>
        <p:spPr bwMode="auto">
          <a:xfrm>
            <a:off x="4527550" y="1828800"/>
            <a:ext cx="198438" cy="15875"/>
          </a:xfrm>
          <a:custGeom>
            <a:avLst/>
            <a:gdLst>
              <a:gd name="T0" fmla="*/ 0 w 125"/>
              <a:gd name="T1" fmla="*/ 0 h 10"/>
              <a:gd name="T2" fmla="*/ 9 w 125"/>
              <a:gd name="T3" fmla="*/ 0 h 10"/>
              <a:gd name="T4" fmla="*/ 9 w 125"/>
              <a:gd name="T5" fmla="*/ 0 h 10"/>
              <a:gd name="T6" fmla="*/ 9 w 125"/>
              <a:gd name="T7" fmla="*/ 0 h 10"/>
              <a:gd name="T8" fmla="*/ 9 w 125"/>
              <a:gd name="T9" fmla="*/ 10 h 10"/>
              <a:gd name="T10" fmla="*/ 19 w 125"/>
              <a:gd name="T11" fmla="*/ 10 h 10"/>
              <a:gd name="T12" fmla="*/ 19 w 125"/>
              <a:gd name="T13" fmla="*/ 10 h 10"/>
              <a:gd name="T14" fmla="*/ 19 w 125"/>
              <a:gd name="T15" fmla="*/ 10 h 10"/>
              <a:gd name="T16" fmla="*/ 29 w 125"/>
              <a:gd name="T17" fmla="*/ 10 h 10"/>
              <a:gd name="T18" fmla="*/ 29 w 125"/>
              <a:gd name="T19" fmla="*/ 10 h 10"/>
              <a:gd name="T20" fmla="*/ 29 w 125"/>
              <a:gd name="T21" fmla="*/ 10 h 10"/>
              <a:gd name="T22" fmla="*/ 29 w 125"/>
              <a:gd name="T23" fmla="*/ 10 h 10"/>
              <a:gd name="T24" fmla="*/ 38 w 125"/>
              <a:gd name="T25" fmla="*/ 10 h 10"/>
              <a:gd name="T26" fmla="*/ 38 w 125"/>
              <a:gd name="T27" fmla="*/ 10 h 10"/>
              <a:gd name="T28" fmla="*/ 38 w 125"/>
              <a:gd name="T29" fmla="*/ 10 h 10"/>
              <a:gd name="T30" fmla="*/ 48 w 125"/>
              <a:gd name="T31" fmla="*/ 10 h 10"/>
              <a:gd name="T32" fmla="*/ 48 w 125"/>
              <a:gd name="T33" fmla="*/ 10 h 10"/>
              <a:gd name="T34" fmla="*/ 48 w 125"/>
              <a:gd name="T35" fmla="*/ 10 h 10"/>
              <a:gd name="T36" fmla="*/ 57 w 125"/>
              <a:gd name="T37" fmla="*/ 10 h 10"/>
              <a:gd name="T38" fmla="*/ 57 w 125"/>
              <a:gd name="T39" fmla="*/ 10 h 10"/>
              <a:gd name="T40" fmla="*/ 57 w 125"/>
              <a:gd name="T41" fmla="*/ 10 h 10"/>
              <a:gd name="T42" fmla="*/ 67 w 125"/>
              <a:gd name="T43" fmla="*/ 10 h 10"/>
              <a:gd name="T44" fmla="*/ 67 w 125"/>
              <a:gd name="T45" fmla="*/ 10 h 10"/>
              <a:gd name="T46" fmla="*/ 77 w 125"/>
              <a:gd name="T47" fmla="*/ 10 h 10"/>
              <a:gd name="T48" fmla="*/ 77 w 125"/>
              <a:gd name="T49" fmla="*/ 10 h 10"/>
              <a:gd name="T50" fmla="*/ 77 w 125"/>
              <a:gd name="T51" fmla="*/ 10 h 10"/>
              <a:gd name="T52" fmla="*/ 86 w 125"/>
              <a:gd name="T53" fmla="*/ 10 h 10"/>
              <a:gd name="T54" fmla="*/ 86 w 125"/>
              <a:gd name="T55" fmla="*/ 10 h 10"/>
              <a:gd name="T56" fmla="*/ 96 w 125"/>
              <a:gd name="T57" fmla="*/ 10 h 10"/>
              <a:gd name="T58" fmla="*/ 96 w 125"/>
              <a:gd name="T59" fmla="*/ 10 h 10"/>
              <a:gd name="T60" fmla="*/ 96 w 125"/>
              <a:gd name="T61" fmla="*/ 10 h 10"/>
              <a:gd name="T62" fmla="*/ 105 w 125"/>
              <a:gd name="T63" fmla="*/ 10 h 10"/>
              <a:gd name="T64" fmla="*/ 105 w 125"/>
              <a:gd name="T65" fmla="*/ 10 h 10"/>
              <a:gd name="T66" fmla="*/ 105 w 125"/>
              <a:gd name="T67" fmla="*/ 10 h 10"/>
              <a:gd name="T68" fmla="*/ 115 w 125"/>
              <a:gd name="T69" fmla="*/ 10 h 10"/>
              <a:gd name="T70" fmla="*/ 115 w 125"/>
              <a:gd name="T71" fmla="*/ 10 h 10"/>
              <a:gd name="T72" fmla="*/ 115 w 125"/>
              <a:gd name="T73" fmla="*/ 10 h 10"/>
              <a:gd name="T74" fmla="*/ 125 w 125"/>
              <a:gd name="T75" fmla="*/ 10 h 10"/>
              <a:gd name="T76" fmla="*/ 125 w 125"/>
              <a:gd name="T77" fmla="*/ 10 h 1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25"/>
              <a:gd name="T118" fmla="*/ 0 h 10"/>
              <a:gd name="T119" fmla="*/ 125 w 125"/>
              <a:gd name="T120" fmla="*/ 10 h 1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25" h="10">
                <a:moveTo>
                  <a:pt x="0" y="0"/>
                </a:moveTo>
                <a:lnTo>
                  <a:pt x="0" y="0"/>
                </a:lnTo>
                <a:lnTo>
                  <a:pt x="9" y="0"/>
                </a:lnTo>
                <a:lnTo>
                  <a:pt x="9" y="10"/>
                </a:lnTo>
                <a:lnTo>
                  <a:pt x="19" y="10"/>
                </a:lnTo>
                <a:lnTo>
                  <a:pt x="29" y="10"/>
                </a:lnTo>
                <a:lnTo>
                  <a:pt x="38" y="10"/>
                </a:lnTo>
                <a:lnTo>
                  <a:pt x="48" y="10"/>
                </a:lnTo>
                <a:lnTo>
                  <a:pt x="57" y="10"/>
                </a:lnTo>
                <a:lnTo>
                  <a:pt x="67" y="10"/>
                </a:lnTo>
                <a:lnTo>
                  <a:pt x="77" y="10"/>
                </a:lnTo>
                <a:lnTo>
                  <a:pt x="86" y="10"/>
                </a:lnTo>
                <a:lnTo>
                  <a:pt x="96" y="10"/>
                </a:lnTo>
                <a:lnTo>
                  <a:pt x="105" y="10"/>
                </a:lnTo>
                <a:lnTo>
                  <a:pt x="115" y="10"/>
                </a:lnTo>
                <a:lnTo>
                  <a:pt x="125" y="10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2" name="Rectangle 198"/>
          <p:cNvSpPr>
            <a:spLocks noChangeArrowheads="1"/>
          </p:cNvSpPr>
          <p:nvPr/>
        </p:nvSpPr>
        <p:spPr bwMode="auto">
          <a:xfrm>
            <a:off x="4710113" y="1828800"/>
            <a:ext cx="182563" cy="61913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3" name="Rectangle 199"/>
          <p:cNvSpPr>
            <a:spLocks noChangeArrowheads="1"/>
          </p:cNvSpPr>
          <p:nvPr/>
        </p:nvSpPr>
        <p:spPr bwMode="auto">
          <a:xfrm>
            <a:off x="5030788" y="1874838"/>
            <a:ext cx="182563" cy="60325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4" name="Rectangle 200"/>
          <p:cNvSpPr>
            <a:spLocks noChangeArrowheads="1"/>
          </p:cNvSpPr>
          <p:nvPr/>
        </p:nvSpPr>
        <p:spPr bwMode="auto">
          <a:xfrm>
            <a:off x="5045075" y="1905000"/>
            <a:ext cx="122238" cy="61913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5" name="Freeform 201"/>
          <p:cNvSpPr>
            <a:spLocks/>
          </p:cNvSpPr>
          <p:nvPr/>
        </p:nvSpPr>
        <p:spPr bwMode="auto">
          <a:xfrm>
            <a:off x="4694238" y="1844675"/>
            <a:ext cx="31750" cy="30163"/>
          </a:xfrm>
          <a:custGeom>
            <a:avLst/>
            <a:gdLst>
              <a:gd name="T0" fmla="*/ 0 w 20"/>
              <a:gd name="T1" fmla="*/ 0 h 19"/>
              <a:gd name="T2" fmla="*/ 0 w 20"/>
              <a:gd name="T3" fmla="*/ 0 h 19"/>
              <a:gd name="T4" fmla="*/ 10 w 20"/>
              <a:gd name="T5" fmla="*/ 0 h 19"/>
              <a:gd name="T6" fmla="*/ 10 w 20"/>
              <a:gd name="T7" fmla="*/ 0 h 19"/>
              <a:gd name="T8" fmla="*/ 10 w 20"/>
              <a:gd name="T9" fmla="*/ 9 h 19"/>
              <a:gd name="T10" fmla="*/ 10 w 20"/>
              <a:gd name="T11" fmla="*/ 9 h 19"/>
              <a:gd name="T12" fmla="*/ 20 w 20"/>
              <a:gd name="T13" fmla="*/ 9 h 19"/>
              <a:gd name="T14" fmla="*/ 20 w 20"/>
              <a:gd name="T15" fmla="*/ 9 h 19"/>
              <a:gd name="T16" fmla="*/ 20 w 20"/>
              <a:gd name="T17" fmla="*/ 19 h 19"/>
              <a:gd name="T18" fmla="*/ 20 w 20"/>
              <a:gd name="T19" fmla="*/ 19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9"/>
              <a:gd name="T32" fmla="*/ 20 w 20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9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10" y="9"/>
                </a:lnTo>
                <a:lnTo>
                  <a:pt x="20" y="9"/>
                </a:lnTo>
                <a:lnTo>
                  <a:pt x="20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6" name="Freeform 202"/>
          <p:cNvSpPr>
            <a:spLocks/>
          </p:cNvSpPr>
          <p:nvPr/>
        </p:nvSpPr>
        <p:spPr bwMode="auto">
          <a:xfrm>
            <a:off x="4694238" y="1844675"/>
            <a:ext cx="31750" cy="30163"/>
          </a:xfrm>
          <a:custGeom>
            <a:avLst/>
            <a:gdLst>
              <a:gd name="T0" fmla="*/ 0 w 20"/>
              <a:gd name="T1" fmla="*/ 0 h 19"/>
              <a:gd name="T2" fmla="*/ 0 w 20"/>
              <a:gd name="T3" fmla="*/ 0 h 19"/>
              <a:gd name="T4" fmla="*/ 0 w 20"/>
              <a:gd name="T5" fmla="*/ 0 h 19"/>
              <a:gd name="T6" fmla="*/ 0 w 20"/>
              <a:gd name="T7" fmla="*/ 0 h 19"/>
              <a:gd name="T8" fmla="*/ 10 w 20"/>
              <a:gd name="T9" fmla="*/ 0 h 19"/>
              <a:gd name="T10" fmla="*/ 10 w 20"/>
              <a:gd name="T11" fmla="*/ 0 h 19"/>
              <a:gd name="T12" fmla="*/ 10 w 20"/>
              <a:gd name="T13" fmla="*/ 0 h 19"/>
              <a:gd name="T14" fmla="*/ 10 w 20"/>
              <a:gd name="T15" fmla="*/ 0 h 19"/>
              <a:gd name="T16" fmla="*/ 10 w 20"/>
              <a:gd name="T17" fmla="*/ 9 h 19"/>
              <a:gd name="T18" fmla="*/ 10 w 20"/>
              <a:gd name="T19" fmla="*/ 9 h 19"/>
              <a:gd name="T20" fmla="*/ 10 w 20"/>
              <a:gd name="T21" fmla="*/ 9 h 19"/>
              <a:gd name="T22" fmla="*/ 20 w 20"/>
              <a:gd name="T23" fmla="*/ 9 h 19"/>
              <a:gd name="T24" fmla="*/ 20 w 20"/>
              <a:gd name="T25" fmla="*/ 9 h 19"/>
              <a:gd name="T26" fmla="*/ 20 w 20"/>
              <a:gd name="T27" fmla="*/ 9 h 19"/>
              <a:gd name="T28" fmla="*/ 20 w 20"/>
              <a:gd name="T29" fmla="*/ 9 h 19"/>
              <a:gd name="T30" fmla="*/ 20 w 20"/>
              <a:gd name="T31" fmla="*/ 9 h 19"/>
              <a:gd name="T32" fmla="*/ 20 w 20"/>
              <a:gd name="T33" fmla="*/ 9 h 19"/>
              <a:gd name="T34" fmla="*/ 20 w 20"/>
              <a:gd name="T35" fmla="*/ 19 h 19"/>
              <a:gd name="T36" fmla="*/ 20 w 20"/>
              <a:gd name="T37" fmla="*/ 19 h 19"/>
              <a:gd name="T38" fmla="*/ 20 w 20"/>
              <a:gd name="T39" fmla="*/ 19 h 19"/>
              <a:gd name="T40" fmla="*/ 20 w 20"/>
              <a:gd name="T41" fmla="*/ 19 h 19"/>
              <a:gd name="T42" fmla="*/ 20 w 20"/>
              <a:gd name="T43" fmla="*/ 19 h 19"/>
              <a:gd name="T44" fmla="*/ 20 w 20"/>
              <a:gd name="T45" fmla="*/ 19 h 19"/>
              <a:gd name="T46" fmla="*/ 20 w 20"/>
              <a:gd name="T47" fmla="*/ 19 h 19"/>
              <a:gd name="T48" fmla="*/ 20 w 20"/>
              <a:gd name="T49" fmla="*/ 19 h 1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"/>
              <a:gd name="T76" fmla="*/ 0 h 19"/>
              <a:gd name="T77" fmla="*/ 20 w 20"/>
              <a:gd name="T78" fmla="*/ 19 h 1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" h="19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10" y="9"/>
                </a:lnTo>
                <a:lnTo>
                  <a:pt x="20" y="9"/>
                </a:lnTo>
                <a:lnTo>
                  <a:pt x="20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7" name="Freeform 203"/>
          <p:cNvSpPr>
            <a:spLocks/>
          </p:cNvSpPr>
          <p:nvPr/>
        </p:nvSpPr>
        <p:spPr bwMode="auto">
          <a:xfrm>
            <a:off x="4832350" y="1858963"/>
            <a:ext cx="212725" cy="61913"/>
          </a:xfrm>
          <a:custGeom>
            <a:avLst/>
            <a:gdLst>
              <a:gd name="T0" fmla="*/ 19 w 134"/>
              <a:gd name="T1" fmla="*/ 20 h 39"/>
              <a:gd name="T2" fmla="*/ 0 w 134"/>
              <a:gd name="T3" fmla="*/ 10 h 39"/>
              <a:gd name="T4" fmla="*/ 0 w 134"/>
              <a:gd name="T5" fmla="*/ 10 h 39"/>
              <a:gd name="T6" fmla="*/ 9 w 134"/>
              <a:gd name="T7" fmla="*/ 0 h 39"/>
              <a:gd name="T8" fmla="*/ 38 w 134"/>
              <a:gd name="T9" fmla="*/ 0 h 39"/>
              <a:gd name="T10" fmla="*/ 38 w 134"/>
              <a:gd name="T11" fmla="*/ 10 h 39"/>
              <a:gd name="T12" fmla="*/ 38 w 134"/>
              <a:gd name="T13" fmla="*/ 10 h 39"/>
              <a:gd name="T14" fmla="*/ 57 w 134"/>
              <a:gd name="T15" fmla="*/ 10 h 39"/>
              <a:gd name="T16" fmla="*/ 105 w 134"/>
              <a:gd name="T17" fmla="*/ 20 h 39"/>
              <a:gd name="T18" fmla="*/ 125 w 134"/>
              <a:gd name="T19" fmla="*/ 20 h 39"/>
              <a:gd name="T20" fmla="*/ 125 w 134"/>
              <a:gd name="T21" fmla="*/ 20 h 39"/>
              <a:gd name="T22" fmla="*/ 125 w 134"/>
              <a:gd name="T23" fmla="*/ 29 h 39"/>
              <a:gd name="T24" fmla="*/ 134 w 134"/>
              <a:gd name="T25" fmla="*/ 29 h 39"/>
              <a:gd name="T26" fmla="*/ 134 w 134"/>
              <a:gd name="T27" fmla="*/ 29 h 39"/>
              <a:gd name="T28" fmla="*/ 134 w 134"/>
              <a:gd name="T29" fmla="*/ 39 h 39"/>
              <a:gd name="T30" fmla="*/ 125 w 134"/>
              <a:gd name="T31" fmla="*/ 39 h 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4"/>
              <a:gd name="T49" fmla="*/ 0 h 39"/>
              <a:gd name="T50" fmla="*/ 134 w 134"/>
              <a:gd name="T51" fmla="*/ 39 h 3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4" h="39">
                <a:moveTo>
                  <a:pt x="19" y="20"/>
                </a:moveTo>
                <a:lnTo>
                  <a:pt x="0" y="10"/>
                </a:lnTo>
                <a:lnTo>
                  <a:pt x="9" y="0"/>
                </a:lnTo>
                <a:lnTo>
                  <a:pt x="38" y="0"/>
                </a:lnTo>
                <a:lnTo>
                  <a:pt x="38" y="10"/>
                </a:lnTo>
                <a:lnTo>
                  <a:pt x="57" y="10"/>
                </a:lnTo>
                <a:lnTo>
                  <a:pt x="105" y="20"/>
                </a:lnTo>
                <a:lnTo>
                  <a:pt x="125" y="20"/>
                </a:lnTo>
                <a:lnTo>
                  <a:pt x="125" y="29"/>
                </a:lnTo>
                <a:lnTo>
                  <a:pt x="134" y="29"/>
                </a:lnTo>
                <a:lnTo>
                  <a:pt x="134" y="39"/>
                </a:lnTo>
                <a:lnTo>
                  <a:pt x="125" y="3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8" name="Freeform 204"/>
          <p:cNvSpPr>
            <a:spLocks/>
          </p:cNvSpPr>
          <p:nvPr/>
        </p:nvSpPr>
        <p:spPr bwMode="auto">
          <a:xfrm>
            <a:off x="4832350" y="1858963"/>
            <a:ext cx="212725" cy="61913"/>
          </a:xfrm>
          <a:custGeom>
            <a:avLst/>
            <a:gdLst>
              <a:gd name="T0" fmla="*/ 19 w 134"/>
              <a:gd name="T1" fmla="*/ 20 h 39"/>
              <a:gd name="T2" fmla="*/ 0 w 134"/>
              <a:gd name="T3" fmla="*/ 10 h 39"/>
              <a:gd name="T4" fmla="*/ 19 w 134"/>
              <a:gd name="T5" fmla="*/ 0 h 39"/>
              <a:gd name="T6" fmla="*/ 38 w 134"/>
              <a:gd name="T7" fmla="*/ 10 h 39"/>
              <a:gd name="T8" fmla="*/ 86 w 134"/>
              <a:gd name="T9" fmla="*/ 20 h 39"/>
              <a:gd name="T10" fmla="*/ 105 w 134"/>
              <a:gd name="T11" fmla="*/ 20 h 39"/>
              <a:gd name="T12" fmla="*/ 125 w 134"/>
              <a:gd name="T13" fmla="*/ 20 h 39"/>
              <a:gd name="T14" fmla="*/ 125 w 134"/>
              <a:gd name="T15" fmla="*/ 20 h 39"/>
              <a:gd name="T16" fmla="*/ 134 w 134"/>
              <a:gd name="T17" fmla="*/ 29 h 39"/>
              <a:gd name="T18" fmla="*/ 125 w 134"/>
              <a:gd name="T19" fmla="*/ 39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4"/>
              <a:gd name="T31" fmla="*/ 0 h 39"/>
              <a:gd name="T32" fmla="*/ 134 w 134"/>
              <a:gd name="T33" fmla="*/ 39 h 3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4" h="39">
                <a:moveTo>
                  <a:pt x="19" y="20"/>
                </a:moveTo>
                <a:lnTo>
                  <a:pt x="0" y="10"/>
                </a:lnTo>
                <a:lnTo>
                  <a:pt x="19" y="0"/>
                </a:lnTo>
                <a:lnTo>
                  <a:pt x="38" y="10"/>
                </a:lnTo>
                <a:lnTo>
                  <a:pt x="86" y="20"/>
                </a:lnTo>
                <a:lnTo>
                  <a:pt x="105" y="20"/>
                </a:lnTo>
                <a:lnTo>
                  <a:pt x="125" y="20"/>
                </a:lnTo>
                <a:lnTo>
                  <a:pt x="134" y="29"/>
                </a:lnTo>
                <a:lnTo>
                  <a:pt x="125" y="3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9" name="Freeform 205"/>
          <p:cNvSpPr>
            <a:spLocks/>
          </p:cNvSpPr>
          <p:nvPr/>
        </p:nvSpPr>
        <p:spPr bwMode="auto">
          <a:xfrm>
            <a:off x="5167313" y="1920875"/>
            <a:ext cx="30163" cy="30163"/>
          </a:xfrm>
          <a:custGeom>
            <a:avLst/>
            <a:gdLst>
              <a:gd name="T0" fmla="*/ 0 w 19"/>
              <a:gd name="T1" fmla="*/ 19 h 19"/>
              <a:gd name="T2" fmla="*/ 0 w 19"/>
              <a:gd name="T3" fmla="*/ 9 h 19"/>
              <a:gd name="T4" fmla="*/ 10 w 19"/>
              <a:gd name="T5" fmla="*/ 0 h 19"/>
              <a:gd name="T6" fmla="*/ 19 w 19"/>
              <a:gd name="T7" fmla="*/ 9 h 19"/>
              <a:gd name="T8" fmla="*/ 0 w 19"/>
              <a:gd name="T9" fmla="*/ 19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9"/>
              <a:gd name="T17" fmla="*/ 19 w 19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9">
                <a:moveTo>
                  <a:pt x="0" y="19"/>
                </a:moveTo>
                <a:lnTo>
                  <a:pt x="0" y="9"/>
                </a:lnTo>
                <a:lnTo>
                  <a:pt x="10" y="0"/>
                </a:lnTo>
                <a:lnTo>
                  <a:pt x="19" y="9"/>
                </a:lnTo>
                <a:lnTo>
                  <a:pt x="0" y="19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0" name="Freeform 206"/>
          <p:cNvSpPr>
            <a:spLocks/>
          </p:cNvSpPr>
          <p:nvPr/>
        </p:nvSpPr>
        <p:spPr bwMode="auto">
          <a:xfrm>
            <a:off x="5167313" y="1920875"/>
            <a:ext cx="15875" cy="30163"/>
          </a:xfrm>
          <a:custGeom>
            <a:avLst/>
            <a:gdLst>
              <a:gd name="T0" fmla="*/ 0 w 10"/>
              <a:gd name="T1" fmla="*/ 19 h 19"/>
              <a:gd name="T2" fmla="*/ 0 w 10"/>
              <a:gd name="T3" fmla="*/ 9 h 19"/>
              <a:gd name="T4" fmla="*/ 10 w 10"/>
              <a:gd name="T5" fmla="*/ 0 h 19"/>
              <a:gd name="T6" fmla="*/ 0 60000 65536"/>
              <a:gd name="T7" fmla="*/ 0 60000 65536"/>
              <a:gd name="T8" fmla="*/ 0 60000 65536"/>
              <a:gd name="T9" fmla="*/ 0 w 10"/>
              <a:gd name="T10" fmla="*/ 0 h 19"/>
              <a:gd name="T11" fmla="*/ 10 w 10"/>
              <a:gd name="T12" fmla="*/ 19 h 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19">
                <a:moveTo>
                  <a:pt x="0" y="19"/>
                </a:moveTo>
                <a:lnTo>
                  <a:pt x="0" y="9"/>
                </a:lnTo>
                <a:lnTo>
                  <a:pt x="10" y="0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1" name="Freeform 207"/>
          <p:cNvSpPr>
            <a:spLocks/>
          </p:cNvSpPr>
          <p:nvPr/>
        </p:nvSpPr>
        <p:spPr bwMode="auto">
          <a:xfrm>
            <a:off x="5183188" y="1920875"/>
            <a:ext cx="655638" cy="274638"/>
          </a:xfrm>
          <a:custGeom>
            <a:avLst/>
            <a:gdLst>
              <a:gd name="T0" fmla="*/ 0 w 413"/>
              <a:gd name="T1" fmla="*/ 0 h 173"/>
              <a:gd name="T2" fmla="*/ 19 w 413"/>
              <a:gd name="T3" fmla="*/ 0 h 173"/>
              <a:gd name="T4" fmla="*/ 48 w 413"/>
              <a:gd name="T5" fmla="*/ 0 h 173"/>
              <a:gd name="T6" fmla="*/ 124 w 413"/>
              <a:gd name="T7" fmla="*/ 19 h 173"/>
              <a:gd name="T8" fmla="*/ 201 w 413"/>
              <a:gd name="T9" fmla="*/ 57 h 173"/>
              <a:gd name="T10" fmla="*/ 288 w 413"/>
              <a:gd name="T11" fmla="*/ 96 h 173"/>
              <a:gd name="T12" fmla="*/ 345 w 413"/>
              <a:gd name="T13" fmla="*/ 125 h 173"/>
              <a:gd name="T14" fmla="*/ 393 w 413"/>
              <a:gd name="T15" fmla="*/ 153 h 173"/>
              <a:gd name="T16" fmla="*/ 403 w 413"/>
              <a:gd name="T17" fmla="*/ 163 h 173"/>
              <a:gd name="T18" fmla="*/ 403 w 413"/>
              <a:gd name="T19" fmla="*/ 163 h 173"/>
              <a:gd name="T20" fmla="*/ 413 w 413"/>
              <a:gd name="T21" fmla="*/ 173 h 173"/>
              <a:gd name="T22" fmla="*/ 413 w 413"/>
              <a:gd name="T23" fmla="*/ 173 h 17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3"/>
              <a:gd name="T37" fmla="*/ 0 h 173"/>
              <a:gd name="T38" fmla="*/ 413 w 413"/>
              <a:gd name="T39" fmla="*/ 173 h 17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3" h="173">
                <a:moveTo>
                  <a:pt x="0" y="0"/>
                </a:moveTo>
                <a:lnTo>
                  <a:pt x="19" y="0"/>
                </a:lnTo>
                <a:lnTo>
                  <a:pt x="48" y="0"/>
                </a:lnTo>
                <a:lnTo>
                  <a:pt x="124" y="19"/>
                </a:lnTo>
                <a:lnTo>
                  <a:pt x="201" y="57"/>
                </a:lnTo>
                <a:lnTo>
                  <a:pt x="288" y="96"/>
                </a:lnTo>
                <a:lnTo>
                  <a:pt x="345" y="125"/>
                </a:lnTo>
                <a:lnTo>
                  <a:pt x="393" y="153"/>
                </a:lnTo>
                <a:lnTo>
                  <a:pt x="403" y="163"/>
                </a:lnTo>
                <a:lnTo>
                  <a:pt x="413" y="173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2" name="Freeform 208"/>
          <p:cNvSpPr>
            <a:spLocks/>
          </p:cNvSpPr>
          <p:nvPr/>
        </p:nvSpPr>
        <p:spPr bwMode="auto">
          <a:xfrm>
            <a:off x="5183188" y="1920875"/>
            <a:ext cx="655638" cy="274638"/>
          </a:xfrm>
          <a:custGeom>
            <a:avLst/>
            <a:gdLst>
              <a:gd name="T0" fmla="*/ 0 w 413"/>
              <a:gd name="T1" fmla="*/ 0 h 173"/>
              <a:gd name="T2" fmla="*/ 28 w 413"/>
              <a:gd name="T3" fmla="*/ 0 h 173"/>
              <a:gd name="T4" fmla="*/ 76 w 413"/>
              <a:gd name="T5" fmla="*/ 19 h 173"/>
              <a:gd name="T6" fmla="*/ 115 w 413"/>
              <a:gd name="T7" fmla="*/ 19 h 173"/>
              <a:gd name="T8" fmla="*/ 153 w 413"/>
              <a:gd name="T9" fmla="*/ 38 h 173"/>
              <a:gd name="T10" fmla="*/ 192 w 413"/>
              <a:gd name="T11" fmla="*/ 48 h 173"/>
              <a:gd name="T12" fmla="*/ 240 w 413"/>
              <a:gd name="T13" fmla="*/ 67 h 173"/>
              <a:gd name="T14" fmla="*/ 278 w 413"/>
              <a:gd name="T15" fmla="*/ 86 h 173"/>
              <a:gd name="T16" fmla="*/ 317 w 413"/>
              <a:gd name="T17" fmla="*/ 105 h 173"/>
              <a:gd name="T18" fmla="*/ 345 w 413"/>
              <a:gd name="T19" fmla="*/ 125 h 173"/>
              <a:gd name="T20" fmla="*/ 374 w 413"/>
              <a:gd name="T21" fmla="*/ 144 h 173"/>
              <a:gd name="T22" fmla="*/ 403 w 413"/>
              <a:gd name="T23" fmla="*/ 163 h 173"/>
              <a:gd name="T24" fmla="*/ 413 w 413"/>
              <a:gd name="T25" fmla="*/ 173 h 1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3"/>
              <a:gd name="T40" fmla="*/ 0 h 173"/>
              <a:gd name="T41" fmla="*/ 413 w 413"/>
              <a:gd name="T42" fmla="*/ 173 h 17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3" h="173">
                <a:moveTo>
                  <a:pt x="0" y="0"/>
                </a:moveTo>
                <a:lnTo>
                  <a:pt x="28" y="0"/>
                </a:lnTo>
                <a:lnTo>
                  <a:pt x="76" y="19"/>
                </a:lnTo>
                <a:lnTo>
                  <a:pt x="115" y="19"/>
                </a:lnTo>
                <a:lnTo>
                  <a:pt x="153" y="38"/>
                </a:lnTo>
                <a:lnTo>
                  <a:pt x="192" y="48"/>
                </a:lnTo>
                <a:lnTo>
                  <a:pt x="240" y="67"/>
                </a:lnTo>
                <a:lnTo>
                  <a:pt x="278" y="86"/>
                </a:lnTo>
                <a:lnTo>
                  <a:pt x="317" y="105"/>
                </a:lnTo>
                <a:lnTo>
                  <a:pt x="345" y="125"/>
                </a:lnTo>
                <a:lnTo>
                  <a:pt x="374" y="144"/>
                </a:lnTo>
                <a:lnTo>
                  <a:pt x="403" y="163"/>
                </a:lnTo>
                <a:lnTo>
                  <a:pt x="413" y="173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3" name="Freeform 209"/>
          <p:cNvSpPr>
            <a:spLocks/>
          </p:cNvSpPr>
          <p:nvPr/>
        </p:nvSpPr>
        <p:spPr bwMode="auto">
          <a:xfrm>
            <a:off x="5838825" y="2195513"/>
            <a:ext cx="152400" cy="288925"/>
          </a:xfrm>
          <a:custGeom>
            <a:avLst/>
            <a:gdLst>
              <a:gd name="T0" fmla="*/ 96 w 96"/>
              <a:gd name="T1" fmla="*/ 182 h 182"/>
              <a:gd name="T2" fmla="*/ 86 w 96"/>
              <a:gd name="T3" fmla="*/ 172 h 182"/>
              <a:gd name="T4" fmla="*/ 86 w 96"/>
              <a:gd name="T5" fmla="*/ 144 h 182"/>
              <a:gd name="T6" fmla="*/ 76 w 96"/>
              <a:gd name="T7" fmla="*/ 96 h 182"/>
              <a:gd name="T8" fmla="*/ 48 w 96"/>
              <a:gd name="T9" fmla="*/ 67 h 182"/>
              <a:gd name="T10" fmla="*/ 38 w 96"/>
              <a:gd name="T11" fmla="*/ 38 h 182"/>
              <a:gd name="T12" fmla="*/ 19 w 96"/>
              <a:gd name="T13" fmla="*/ 19 h 182"/>
              <a:gd name="T14" fmla="*/ 19 w 96"/>
              <a:gd name="T15" fmla="*/ 19 h 182"/>
              <a:gd name="T16" fmla="*/ 0 w 96"/>
              <a:gd name="T17" fmla="*/ 9 h 182"/>
              <a:gd name="T18" fmla="*/ 0 w 96"/>
              <a:gd name="T19" fmla="*/ 0 h 182"/>
              <a:gd name="T20" fmla="*/ 0 w 96"/>
              <a:gd name="T21" fmla="*/ 0 h 1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182"/>
              <a:gd name="T35" fmla="*/ 96 w 96"/>
              <a:gd name="T36" fmla="*/ 182 h 1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182">
                <a:moveTo>
                  <a:pt x="96" y="182"/>
                </a:moveTo>
                <a:lnTo>
                  <a:pt x="86" y="172"/>
                </a:lnTo>
                <a:lnTo>
                  <a:pt x="86" y="144"/>
                </a:lnTo>
                <a:lnTo>
                  <a:pt x="76" y="96"/>
                </a:lnTo>
                <a:lnTo>
                  <a:pt x="48" y="67"/>
                </a:lnTo>
                <a:lnTo>
                  <a:pt x="38" y="38"/>
                </a:lnTo>
                <a:lnTo>
                  <a:pt x="19" y="19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4" name="Freeform 210"/>
          <p:cNvSpPr>
            <a:spLocks/>
          </p:cNvSpPr>
          <p:nvPr/>
        </p:nvSpPr>
        <p:spPr bwMode="auto">
          <a:xfrm>
            <a:off x="5838825" y="2195513"/>
            <a:ext cx="152400" cy="288925"/>
          </a:xfrm>
          <a:custGeom>
            <a:avLst/>
            <a:gdLst>
              <a:gd name="T0" fmla="*/ 96 w 96"/>
              <a:gd name="T1" fmla="*/ 182 h 182"/>
              <a:gd name="T2" fmla="*/ 86 w 96"/>
              <a:gd name="T3" fmla="*/ 153 h 182"/>
              <a:gd name="T4" fmla="*/ 86 w 96"/>
              <a:gd name="T5" fmla="*/ 124 h 182"/>
              <a:gd name="T6" fmla="*/ 57 w 96"/>
              <a:gd name="T7" fmla="*/ 76 h 182"/>
              <a:gd name="T8" fmla="*/ 48 w 96"/>
              <a:gd name="T9" fmla="*/ 57 h 182"/>
              <a:gd name="T10" fmla="*/ 28 w 96"/>
              <a:gd name="T11" fmla="*/ 38 h 182"/>
              <a:gd name="T12" fmla="*/ 19 w 96"/>
              <a:gd name="T13" fmla="*/ 19 h 182"/>
              <a:gd name="T14" fmla="*/ 0 w 96"/>
              <a:gd name="T15" fmla="*/ 0 h 18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"/>
              <a:gd name="T25" fmla="*/ 0 h 182"/>
              <a:gd name="T26" fmla="*/ 96 w 96"/>
              <a:gd name="T27" fmla="*/ 182 h 18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" h="182">
                <a:moveTo>
                  <a:pt x="96" y="182"/>
                </a:moveTo>
                <a:lnTo>
                  <a:pt x="86" y="153"/>
                </a:lnTo>
                <a:lnTo>
                  <a:pt x="86" y="124"/>
                </a:lnTo>
                <a:lnTo>
                  <a:pt x="57" y="76"/>
                </a:lnTo>
                <a:lnTo>
                  <a:pt x="48" y="57"/>
                </a:lnTo>
                <a:lnTo>
                  <a:pt x="28" y="38"/>
                </a:lnTo>
                <a:lnTo>
                  <a:pt x="19" y="19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5" name="Rectangle 211"/>
          <p:cNvSpPr>
            <a:spLocks noChangeArrowheads="1"/>
          </p:cNvSpPr>
          <p:nvPr/>
        </p:nvSpPr>
        <p:spPr bwMode="auto">
          <a:xfrm>
            <a:off x="5076056" y="1052736"/>
            <a:ext cx="19300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Fertilization potential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86" name="Oval 212"/>
          <p:cNvSpPr>
            <a:spLocks noChangeArrowheads="1"/>
          </p:cNvSpPr>
          <p:nvPr/>
        </p:nvSpPr>
        <p:spPr bwMode="auto">
          <a:xfrm>
            <a:off x="3444875" y="1768475"/>
            <a:ext cx="244475" cy="1666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7" name="Rectangle 213"/>
          <p:cNvSpPr>
            <a:spLocks noChangeArrowheads="1"/>
          </p:cNvSpPr>
          <p:nvPr/>
        </p:nvSpPr>
        <p:spPr bwMode="auto">
          <a:xfrm>
            <a:off x="3040063" y="2400300"/>
            <a:ext cx="769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Cortical </a:t>
            </a:r>
          </a:p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Granule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88" name="Rectangle 214"/>
          <p:cNvSpPr>
            <a:spLocks noChangeArrowheads="1"/>
          </p:cNvSpPr>
          <p:nvPr/>
        </p:nvSpPr>
        <p:spPr bwMode="auto">
          <a:xfrm>
            <a:off x="2827338" y="1668463"/>
            <a:ext cx="56746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CGBD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89" name="Oval 215"/>
          <p:cNvSpPr>
            <a:spLocks noChangeArrowheads="1"/>
          </p:cNvSpPr>
          <p:nvPr/>
        </p:nvSpPr>
        <p:spPr bwMode="auto">
          <a:xfrm>
            <a:off x="6783388" y="1295400"/>
            <a:ext cx="639763" cy="884238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90" name="Oval 216"/>
          <p:cNvSpPr>
            <a:spLocks noChangeArrowheads="1"/>
          </p:cNvSpPr>
          <p:nvPr/>
        </p:nvSpPr>
        <p:spPr bwMode="auto">
          <a:xfrm>
            <a:off x="7164388" y="1295400"/>
            <a:ext cx="639763" cy="884238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91" name="Rectangle 217"/>
          <p:cNvSpPr>
            <a:spLocks noChangeArrowheads="1"/>
          </p:cNvSpPr>
          <p:nvPr/>
        </p:nvSpPr>
        <p:spPr bwMode="auto">
          <a:xfrm>
            <a:off x="7148513" y="1387475"/>
            <a:ext cx="214313" cy="685800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92" name="Rectangle 218"/>
          <p:cNvSpPr>
            <a:spLocks noChangeArrowheads="1"/>
          </p:cNvSpPr>
          <p:nvPr/>
        </p:nvSpPr>
        <p:spPr bwMode="auto">
          <a:xfrm>
            <a:off x="2506663" y="4625975"/>
            <a:ext cx="103714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Active MPF</a:t>
            </a:r>
            <a:endParaRPr lang="en-US" altLang="ja-JP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93" name="Rectangle 219"/>
          <p:cNvSpPr>
            <a:spLocks noChangeArrowheads="1"/>
          </p:cNvSpPr>
          <p:nvPr/>
        </p:nvSpPr>
        <p:spPr bwMode="auto">
          <a:xfrm>
            <a:off x="1043608" y="4941168"/>
            <a:ext cx="88485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Ovulation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94" name="Rectangle 220"/>
          <p:cNvSpPr>
            <a:spLocks noChangeArrowheads="1"/>
          </p:cNvSpPr>
          <p:nvPr/>
        </p:nvSpPr>
        <p:spPr bwMode="auto">
          <a:xfrm>
            <a:off x="1957388" y="3375025"/>
            <a:ext cx="140904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Egg maturation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25" name="Group 221"/>
          <p:cNvGrpSpPr>
            <a:grpSpLocks/>
          </p:cNvGrpSpPr>
          <p:nvPr/>
        </p:nvGrpSpPr>
        <p:grpSpPr bwMode="auto">
          <a:xfrm>
            <a:off x="1814513" y="2971800"/>
            <a:ext cx="579438" cy="1401763"/>
            <a:chOff x="1143" y="1872"/>
            <a:chExt cx="365" cy="883"/>
          </a:xfrm>
        </p:grpSpPr>
        <p:grpSp>
          <p:nvGrpSpPr>
            <p:cNvPr id="26" name="Group 222"/>
            <p:cNvGrpSpPr>
              <a:grpSpLocks/>
            </p:cNvGrpSpPr>
            <p:nvPr/>
          </p:nvGrpSpPr>
          <p:grpSpPr bwMode="auto">
            <a:xfrm>
              <a:off x="1383" y="2621"/>
              <a:ext cx="125" cy="134"/>
              <a:chOff x="1383" y="2621"/>
              <a:chExt cx="125" cy="134"/>
            </a:xfrm>
          </p:grpSpPr>
          <p:sp>
            <p:nvSpPr>
              <p:cNvPr id="65888" name="Freeform 223"/>
              <p:cNvSpPr>
                <a:spLocks/>
              </p:cNvSpPr>
              <p:nvPr/>
            </p:nvSpPr>
            <p:spPr bwMode="auto">
              <a:xfrm>
                <a:off x="1383" y="2621"/>
                <a:ext cx="125" cy="134"/>
              </a:xfrm>
              <a:custGeom>
                <a:avLst/>
                <a:gdLst>
                  <a:gd name="T0" fmla="*/ 125 w 125"/>
                  <a:gd name="T1" fmla="*/ 134 h 134"/>
                  <a:gd name="T2" fmla="*/ 0 w 125"/>
                  <a:gd name="T3" fmla="*/ 48 h 134"/>
                  <a:gd name="T4" fmla="*/ 19 w 125"/>
                  <a:gd name="T5" fmla="*/ 19 h 134"/>
                  <a:gd name="T6" fmla="*/ 48 w 125"/>
                  <a:gd name="T7" fmla="*/ 0 h 134"/>
                  <a:gd name="T8" fmla="*/ 125 w 125"/>
                  <a:gd name="T9" fmla="*/ 134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134"/>
                  <a:gd name="T17" fmla="*/ 125 w 125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134">
                    <a:moveTo>
                      <a:pt x="125" y="134"/>
                    </a:moveTo>
                    <a:lnTo>
                      <a:pt x="0" y="48"/>
                    </a:lnTo>
                    <a:lnTo>
                      <a:pt x="19" y="19"/>
                    </a:lnTo>
                    <a:lnTo>
                      <a:pt x="48" y="0"/>
                    </a:lnTo>
                    <a:lnTo>
                      <a:pt x="125" y="13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89" name="Line 224"/>
              <p:cNvSpPr>
                <a:spLocks noChangeShapeType="1"/>
              </p:cNvSpPr>
              <p:nvPr/>
            </p:nvSpPr>
            <p:spPr bwMode="auto">
              <a:xfrm flipH="1" flipV="1">
                <a:off x="1402" y="2640"/>
                <a:ext cx="38" cy="39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886" name="Freeform 225"/>
            <p:cNvSpPr>
              <a:spLocks/>
            </p:cNvSpPr>
            <p:nvPr/>
          </p:nvSpPr>
          <p:spPr bwMode="auto">
            <a:xfrm>
              <a:off x="1143" y="1872"/>
              <a:ext cx="288" cy="807"/>
            </a:xfrm>
            <a:custGeom>
              <a:avLst/>
              <a:gdLst>
                <a:gd name="T0" fmla="*/ 0 w 288"/>
                <a:gd name="T1" fmla="*/ 0 h 807"/>
                <a:gd name="T2" fmla="*/ 0 w 288"/>
                <a:gd name="T3" fmla="*/ 135 h 807"/>
                <a:gd name="T4" fmla="*/ 0 w 288"/>
                <a:gd name="T5" fmla="*/ 288 h 807"/>
                <a:gd name="T6" fmla="*/ 38 w 288"/>
                <a:gd name="T7" fmla="*/ 375 h 807"/>
                <a:gd name="T8" fmla="*/ 76 w 288"/>
                <a:gd name="T9" fmla="*/ 490 h 807"/>
                <a:gd name="T10" fmla="*/ 153 w 288"/>
                <a:gd name="T11" fmla="*/ 634 h 807"/>
                <a:gd name="T12" fmla="*/ 240 w 288"/>
                <a:gd name="T13" fmla="*/ 739 h 807"/>
                <a:gd name="T14" fmla="*/ 288 w 288"/>
                <a:gd name="T15" fmla="*/ 807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8"/>
                <a:gd name="T25" fmla="*/ 0 h 807"/>
                <a:gd name="T26" fmla="*/ 288 w 288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8" h="807">
                  <a:moveTo>
                    <a:pt x="0" y="0"/>
                  </a:moveTo>
                  <a:lnTo>
                    <a:pt x="0" y="135"/>
                  </a:lnTo>
                  <a:lnTo>
                    <a:pt x="0" y="288"/>
                  </a:lnTo>
                  <a:lnTo>
                    <a:pt x="38" y="375"/>
                  </a:lnTo>
                  <a:lnTo>
                    <a:pt x="76" y="490"/>
                  </a:lnTo>
                  <a:lnTo>
                    <a:pt x="153" y="634"/>
                  </a:lnTo>
                  <a:lnTo>
                    <a:pt x="240" y="739"/>
                  </a:lnTo>
                  <a:lnTo>
                    <a:pt x="288" y="807"/>
                  </a:lnTo>
                </a:path>
              </a:pathLst>
            </a:custGeom>
            <a:noFill/>
            <a:ln w="15875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87" name="Freeform 226"/>
            <p:cNvSpPr>
              <a:spLocks/>
            </p:cNvSpPr>
            <p:nvPr/>
          </p:nvSpPr>
          <p:spPr bwMode="auto">
            <a:xfrm>
              <a:off x="1143" y="1872"/>
              <a:ext cx="288" cy="807"/>
            </a:xfrm>
            <a:custGeom>
              <a:avLst/>
              <a:gdLst>
                <a:gd name="T0" fmla="*/ 0 w 288"/>
                <a:gd name="T1" fmla="*/ 0 h 807"/>
                <a:gd name="T2" fmla="*/ 0 w 288"/>
                <a:gd name="T3" fmla="*/ 106 h 807"/>
                <a:gd name="T4" fmla="*/ 0 w 288"/>
                <a:gd name="T5" fmla="*/ 202 h 807"/>
                <a:gd name="T6" fmla="*/ 9 w 288"/>
                <a:gd name="T7" fmla="*/ 269 h 807"/>
                <a:gd name="T8" fmla="*/ 19 w 288"/>
                <a:gd name="T9" fmla="*/ 327 h 807"/>
                <a:gd name="T10" fmla="*/ 48 w 288"/>
                <a:gd name="T11" fmla="*/ 432 h 807"/>
                <a:gd name="T12" fmla="*/ 67 w 288"/>
                <a:gd name="T13" fmla="*/ 480 h 807"/>
                <a:gd name="T14" fmla="*/ 105 w 288"/>
                <a:gd name="T15" fmla="*/ 557 h 807"/>
                <a:gd name="T16" fmla="*/ 144 w 288"/>
                <a:gd name="T17" fmla="*/ 624 h 807"/>
                <a:gd name="T18" fmla="*/ 182 w 288"/>
                <a:gd name="T19" fmla="*/ 682 h 807"/>
                <a:gd name="T20" fmla="*/ 230 w 288"/>
                <a:gd name="T21" fmla="*/ 730 h 807"/>
                <a:gd name="T22" fmla="*/ 288 w 288"/>
                <a:gd name="T23" fmla="*/ 807 h 8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8"/>
                <a:gd name="T37" fmla="*/ 0 h 807"/>
                <a:gd name="T38" fmla="*/ 288 w 288"/>
                <a:gd name="T39" fmla="*/ 807 h 8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8" h="807">
                  <a:moveTo>
                    <a:pt x="0" y="0"/>
                  </a:moveTo>
                  <a:lnTo>
                    <a:pt x="0" y="106"/>
                  </a:lnTo>
                  <a:lnTo>
                    <a:pt x="0" y="202"/>
                  </a:lnTo>
                  <a:lnTo>
                    <a:pt x="9" y="269"/>
                  </a:lnTo>
                  <a:lnTo>
                    <a:pt x="19" y="327"/>
                  </a:lnTo>
                  <a:lnTo>
                    <a:pt x="48" y="432"/>
                  </a:lnTo>
                  <a:lnTo>
                    <a:pt x="67" y="480"/>
                  </a:lnTo>
                  <a:lnTo>
                    <a:pt x="105" y="557"/>
                  </a:lnTo>
                  <a:lnTo>
                    <a:pt x="144" y="624"/>
                  </a:lnTo>
                  <a:lnTo>
                    <a:pt x="182" y="682"/>
                  </a:lnTo>
                  <a:lnTo>
                    <a:pt x="230" y="730"/>
                  </a:lnTo>
                  <a:lnTo>
                    <a:pt x="288" y="807"/>
                  </a:lnTo>
                </a:path>
              </a:pathLst>
            </a:custGeom>
            <a:noFill/>
            <a:ln w="15875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96" name="Rectangle 227"/>
          <p:cNvSpPr>
            <a:spLocks noChangeArrowheads="1"/>
          </p:cNvSpPr>
          <p:nvPr/>
        </p:nvSpPr>
        <p:spPr bwMode="auto">
          <a:xfrm>
            <a:off x="4183063" y="1181100"/>
            <a:ext cx="8015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700" b="1" dirty="0" err="1" smtClean="0">
                <a:solidFill>
                  <a:srgbClr val="FFC000"/>
                </a:solidFill>
                <a:latin typeface="Arial"/>
                <a:ea typeface="ＭＳ Ｐゴシック"/>
              </a:rPr>
              <a:t>Sperma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97" name="Rectangle 228"/>
          <p:cNvSpPr>
            <a:spLocks noChangeArrowheads="1"/>
          </p:cNvSpPr>
          <p:nvPr/>
        </p:nvSpPr>
        <p:spPr bwMode="auto">
          <a:xfrm>
            <a:off x="4930775" y="2201863"/>
            <a:ext cx="4119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7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Egg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98" name="Rectangle 229"/>
          <p:cNvSpPr>
            <a:spLocks noChangeArrowheads="1"/>
          </p:cNvSpPr>
          <p:nvPr/>
        </p:nvSpPr>
        <p:spPr bwMode="auto">
          <a:xfrm>
            <a:off x="2019300" y="966788"/>
            <a:ext cx="143603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ZP modification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27" name="Group 230"/>
          <p:cNvGrpSpPr>
            <a:grpSpLocks/>
          </p:cNvGrpSpPr>
          <p:nvPr/>
        </p:nvGrpSpPr>
        <p:grpSpPr bwMode="auto">
          <a:xfrm>
            <a:off x="3063875" y="1219200"/>
            <a:ext cx="136525" cy="396875"/>
            <a:chOff x="1930" y="768"/>
            <a:chExt cx="86" cy="250"/>
          </a:xfrm>
        </p:grpSpPr>
        <p:sp>
          <p:nvSpPr>
            <p:cNvPr id="65883" name="Freeform 231"/>
            <p:cNvSpPr>
              <a:spLocks/>
            </p:cNvSpPr>
            <p:nvPr/>
          </p:nvSpPr>
          <p:spPr bwMode="auto">
            <a:xfrm>
              <a:off x="1930" y="768"/>
              <a:ext cx="77" cy="134"/>
            </a:xfrm>
            <a:custGeom>
              <a:avLst/>
              <a:gdLst>
                <a:gd name="T0" fmla="*/ 0 w 77"/>
                <a:gd name="T1" fmla="*/ 0 h 134"/>
                <a:gd name="T2" fmla="*/ 77 w 77"/>
                <a:gd name="T3" fmla="*/ 115 h 134"/>
                <a:gd name="T4" fmla="*/ 48 w 77"/>
                <a:gd name="T5" fmla="*/ 125 h 134"/>
                <a:gd name="T6" fmla="*/ 10 w 77"/>
                <a:gd name="T7" fmla="*/ 134 h 134"/>
                <a:gd name="T8" fmla="*/ 0 w 77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34"/>
                <a:gd name="T17" fmla="*/ 77 w 77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34">
                  <a:moveTo>
                    <a:pt x="0" y="0"/>
                  </a:moveTo>
                  <a:lnTo>
                    <a:pt x="77" y="115"/>
                  </a:lnTo>
                  <a:lnTo>
                    <a:pt x="48" y="125"/>
                  </a:lnTo>
                  <a:lnTo>
                    <a:pt x="10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84" name="Line 232"/>
            <p:cNvSpPr>
              <a:spLocks noChangeShapeType="1"/>
            </p:cNvSpPr>
            <p:nvPr/>
          </p:nvSpPr>
          <p:spPr bwMode="auto">
            <a:xfrm flipH="1" flipV="1">
              <a:off x="1978" y="893"/>
              <a:ext cx="38" cy="125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700" name="Rectangle 233"/>
          <p:cNvSpPr>
            <a:spLocks noChangeArrowheads="1"/>
          </p:cNvSpPr>
          <p:nvPr/>
        </p:nvSpPr>
        <p:spPr bwMode="auto">
          <a:xfrm>
            <a:off x="2994025" y="555625"/>
            <a:ext cx="2159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700">
                <a:solidFill>
                  <a:srgbClr val="000000"/>
                </a:solidFill>
                <a:latin typeface="Arial"/>
                <a:ea typeface="ＭＳ Ｐゴシック"/>
              </a:rPr>
              <a:t>　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01" name="Rectangle 234"/>
          <p:cNvSpPr>
            <a:spLocks noChangeArrowheads="1"/>
          </p:cNvSpPr>
          <p:nvPr/>
        </p:nvSpPr>
        <p:spPr bwMode="auto">
          <a:xfrm>
            <a:off x="3209925" y="493713"/>
            <a:ext cx="341313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200" b="1">
                <a:solidFill>
                  <a:srgbClr val="000000"/>
                </a:solidFill>
                <a:latin typeface="Arial"/>
                <a:ea typeface="ＭＳ Ｐゴシック"/>
              </a:rPr>
              <a:t>Ca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02" name="Rectangle 235"/>
          <p:cNvSpPr>
            <a:spLocks noChangeArrowheads="1"/>
          </p:cNvSpPr>
          <p:nvPr/>
        </p:nvSpPr>
        <p:spPr bwMode="auto">
          <a:xfrm>
            <a:off x="3616325" y="479425"/>
            <a:ext cx="2921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700" b="1">
                <a:solidFill>
                  <a:srgbClr val="000000"/>
                </a:solidFill>
                <a:latin typeface="Arial"/>
                <a:ea typeface="ＭＳ Ｐゴシック"/>
              </a:rPr>
              <a:t>2+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03" name="Rectangle 236"/>
          <p:cNvSpPr>
            <a:spLocks noChangeArrowheads="1"/>
          </p:cNvSpPr>
          <p:nvPr/>
        </p:nvSpPr>
        <p:spPr bwMode="auto">
          <a:xfrm>
            <a:off x="3903663" y="493713"/>
            <a:ext cx="252888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200" b="1">
                <a:solidFill>
                  <a:srgbClr val="000000"/>
                </a:solidFill>
                <a:latin typeface="Arial"/>
                <a:ea typeface="ＭＳ Ｐゴシック"/>
              </a:rPr>
              <a:t>による卵活性化機構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28" name="Group 237"/>
          <p:cNvGrpSpPr>
            <a:grpSpLocks/>
          </p:cNvGrpSpPr>
          <p:nvPr/>
        </p:nvGrpSpPr>
        <p:grpSpPr bwMode="auto">
          <a:xfrm>
            <a:off x="2590800" y="4892675"/>
            <a:ext cx="793750" cy="280988"/>
            <a:chOff x="1632" y="3082"/>
            <a:chExt cx="500" cy="177"/>
          </a:xfrm>
        </p:grpSpPr>
        <p:sp>
          <p:nvSpPr>
            <p:cNvPr id="65881" name="AutoShape 238"/>
            <p:cNvSpPr>
              <a:spLocks noChangeArrowheads="1"/>
            </p:cNvSpPr>
            <p:nvPr/>
          </p:nvSpPr>
          <p:spPr bwMode="auto">
            <a:xfrm>
              <a:off x="1632" y="3082"/>
              <a:ext cx="500" cy="173"/>
            </a:xfrm>
            <a:prstGeom prst="roundRect">
              <a:avLst>
                <a:gd name="adj" fmla="val 47111"/>
              </a:avLst>
            </a:prstGeom>
            <a:solidFill>
              <a:srgbClr val="FFFF99"/>
            </a:solidFill>
            <a:ln w="158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82" name="Rectangle 239"/>
            <p:cNvSpPr>
              <a:spLocks noChangeArrowheads="1"/>
            </p:cNvSpPr>
            <p:nvPr/>
          </p:nvSpPr>
          <p:spPr bwMode="auto">
            <a:xfrm>
              <a:off x="1742" y="3115"/>
              <a:ext cx="27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cdc2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</p:grpSp>
      <p:grpSp>
        <p:nvGrpSpPr>
          <p:cNvPr id="29" name="Group 240"/>
          <p:cNvGrpSpPr>
            <a:grpSpLocks/>
          </p:cNvGrpSpPr>
          <p:nvPr/>
        </p:nvGrpSpPr>
        <p:grpSpPr bwMode="auto">
          <a:xfrm>
            <a:off x="5746750" y="4892675"/>
            <a:ext cx="792163" cy="280988"/>
            <a:chOff x="3620" y="3082"/>
            <a:chExt cx="499" cy="177"/>
          </a:xfrm>
        </p:grpSpPr>
        <p:sp>
          <p:nvSpPr>
            <p:cNvPr id="65879" name="AutoShape 241"/>
            <p:cNvSpPr>
              <a:spLocks noChangeArrowheads="1"/>
            </p:cNvSpPr>
            <p:nvPr/>
          </p:nvSpPr>
          <p:spPr bwMode="auto">
            <a:xfrm>
              <a:off x="3620" y="3082"/>
              <a:ext cx="499" cy="173"/>
            </a:xfrm>
            <a:prstGeom prst="roundRect">
              <a:avLst>
                <a:gd name="adj" fmla="val 47111"/>
              </a:avLst>
            </a:prstGeom>
            <a:solidFill>
              <a:srgbClr val="FFFF99"/>
            </a:solidFill>
            <a:ln w="158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80" name="Rectangle 242"/>
            <p:cNvSpPr>
              <a:spLocks noChangeArrowheads="1"/>
            </p:cNvSpPr>
            <p:nvPr/>
          </p:nvSpPr>
          <p:spPr bwMode="auto">
            <a:xfrm>
              <a:off x="3730" y="3115"/>
              <a:ext cx="27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cdc2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</p:grpSp>
      <p:sp>
        <p:nvSpPr>
          <p:cNvPr id="65706" name="Rectangle 243"/>
          <p:cNvSpPr>
            <a:spLocks noChangeArrowheads="1"/>
          </p:cNvSpPr>
          <p:nvPr/>
        </p:nvSpPr>
        <p:spPr bwMode="auto">
          <a:xfrm>
            <a:off x="7224713" y="1417638"/>
            <a:ext cx="320675" cy="655638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07" name="Line 244"/>
          <p:cNvSpPr>
            <a:spLocks noChangeShapeType="1"/>
          </p:cNvSpPr>
          <p:nvPr/>
        </p:nvSpPr>
        <p:spPr bwMode="auto">
          <a:xfrm>
            <a:off x="7286625" y="1387475"/>
            <a:ext cx="1588" cy="685800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08" name="Oval 245"/>
          <p:cNvSpPr>
            <a:spLocks noChangeArrowheads="1"/>
          </p:cNvSpPr>
          <p:nvPr/>
        </p:nvSpPr>
        <p:spPr bwMode="auto">
          <a:xfrm>
            <a:off x="6935788" y="1966913"/>
            <a:ext cx="365125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09" name="Rectangle 246"/>
          <p:cNvSpPr>
            <a:spLocks noChangeArrowheads="1"/>
          </p:cNvSpPr>
          <p:nvPr/>
        </p:nvSpPr>
        <p:spPr bwMode="auto">
          <a:xfrm>
            <a:off x="6972300" y="2019300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10" name="Oval 247"/>
          <p:cNvSpPr>
            <a:spLocks noChangeArrowheads="1"/>
          </p:cNvSpPr>
          <p:nvPr/>
        </p:nvSpPr>
        <p:spPr bwMode="auto">
          <a:xfrm>
            <a:off x="7286625" y="1966913"/>
            <a:ext cx="365125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1" name="Rectangle 248"/>
          <p:cNvSpPr>
            <a:spLocks noChangeArrowheads="1"/>
          </p:cNvSpPr>
          <p:nvPr/>
        </p:nvSpPr>
        <p:spPr bwMode="auto">
          <a:xfrm>
            <a:off x="7323138" y="2019300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2PB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12" name="Oval 249"/>
          <p:cNvSpPr>
            <a:spLocks noChangeArrowheads="1"/>
          </p:cNvSpPr>
          <p:nvPr/>
        </p:nvSpPr>
        <p:spPr bwMode="auto">
          <a:xfrm>
            <a:off x="7362825" y="1616075"/>
            <a:ext cx="242888" cy="242888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3" name="Oval 250"/>
          <p:cNvSpPr>
            <a:spLocks noChangeArrowheads="1"/>
          </p:cNvSpPr>
          <p:nvPr/>
        </p:nvSpPr>
        <p:spPr bwMode="auto">
          <a:xfrm>
            <a:off x="6981825" y="1616075"/>
            <a:ext cx="242888" cy="242888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4" name="Oval 251"/>
          <p:cNvSpPr>
            <a:spLocks noChangeArrowheads="1"/>
          </p:cNvSpPr>
          <p:nvPr/>
        </p:nvSpPr>
        <p:spPr bwMode="auto">
          <a:xfrm>
            <a:off x="2865438" y="2209800"/>
            <a:ext cx="244475" cy="24447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5" name="Oval 252"/>
          <p:cNvSpPr>
            <a:spLocks noChangeArrowheads="1"/>
          </p:cNvSpPr>
          <p:nvPr/>
        </p:nvSpPr>
        <p:spPr bwMode="auto">
          <a:xfrm>
            <a:off x="3155950" y="2043113"/>
            <a:ext cx="242888" cy="24288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6" name="Oval 253"/>
          <p:cNvSpPr>
            <a:spLocks noChangeArrowheads="1"/>
          </p:cNvSpPr>
          <p:nvPr/>
        </p:nvSpPr>
        <p:spPr bwMode="auto">
          <a:xfrm>
            <a:off x="3505200" y="1905000"/>
            <a:ext cx="244475" cy="24447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7" name="Oval 254"/>
          <p:cNvSpPr>
            <a:spLocks noChangeArrowheads="1"/>
          </p:cNvSpPr>
          <p:nvPr/>
        </p:nvSpPr>
        <p:spPr bwMode="auto">
          <a:xfrm>
            <a:off x="3856038" y="1844675"/>
            <a:ext cx="244475" cy="24288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8" name="Freeform 255"/>
          <p:cNvSpPr>
            <a:spLocks/>
          </p:cNvSpPr>
          <p:nvPr/>
        </p:nvSpPr>
        <p:spPr bwMode="auto">
          <a:xfrm>
            <a:off x="3551238" y="1874838"/>
            <a:ext cx="76200" cy="76200"/>
          </a:xfrm>
          <a:custGeom>
            <a:avLst/>
            <a:gdLst>
              <a:gd name="T0" fmla="*/ 39 w 48"/>
              <a:gd name="T1" fmla="*/ 0 h 48"/>
              <a:gd name="T2" fmla="*/ 48 w 48"/>
              <a:gd name="T3" fmla="*/ 38 h 48"/>
              <a:gd name="T4" fmla="*/ 10 w 48"/>
              <a:gd name="T5" fmla="*/ 48 h 48"/>
              <a:gd name="T6" fmla="*/ 0 w 48"/>
              <a:gd name="T7" fmla="*/ 10 h 48"/>
              <a:gd name="T8" fmla="*/ 39 w 48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48"/>
              <a:gd name="T17" fmla="*/ 48 w 4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48">
                <a:moveTo>
                  <a:pt x="39" y="0"/>
                </a:moveTo>
                <a:lnTo>
                  <a:pt x="48" y="38"/>
                </a:lnTo>
                <a:lnTo>
                  <a:pt x="10" y="48"/>
                </a:lnTo>
                <a:lnTo>
                  <a:pt x="0" y="10"/>
                </a:lnTo>
                <a:lnTo>
                  <a:pt x="39" y="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9" name="Rectangle 256"/>
          <p:cNvSpPr>
            <a:spLocks noChangeArrowheads="1"/>
          </p:cNvSpPr>
          <p:nvPr/>
        </p:nvSpPr>
        <p:spPr bwMode="auto">
          <a:xfrm>
            <a:off x="3902075" y="1814513"/>
            <a:ext cx="152400" cy="106363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0" name="Freeform 257"/>
          <p:cNvSpPr>
            <a:spLocks/>
          </p:cNvSpPr>
          <p:nvPr/>
        </p:nvSpPr>
        <p:spPr bwMode="auto">
          <a:xfrm>
            <a:off x="3749675" y="1401763"/>
            <a:ext cx="563563" cy="396875"/>
          </a:xfrm>
          <a:custGeom>
            <a:avLst/>
            <a:gdLst>
              <a:gd name="T0" fmla="*/ 0 w 355"/>
              <a:gd name="T1" fmla="*/ 0 h 250"/>
              <a:gd name="T2" fmla="*/ 10 w 355"/>
              <a:gd name="T3" fmla="*/ 39 h 250"/>
              <a:gd name="T4" fmla="*/ 29 w 355"/>
              <a:gd name="T5" fmla="*/ 115 h 250"/>
              <a:gd name="T6" fmla="*/ 77 w 355"/>
              <a:gd name="T7" fmla="*/ 173 h 250"/>
              <a:gd name="T8" fmla="*/ 135 w 355"/>
              <a:gd name="T9" fmla="*/ 211 h 250"/>
              <a:gd name="T10" fmla="*/ 221 w 355"/>
              <a:gd name="T11" fmla="*/ 240 h 250"/>
              <a:gd name="T12" fmla="*/ 269 w 355"/>
              <a:gd name="T13" fmla="*/ 240 h 250"/>
              <a:gd name="T14" fmla="*/ 269 w 355"/>
              <a:gd name="T15" fmla="*/ 240 h 250"/>
              <a:gd name="T16" fmla="*/ 307 w 355"/>
              <a:gd name="T17" fmla="*/ 250 h 250"/>
              <a:gd name="T18" fmla="*/ 355 w 355"/>
              <a:gd name="T19" fmla="*/ 250 h 250"/>
              <a:gd name="T20" fmla="*/ 355 w 355"/>
              <a:gd name="T21" fmla="*/ 250 h 2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5"/>
              <a:gd name="T34" fmla="*/ 0 h 250"/>
              <a:gd name="T35" fmla="*/ 355 w 355"/>
              <a:gd name="T36" fmla="*/ 250 h 2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5" h="250">
                <a:moveTo>
                  <a:pt x="0" y="0"/>
                </a:moveTo>
                <a:lnTo>
                  <a:pt x="10" y="39"/>
                </a:lnTo>
                <a:lnTo>
                  <a:pt x="29" y="115"/>
                </a:lnTo>
                <a:lnTo>
                  <a:pt x="77" y="173"/>
                </a:lnTo>
                <a:lnTo>
                  <a:pt x="135" y="211"/>
                </a:lnTo>
                <a:lnTo>
                  <a:pt x="221" y="240"/>
                </a:lnTo>
                <a:lnTo>
                  <a:pt x="269" y="240"/>
                </a:lnTo>
                <a:lnTo>
                  <a:pt x="307" y="250"/>
                </a:lnTo>
                <a:lnTo>
                  <a:pt x="355" y="250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1" name="Freeform 258"/>
          <p:cNvSpPr>
            <a:spLocks/>
          </p:cNvSpPr>
          <p:nvPr/>
        </p:nvSpPr>
        <p:spPr bwMode="auto">
          <a:xfrm>
            <a:off x="3749675" y="1401763"/>
            <a:ext cx="563563" cy="396875"/>
          </a:xfrm>
          <a:custGeom>
            <a:avLst/>
            <a:gdLst>
              <a:gd name="T0" fmla="*/ 0 w 355"/>
              <a:gd name="T1" fmla="*/ 0 h 250"/>
              <a:gd name="T2" fmla="*/ 19 w 355"/>
              <a:gd name="T3" fmla="*/ 67 h 250"/>
              <a:gd name="T4" fmla="*/ 29 w 355"/>
              <a:gd name="T5" fmla="*/ 106 h 250"/>
              <a:gd name="T6" fmla="*/ 58 w 355"/>
              <a:gd name="T7" fmla="*/ 154 h 250"/>
              <a:gd name="T8" fmla="*/ 77 w 355"/>
              <a:gd name="T9" fmla="*/ 173 h 250"/>
              <a:gd name="T10" fmla="*/ 115 w 355"/>
              <a:gd name="T11" fmla="*/ 202 h 250"/>
              <a:gd name="T12" fmla="*/ 135 w 355"/>
              <a:gd name="T13" fmla="*/ 211 h 250"/>
              <a:gd name="T14" fmla="*/ 173 w 355"/>
              <a:gd name="T15" fmla="*/ 221 h 250"/>
              <a:gd name="T16" fmla="*/ 221 w 355"/>
              <a:gd name="T17" fmla="*/ 231 h 250"/>
              <a:gd name="T18" fmla="*/ 269 w 355"/>
              <a:gd name="T19" fmla="*/ 240 h 250"/>
              <a:gd name="T20" fmla="*/ 307 w 355"/>
              <a:gd name="T21" fmla="*/ 240 h 250"/>
              <a:gd name="T22" fmla="*/ 355 w 355"/>
              <a:gd name="T23" fmla="*/ 250 h 2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55"/>
              <a:gd name="T37" fmla="*/ 0 h 250"/>
              <a:gd name="T38" fmla="*/ 355 w 355"/>
              <a:gd name="T39" fmla="*/ 250 h 2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55" h="250">
                <a:moveTo>
                  <a:pt x="0" y="0"/>
                </a:moveTo>
                <a:lnTo>
                  <a:pt x="19" y="67"/>
                </a:lnTo>
                <a:lnTo>
                  <a:pt x="29" y="106"/>
                </a:lnTo>
                <a:lnTo>
                  <a:pt x="58" y="154"/>
                </a:lnTo>
                <a:lnTo>
                  <a:pt x="77" y="173"/>
                </a:lnTo>
                <a:lnTo>
                  <a:pt x="115" y="202"/>
                </a:lnTo>
                <a:lnTo>
                  <a:pt x="135" y="211"/>
                </a:lnTo>
                <a:lnTo>
                  <a:pt x="173" y="221"/>
                </a:lnTo>
                <a:lnTo>
                  <a:pt x="221" y="231"/>
                </a:lnTo>
                <a:lnTo>
                  <a:pt x="269" y="240"/>
                </a:lnTo>
                <a:lnTo>
                  <a:pt x="307" y="240"/>
                </a:lnTo>
                <a:lnTo>
                  <a:pt x="355" y="250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30" name="Group 259"/>
          <p:cNvGrpSpPr>
            <a:grpSpLocks/>
          </p:cNvGrpSpPr>
          <p:nvPr/>
        </p:nvGrpSpPr>
        <p:grpSpPr bwMode="auto">
          <a:xfrm>
            <a:off x="3719513" y="1981200"/>
            <a:ext cx="441325" cy="274638"/>
            <a:chOff x="2343" y="1248"/>
            <a:chExt cx="278" cy="173"/>
          </a:xfrm>
        </p:grpSpPr>
        <p:sp>
          <p:nvSpPr>
            <p:cNvPr id="65877" name="Freeform 260"/>
            <p:cNvSpPr>
              <a:spLocks/>
            </p:cNvSpPr>
            <p:nvPr/>
          </p:nvSpPr>
          <p:spPr bwMode="auto">
            <a:xfrm>
              <a:off x="2343" y="1248"/>
              <a:ext cx="134" cy="96"/>
            </a:xfrm>
            <a:custGeom>
              <a:avLst/>
              <a:gdLst>
                <a:gd name="T0" fmla="*/ 0 w 134"/>
                <a:gd name="T1" fmla="*/ 0 h 96"/>
                <a:gd name="T2" fmla="*/ 134 w 134"/>
                <a:gd name="T3" fmla="*/ 39 h 96"/>
                <a:gd name="T4" fmla="*/ 115 w 134"/>
                <a:gd name="T5" fmla="*/ 67 h 96"/>
                <a:gd name="T6" fmla="*/ 96 w 134"/>
                <a:gd name="T7" fmla="*/ 96 h 96"/>
                <a:gd name="T8" fmla="*/ 0 w 134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96"/>
                <a:gd name="T17" fmla="*/ 134 w 134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96">
                  <a:moveTo>
                    <a:pt x="0" y="0"/>
                  </a:moveTo>
                  <a:lnTo>
                    <a:pt x="134" y="39"/>
                  </a:lnTo>
                  <a:lnTo>
                    <a:pt x="115" y="67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78" name="Line 261"/>
            <p:cNvSpPr>
              <a:spLocks noChangeShapeType="1"/>
            </p:cNvSpPr>
            <p:nvPr/>
          </p:nvSpPr>
          <p:spPr bwMode="auto">
            <a:xfrm flipH="1" flipV="1">
              <a:off x="2458" y="1315"/>
              <a:ext cx="163" cy="106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723" name="Freeform 262"/>
          <p:cNvSpPr>
            <a:spLocks/>
          </p:cNvSpPr>
          <p:nvPr/>
        </p:nvSpPr>
        <p:spPr bwMode="auto">
          <a:xfrm>
            <a:off x="4908550" y="1584325"/>
            <a:ext cx="1173163" cy="107950"/>
          </a:xfrm>
          <a:custGeom>
            <a:avLst/>
            <a:gdLst>
              <a:gd name="T0" fmla="*/ 9 w 739"/>
              <a:gd name="T1" fmla="*/ 0 h 68"/>
              <a:gd name="T2" fmla="*/ 9 w 739"/>
              <a:gd name="T3" fmla="*/ 0 h 68"/>
              <a:gd name="T4" fmla="*/ 96 w 739"/>
              <a:gd name="T5" fmla="*/ 0 h 68"/>
              <a:gd name="T6" fmla="*/ 211 w 739"/>
              <a:gd name="T7" fmla="*/ 0 h 68"/>
              <a:gd name="T8" fmla="*/ 374 w 739"/>
              <a:gd name="T9" fmla="*/ 10 h 68"/>
              <a:gd name="T10" fmla="*/ 451 w 739"/>
              <a:gd name="T11" fmla="*/ 20 h 68"/>
              <a:gd name="T12" fmla="*/ 451 w 739"/>
              <a:gd name="T13" fmla="*/ 20 h 68"/>
              <a:gd name="T14" fmla="*/ 499 w 739"/>
              <a:gd name="T15" fmla="*/ 20 h 68"/>
              <a:gd name="T16" fmla="*/ 595 w 739"/>
              <a:gd name="T17" fmla="*/ 29 h 68"/>
              <a:gd name="T18" fmla="*/ 605 w 739"/>
              <a:gd name="T19" fmla="*/ 29 h 68"/>
              <a:gd name="T20" fmla="*/ 605 w 739"/>
              <a:gd name="T21" fmla="*/ 29 h 68"/>
              <a:gd name="T22" fmla="*/ 614 w 739"/>
              <a:gd name="T23" fmla="*/ 29 h 68"/>
              <a:gd name="T24" fmla="*/ 691 w 739"/>
              <a:gd name="T25" fmla="*/ 0 h 68"/>
              <a:gd name="T26" fmla="*/ 739 w 739"/>
              <a:gd name="T27" fmla="*/ 0 h 68"/>
              <a:gd name="T28" fmla="*/ 730 w 739"/>
              <a:gd name="T29" fmla="*/ 0 h 68"/>
              <a:gd name="T30" fmla="*/ 730 w 739"/>
              <a:gd name="T31" fmla="*/ 0 h 68"/>
              <a:gd name="T32" fmla="*/ 739 w 739"/>
              <a:gd name="T33" fmla="*/ 29 h 68"/>
              <a:gd name="T34" fmla="*/ 730 w 739"/>
              <a:gd name="T35" fmla="*/ 29 h 68"/>
              <a:gd name="T36" fmla="*/ 730 w 739"/>
              <a:gd name="T37" fmla="*/ 29 h 68"/>
              <a:gd name="T38" fmla="*/ 720 w 739"/>
              <a:gd name="T39" fmla="*/ 48 h 68"/>
              <a:gd name="T40" fmla="*/ 614 w 739"/>
              <a:gd name="T41" fmla="*/ 68 h 68"/>
              <a:gd name="T42" fmla="*/ 557 w 739"/>
              <a:gd name="T43" fmla="*/ 48 h 68"/>
              <a:gd name="T44" fmla="*/ 557 w 739"/>
              <a:gd name="T45" fmla="*/ 48 h 68"/>
              <a:gd name="T46" fmla="*/ 499 w 739"/>
              <a:gd name="T47" fmla="*/ 48 h 68"/>
              <a:gd name="T48" fmla="*/ 413 w 739"/>
              <a:gd name="T49" fmla="*/ 39 h 68"/>
              <a:gd name="T50" fmla="*/ 345 w 739"/>
              <a:gd name="T51" fmla="*/ 39 h 68"/>
              <a:gd name="T52" fmla="*/ 345 w 739"/>
              <a:gd name="T53" fmla="*/ 39 h 68"/>
              <a:gd name="T54" fmla="*/ 269 w 739"/>
              <a:gd name="T55" fmla="*/ 39 h 68"/>
              <a:gd name="T56" fmla="*/ 134 w 739"/>
              <a:gd name="T57" fmla="*/ 29 h 68"/>
              <a:gd name="T58" fmla="*/ 48 w 739"/>
              <a:gd name="T59" fmla="*/ 29 h 68"/>
              <a:gd name="T60" fmla="*/ 0 w 739"/>
              <a:gd name="T61" fmla="*/ 29 h 6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39"/>
              <a:gd name="T94" fmla="*/ 0 h 68"/>
              <a:gd name="T95" fmla="*/ 739 w 739"/>
              <a:gd name="T96" fmla="*/ 68 h 6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39" h="68">
                <a:moveTo>
                  <a:pt x="9" y="0"/>
                </a:moveTo>
                <a:lnTo>
                  <a:pt x="9" y="0"/>
                </a:lnTo>
                <a:lnTo>
                  <a:pt x="96" y="0"/>
                </a:lnTo>
                <a:lnTo>
                  <a:pt x="211" y="0"/>
                </a:lnTo>
                <a:lnTo>
                  <a:pt x="374" y="10"/>
                </a:lnTo>
                <a:lnTo>
                  <a:pt x="451" y="20"/>
                </a:lnTo>
                <a:lnTo>
                  <a:pt x="499" y="20"/>
                </a:lnTo>
                <a:lnTo>
                  <a:pt x="595" y="29"/>
                </a:lnTo>
                <a:lnTo>
                  <a:pt x="605" y="29"/>
                </a:lnTo>
                <a:lnTo>
                  <a:pt x="614" y="29"/>
                </a:lnTo>
                <a:lnTo>
                  <a:pt x="691" y="0"/>
                </a:lnTo>
                <a:lnTo>
                  <a:pt x="739" y="0"/>
                </a:lnTo>
                <a:lnTo>
                  <a:pt x="730" y="0"/>
                </a:lnTo>
                <a:lnTo>
                  <a:pt x="739" y="29"/>
                </a:lnTo>
                <a:lnTo>
                  <a:pt x="730" y="29"/>
                </a:lnTo>
                <a:lnTo>
                  <a:pt x="720" y="48"/>
                </a:lnTo>
                <a:lnTo>
                  <a:pt x="614" y="68"/>
                </a:lnTo>
                <a:lnTo>
                  <a:pt x="557" y="48"/>
                </a:lnTo>
                <a:lnTo>
                  <a:pt x="499" y="48"/>
                </a:lnTo>
                <a:lnTo>
                  <a:pt x="413" y="39"/>
                </a:lnTo>
                <a:lnTo>
                  <a:pt x="345" y="39"/>
                </a:lnTo>
                <a:lnTo>
                  <a:pt x="269" y="39"/>
                </a:lnTo>
                <a:lnTo>
                  <a:pt x="134" y="29"/>
                </a:lnTo>
                <a:lnTo>
                  <a:pt x="48" y="29"/>
                </a:lnTo>
                <a:lnTo>
                  <a:pt x="0" y="2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4" name="Freeform 263"/>
          <p:cNvSpPr>
            <a:spLocks/>
          </p:cNvSpPr>
          <p:nvPr/>
        </p:nvSpPr>
        <p:spPr bwMode="auto">
          <a:xfrm>
            <a:off x="4908550" y="1584325"/>
            <a:ext cx="1158875" cy="76200"/>
          </a:xfrm>
          <a:custGeom>
            <a:avLst/>
            <a:gdLst>
              <a:gd name="T0" fmla="*/ 9 w 730"/>
              <a:gd name="T1" fmla="*/ 0 h 48"/>
              <a:gd name="T2" fmla="*/ 19 w 730"/>
              <a:gd name="T3" fmla="*/ 0 h 48"/>
              <a:gd name="T4" fmla="*/ 48 w 730"/>
              <a:gd name="T5" fmla="*/ 0 h 48"/>
              <a:gd name="T6" fmla="*/ 134 w 730"/>
              <a:gd name="T7" fmla="*/ 0 h 48"/>
              <a:gd name="T8" fmla="*/ 211 w 730"/>
              <a:gd name="T9" fmla="*/ 0 h 48"/>
              <a:gd name="T10" fmla="*/ 297 w 730"/>
              <a:gd name="T11" fmla="*/ 10 h 48"/>
              <a:gd name="T12" fmla="*/ 374 w 730"/>
              <a:gd name="T13" fmla="*/ 10 h 48"/>
              <a:gd name="T14" fmla="*/ 451 w 730"/>
              <a:gd name="T15" fmla="*/ 20 h 48"/>
              <a:gd name="T16" fmla="*/ 547 w 730"/>
              <a:gd name="T17" fmla="*/ 20 h 48"/>
              <a:gd name="T18" fmla="*/ 586 w 730"/>
              <a:gd name="T19" fmla="*/ 20 h 48"/>
              <a:gd name="T20" fmla="*/ 605 w 730"/>
              <a:gd name="T21" fmla="*/ 29 h 48"/>
              <a:gd name="T22" fmla="*/ 624 w 730"/>
              <a:gd name="T23" fmla="*/ 20 h 48"/>
              <a:gd name="T24" fmla="*/ 662 w 730"/>
              <a:gd name="T25" fmla="*/ 10 h 48"/>
              <a:gd name="T26" fmla="*/ 710 w 730"/>
              <a:gd name="T27" fmla="*/ 0 h 48"/>
              <a:gd name="T28" fmla="*/ 730 w 730"/>
              <a:gd name="T29" fmla="*/ 0 h 48"/>
              <a:gd name="T30" fmla="*/ 730 w 730"/>
              <a:gd name="T31" fmla="*/ 10 h 48"/>
              <a:gd name="T32" fmla="*/ 730 w 730"/>
              <a:gd name="T33" fmla="*/ 29 h 48"/>
              <a:gd name="T34" fmla="*/ 710 w 730"/>
              <a:gd name="T35" fmla="*/ 39 h 48"/>
              <a:gd name="T36" fmla="*/ 662 w 730"/>
              <a:gd name="T37" fmla="*/ 48 h 48"/>
              <a:gd name="T38" fmla="*/ 557 w 730"/>
              <a:gd name="T39" fmla="*/ 48 h 48"/>
              <a:gd name="T40" fmla="*/ 451 w 730"/>
              <a:gd name="T41" fmla="*/ 39 h 48"/>
              <a:gd name="T42" fmla="*/ 345 w 730"/>
              <a:gd name="T43" fmla="*/ 39 h 48"/>
              <a:gd name="T44" fmla="*/ 269 w 730"/>
              <a:gd name="T45" fmla="*/ 39 h 48"/>
              <a:gd name="T46" fmla="*/ 192 w 730"/>
              <a:gd name="T47" fmla="*/ 39 h 48"/>
              <a:gd name="T48" fmla="*/ 86 w 730"/>
              <a:gd name="T49" fmla="*/ 29 h 48"/>
              <a:gd name="T50" fmla="*/ 38 w 730"/>
              <a:gd name="T51" fmla="*/ 29 h 48"/>
              <a:gd name="T52" fmla="*/ 0 w 730"/>
              <a:gd name="T53" fmla="*/ 29 h 4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30"/>
              <a:gd name="T82" fmla="*/ 0 h 48"/>
              <a:gd name="T83" fmla="*/ 730 w 730"/>
              <a:gd name="T84" fmla="*/ 48 h 4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30" h="48">
                <a:moveTo>
                  <a:pt x="9" y="0"/>
                </a:moveTo>
                <a:lnTo>
                  <a:pt x="19" y="0"/>
                </a:lnTo>
                <a:lnTo>
                  <a:pt x="48" y="0"/>
                </a:lnTo>
                <a:lnTo>
                  <a:pt x="134" y="0"/>
                </a:lnTo>
                <a:lnTo>
                  <a:pt x="211" y="0"/>
                </a:lnTo>
                <a:lnTo>
                  <a:pt x="297" y="10"/>
                </a:lnTo>
                <a:lnTo>
                  <a:pt x="374" y="10"/>
                </a:lnTo>
                <a:lnTo>
                  <a:pt x="451" y="20"/>
                </a:lnTo>
                <a:lnTo>
                  <a:pt x="547" y="20"/>
                </a:lnTo>
                <a:lnTo>
                  <a:pt x="586" y="20"/>
                </a:lnTo>
                <a:lnTo>
                  <a:pt x="605" y="29"/>
                </a:lnTo>
                <a:lnTo>
                  <a:pt x="624" y="20"/>
                </a:lnTo>
                <a:lnTo>
                  <a:pt x="662" y="10"/>
                </a:lnTo>
                <a:lnTo>
                  <a:pt x="710" y="0"/>
                </a:lnTo>
                <a:lnTo>
                  <a:pt x="730" y="0"/>
                </a:lnTo>
                <a:lnTo>
                  <a:pt x="730" y="10"/>
                </a:lnTo>
                <a:lnTo>
                  <a:pt x="730" y="29"/>
                </a:lnTo>
                <a:lnTo>
                  <a:pt x="710" y="39"/>
                </a:lnTo>
                <a:lnTo>
                  <a:pt x="662" y="48"/>
                </a:lnTo>
                <a:lnTo>
                  <a:pt x="557" y="48"/>
                </a:lnTo>
                <a:lnTo>
                  <a:pt x="451" y="39"/>
                </a:lnTo>
                <a:lnTo>
                  <a:pt x="345" y="39"/>
                </a:lnTo>
                <a:lnTo>
                  <a:pt x="269" y="39"/>
                </a:lnTo>
                <a:lnTo>
                  <a:pt x="192" y="39"/>
                </a:lnTo>
                <a:lnTo>
                  <a:pt x="86" y="29"/>
                </a:lnTo>
                <a:lnTo>
                  <a:pt x="38" y="29"/>
                </a:lnTo>
                <a:lnTo>
                  <a:pt x="0" y="2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5" name="Rectangle 264"/>
          <p:cNvSpPr>
            <a:spLocks noChangeArrowheads="1"/>
          </p:cNvSpPr>
          <p:nvPr/>
        </p:nvSpPr>
        <p:spPr bwMode="auto">
          <a:xfrm>
            <a:off x="6051550" y="1493838"/>
            <a:ext cx="182563" cy="274638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6" name="Freeform 265"/>
          <p:cNvSpPr>
            <a:spLocks/>
          </p:cNvSpPr>
          <p:nvPr/>
        </p:nvSpPr>
        <p:spPr bwMode="auto">
          <a:xfrm>
            <a:off x="4527550" y="1844675"/>
            <a:ext cx="182563" cy="30163"/>
          </a:xfrm>
          <a:custGeom>
            <a:avLst/>
            <a:gdLst>
              <a:gd name="T0" fmla="*/ 0 w 115"/>
              <a:gd name="T1" fmla="*/ 0 h 19"/>
              <a:gd name="T2" fmla="*/ 0 w 115"/>
              <a:gd name="T3" fmla="*/ 0 h 19"/>
              <a:gd name="T4" fmla="*/ 115 w 115"/>
              <a:gd name="T5" fmla="*/ 9 h 19"/>
              <a:gd name="T6" fmla="*/ 115 w 115"/>
              <a:gd name="T7" fmla="*/ 9 h 19"/>
              <a:gd name="T8" fmla="*/ 115 w 115"/>
              <a:gd name="T9" fmla="*/ 19 h 19"/>
              <a:gd name="T10" fmla="*/ 115 w 115"/>
              <a:gd name="T11" fmla="*/ 19 h 19"/>
              <a:gd name="T12" fmla="*/ 9 w 115"/>
              <a:gd name="T13" fmla="*/ 19 h 19"/>
              <a:gd name="T14" fmla="*/ 9 w 115"/>
              <a:gd name="T15" fmla="*/ 19 h 19"/>
              <a:gd name="T16" fmla="*/ 0 w 115"/>
              <a:gd name="T17" fmla="*/ 0 h 19"/>
              <a:gd name="T18" fmla="*/ 0 w 115"/>
              <a:gd name="T19" fmla="*/ 0 h 19"/>
              <a:gd name="T20" fmla="*/ 115 w 115"/>
              <a:gd name="T21" fmla="*/ 9 h 19"/>
              <a:gd name="T22" fmla="*/ 115 w 115"/>
              <a:gd name="T23" fmla="*/ 19 h 19"/>
              <a:gd name="T24" fmla="*/ 9 w 115"/>
              <a:gd name="T25" fmla="*/ 19 h 19"/>
              <a:gd name="T26" fmla="*/ 0 w 115"/>
              <a:gd name="T27" fmla="*/ 0 h 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5"/>
              <a:gd name="T43" fmla="*/ 0 h 19"/>
              <a:gd name="T44" fmla="*/ 115 w 115"/>
              <a:gd name="T45" fmla="*/ 19 h 1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5" h="19">
                <a:moveTo>
                  <a:pt x="0" y="0"/>
                </a:moveTo>
                <a:lnTo>
                  <a:pt x="0" y="0"/>
                </a:lnTo>
                <a:lnTo>
                  <a:pt x="115" y="9"/>
                </a:lnTo>
                <a:lnTo>
                  <a:pt x="115" y="19"/>
                </a:lnTo>
                <a:lnTo>
                  <a:pt x="9" y="19"/>
                </a:lnTo>
                <a:lnTo>
                  <a:pt x="0" y="0"/>
                </a:lnTo>
                <a:lnTo>
                  <a:pt x="115" y="9"/>
                </a:lnTo>
                <a:lnTo>
                  <a:pt x="115" y="19"/>
                </a:lnTo>
                <a:lnTo>
                  <a:pt x="9" y="19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7" name="Oval 266"/>
          <p:cNvSpPr>
            <a:spLocks noChangeArrowheads="1"/>
          </p:cNvSpPr>
          <p:nvPr/>
        </p:nvSpPr>
        <p:spPr bwMode="auto">
          <a:xfrm>
            <a:off x="4999038" y="1920875"/>
            <a:ext cx="184150" cy="1666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8" name="Oval 267"/>
          <p:cNvSpPr>
            <a:spLocks noChangeArrowheads="1"/>
          </p:cNvSpPr>
          <p:nvPr/>
        </p:nvSpPr>
        <p:spPr bwMode="auto">
          <a:xfrm>
            <a:off x="5303838" y="2043113"/>
            <a:ext cx="184150" cy="1666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9" name="Oval 268"/>
          <p:cNvSpPr>
            <a:spLocks noChangeArrowheads="1"/>
          </p:cNvSpPr>
          <p:nvPr/>
        </p:nvSpPr>
        <p:spPr bwMode="auto">
          <a:xfrm>
            <a:off x="5610225" y="2209800"/>
            <a:ext cx="182563" cy="1682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0" name="Freeform 269"/>
          <p:cNvSpPr>
            <a:spLocks/>
          </p:cNvSpPr>
          <p:nvPr/>
        </p:nvSpPr>
        <p:spPr bwMode="auto">
          <a:xfrm>
            <a:off x="5183188" y="1920875"/>
            <a:ext cx="152400" cy="60325"/>
          </a:xfrm>
          <a:custGeom>
            <a:avLst/>
            <a:gdLst>
              <a:gd name="T0" fmla="*/ 0 w 96"/>
              <a:gd name="T1" fmla="*/ 9 h 38"/>
              <a:gd name="T2" fmla="*/ 0 w 96"/>
              <a:gd name="T3" fmla="*/ 9 h 38"/>
              <a:gd name="T4" fmla="*/ 19 w 96"/>
              <a:gd name="T5" fmla="*/ 0 h 38"/>
              <a:gd name="T6" fmla="*/ 19 w 96"/>
              <a:gd name="T7" fmla="*/ 0 h 38"/>
              <a:gd name="T8" fmla="*/ 96 w 96"/>
              <a:gd name="T9" fmla="*/ 29 h 38"/>
              <a:gd name="T10" fmla="*/ 96 w 96"/>
              <a:gd name="T11" fmla="*/ 29 h 38"/>
              <a:gd name="T12" fmla="*/ 96 w 96"/>
              <a:gd name="T13" fmla="*/ 38 h 38"/>
              <a:gd name="T14" fmla="*/ 96 w 96"/>
              <a:gd name="T15" fmla="*/ 38 h 38"/>
              <a:gd name="T16" fmla="*/ 0 w 96"/>
              <a:gd name="T17" fmla="*/ 9 h 38"/>
              <a:gd name="T18" fmla="*/ 0 w 96"/>
              <a:gd name="T19" fmla="*/ 9 h 38"/>
              <a:gd name="T20" fmla="*/ 19 w 96"/>
              <a:gd name="T21" fmla="*/ 0 h 38"/>
              <a:gd name="T22" fmla="*/ 96 w 96"/>
              <a:gd name="T23" fmla="*/ 29 h 38"/>
              <a:gd name="T24" fmla="*/ 96 w 96"/>
              <a:gd name="T25" fmla="*/ 38 h 38"/>
              <a:gd name="T26" fmla="*/ 0 w 96"/>
              <a:gd name="T27" fmla="*/ 9 h 3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6"/>
              <a:gd name="T43" fmla="*/ 0 h 38"/>
              <a:gd name="T44" fmla="*/ 96 w 96"/>
              <a:gd name="T45" fmla="*/ 38 h 3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6" h="38">
                <a:moveTo>
                  <a:pt x="0" y="9"/>
                </a:moveTo>
                <a:lnTo>
                  <a:pt x="0" y="9"/>
                </a:lnTo>
                <a:lnTo>
                  <a:pt x="19" y="0"/>
                </a:lnTo>
                <a:lnTo>
                  <a:pt x="96" y="29"/>
                </a:lnTo>
                <a:lnTo>
                  <a:pt x="96" y="38"/>
                </a:lnTo>
                <a:lnTo>
                  <a:pt x="0" y="9"/>
                </a:lnTo>
                <a:lnTo>
                  <a:pt x="19" y="0"/>
                </a:lnTo>
                <a:lnTo>
                  <a:pt x="96" y="29"/>
                </a:lnTo>
                <a:lnTo>
                  <a:pt x="96" y="38"/>
                </a:lnTo>
                <a:lnTo>
                  <a:pt x="0" y="9"/>
                </a:lnTo>
                <a:close/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1" name="Freeform 270"/>
          <p:cNvSpPr>
            <a:spLocks/>
          </p:cNvSpPr>
          <p:nvPr/>
        </p:nvSpPr>
        <p:spPr bwMode="auto">
          <a:xfrm>
            <a:off x="5700713" y="2103438"/>
            <a:ext cx="274638" cy="381000"/>
          </a:xfrm>
          <a:custGeom>
            <a:avLst/>
            <a:gdLst>
              <a:gd name="T0" fmla="*/ 0 w 173"/>
              <a:gd name="T1" fmla="*/ 0 h 240"/>
              <a:gd name="T2" fmla="*/ 0 w 173"/>
              <a:gd name="T3" fmla="*/ 0 h 240"/>
              <a:gd name="T4" fmla="*/ 67 w 173"/>
              <a:gd name="T5" fmla="*/ 48 h 240"/>
              <a:gd name="T6" fmla="*/ 67 w 173"/>
              <a:gd name="T7" fmla="*/ 48 h 240"/>
              <a:gd name="T8" fmla="*/ 115 w 173"/>
              <a:gd name="T9" fmla="*/ 96 h 240"/>
              <a:gd name="T10" fmla="*/ 115 w 173"/>
              <a:gd name="T11" fmla="*/ 96 h 240"/>
              <a:gd name="T12" fmla="*/ 154 w 173"/>
              <a:gd name="T13" fmla="*/ 154 h 240"/>
              <a:gd name="T14" fmla="*/ 154 w 173"/>
              <a:gd name="T15" fmla="*/ 154 h 240"/>
              <a:gd name="T16" fmla="*/ 173 w 173"/>
              <a:gd name="T17" fmla="*/ 211 h 240"/>
              <a:gd name="T18" fmla="*/ 173 w 173"/>
              <a:gd name="T19" fmla="*/ 211 h 240"/>
              <a:gd name="T20" fmla="*/ 173 w 173"/>
              <a:gd name="T21" fmla="*/ 240 h 240"/>
              <a:gd name="T22" fmla="*/ 173 w 173"/>
              <a:gd name="T23" fmla="*/ 240 h 240"/>
              <a:gd name="T24" fmla="*/ 163 w 173"/>
              <a:gd name="T25" fmla="*/ 240 h 240"/>
              <a:gd name="T26" fmla="*/ 163 w 173"/>
              <a:gd name="T27" fmla="*/ 240 h 240"/>
              <a:gd name="T28" fmla="*/ 154 w 173"/>
              <a:gd name="T29" fmla="*/ 173 h 240"/>
              <a:gd name="T30" fmla="*/ 154 w 173"/>
              <a:gd name="T31" fmla="*/ 173 h 240"/>
              <a:gd name="T32" fmla="*/ 115 w 173"/>
              <a:gd name="T33" fmla="*/ 106 h 240"/>
              <a:gd name="T34" fmla="*/ 115 w 173"/>
              <a:gd name="T35" fmla="*/ 106 h 240"/>
              <a:gd name="T36" fmla="*/ 67 w 173"/>
              <a:gd name="T37" fmla="*/ 67 h 240"/>
              <a:gd name="T38" fmla="*/ 67 w 173"/>
              <a:gd name="T39" fmla="*/ 67 h 240"/>
              <a:gd name="T40" fmla="*/ 0 w 173"/>
              <a:gd name="T41" fmla="*/ 19 h 240"/>
              <a:gd name="T42" fmla="*/ 0 w 173"/>
              <a:gd name="T43" fmla="*/ 19 h 2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3"/>
              <a:gd name="T67" fmla="*/ 0 h 240"/>
              <a:gd name="T68" fmla="*/ 173 w 173"/>
              <a:gd name="T69" fmla="*/ 240 h 24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3" h="240">
                <a:moveTo>
                  <a:pt x="0" y="0"/>
                </a:moveTo>
                <a:lnTo>
                  <a:pt x="0" y="0"/>
                </a:lnTo>
                <a:lnTo>
                  <a:pt x="67" y="48"/>
                </a:lnTo>
                <a:lnTo>
                  <a:pt x="115" y="96"/>
                </a:lnTo>
                <a:lnTo>
                  <a:pt x="154" y="154"/>
                </a:lnTo>
                <a:lnTo>
                  <a:pt x="173" y="211"/>
                </a:lnTo>
                <a:lnTo>
                  <a:pt x="173" y="240"/>
                </a:lnTo>
                <a:lnTo>
                  <a:pt x="163" y="240"/>
                </a:lnTo>
                <a:lnTo>
                  <a:pt x="154" y="173"/>
                </a:lnTo>
                <a:lnTo>
                  <a:pt x="115" y="106"/>
                </a:lnTo>
                <a:lnTo>
                  <a:pt x="67" y="67"/>
                </a:lnTo>
                <a:lnTo>
                  <a:pt x="0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2" name="Freeform 271"/>
          <p:cNvSpPr>
            <a:spLocks/>
          </p:cNvSpPr>
          <p:nvPr/>
        </p:nvSpPr>
        <p:spPr bwMode="auto">
          <a:xfrm>
            <a:off x="5700713" y="2103438"/>
            <a:ext cx="274638" cy="381000"/>
          </a:xfrm>
          <a:custGeom>
            <a:avLst/>
            <a:gdLst>
              <a:gd name="T0" fmla="*/ 0 w 173"/>
              <a:gd name="T1" fmla="*/ 0 h 240"/>
              <a:gd name="T2" fmla="*/ 67 w 173"/>
              <a:gd name="T3" fmla="*/ 48 h 240"/>
              <a:gd name="T4" fmla="*/ 115 w 173"/>
              <a:gd name="T5" fmla="*/ 96 h 240"/>
              <a:gd name="T6" fmla="*/ 154 w 173"/>
              <a:gd name="T7" fmla="*/ 154 h 240"/>
              <a:gd name="T8" fmla="*/ 173 w 173"/>
              <a:gd name="T9" fmla="*/ 211 h 240"/>
              <a:gd name="T10" fmla="*/ 173 w 173"/>
              <a:gd name="T11" fmla="*/ 240 h 240"/>
              <a:gd name="T12" fmla="*/ 163 w 173"/>
              <a:gd name="T13" fmla="*/ 240 h 240"/>
              <a:gd name="T14" fmla="*/ 154 w 173"/>
              <a:gd name="T15" fmla="*/ 173 h 240"/>
              <a:gd name="T16" fmla="*/ 115 w 173"/>
              <a:gd name="T17" fmla="*/ 106 h 240"/>
              <a:gd name="T18" fmla="*/ 67 w 173"/>
              <a:gd name="T19" fmla="*/ 67 h 240"/>
              <a:gd name="T20" fmla="*/ 0 w 173"/>
              <a:gd name="T21" fmla="*/ 19 h 2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3"/>
              <a:gd name="T34" fmla="*/ 0 h 240"/>
              <a:gd name="T35" fmla="*/ 173 w 173"/>
              <a:gd name="T36" fmla="*/ 240 h 2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3" h="240">
                <a:moveTo>
                  <a:pt x="0" y="0"/>
                </a:moveTo>
                <a:lnTo>
                  <a:pt x="67" y="48"/>
                </a:lnTo>
                <a:lnTo>
                  <a:pt x="115" y="96"/>
                </a:lnTo>
                <a:lnTo>
                  <a:pt x="154" y="154"/>
                </a:lnTo>
                <a:lnTo>
                  <a:pt x="173" y="211"/>
                </a:lnTo>
                <a:lnTo>
                  <a:pt x="173" y="240"/>
                </a:lnTo>
                <a:lnTo>
                  <a:pt x="163" y="240"/>
                </a:lnTo>
                <a:lnTo>
                  <a:pt x="154" y="173"/>
                </a:lnTo>
                <a:lnTo>
                  <a:pt x="115" y="106"/>
                </a:lnTo>
                <a:lnTo>
                  <a:pt x="67" y="67"/>
                </a:lnTo>
                <a:lnTo>
                  <a:pt x="0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3" name="Freeform 272"/>
          <p:cNvSpPr>
            <a:spLocks/>
          </p:cNvSpPr>
          <p:nvPr/>
        </p:nvSpPr>
        <p:spPr bwMode="auto">
          <a:xfrm>
            <a:off x="3795713" y="1431925"/>
            <a:ext cx="746125" cy="304800"/>
          </a:xfrm>
          <a:custGeom>
            <a:avLst/>
            <a:gdLst>
              <a:gd name="T0" fmla="*/ 0 w 470"/>
              <a:gd name="T1" fmla="*/ 0 h 192"/>
              <a:gd name="T2" fmla="*/ 0 w 470"/>
              <a:gd name="T3" fmla="*/ 0 h 192"/>
              <a:gd name="T4" fmla="*/ 86 w 470"/>
              <a:gd name="T5" fmla="*/ 39 h 192"/>
              <a:gd name="T6" fmla="*/ 86 w 470"/>
              <a:gd name="T7" fmla="*/ 39 h 192"/>
              <a:gd name="T8" fmla="*/ 211 w 470"/>
              <a:gd name="T9" fmla="*/ 48 h 192"/>
              <a:gd name="T10" fmla="*/ 211 w 470"/>
              <a:gd name="T11" fmla="*/ 48 h 192"/>
              <a:gd name="T12" fmla="*/ 403 w 470"/>
              <a:gd name="T13" fmla="*/ 58 h 192"/>
              <a:gd name="T14" fmla="*/ 403 w 470"/>
              <a:gd name="T15" fmla="*/ 58 h 192"/>
              <a:gd name="T16" fmla="*/ 470 w 470"/>
              <a:gd name="T17" fmla="*/ 192 h 192"/>
              <a:gd name="T18" fmla="*/ 470 w 470"/>
              <a:gd name="T19" fmla="*/ 192 h 192"/>
              <a:gd name="T20" fmla="*/ 230 w 470"/>
              <a:gd name="T21" fmla="*/ 192 h 192"/>
              <a:gd name="T22" fmla="*/ 230 w 470"/>
              <a:gd name="T23" fmla="*/ 192 h 192"/>
              <a:gd name="T24" fmla="*/ 10 w 470"/>
              <a:gd name="T25" fmla="*/ 10 h 192"/>
              <a:gd name="T26" fmla="*/ 10 w 470"/>
              <a:gd name="T27" fmla="*/ 10 h 1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70"/>
              <a:gd name="T43" fmla="*/ 0 h 192"/>
              <a:gd name="T44" fmla="*/ 470 w 470"/>
              <a:gd name="T45" fmla="*/ 192 h 19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70" h="192">
                <a:moveTo>
                  <a:pt x="0" y="0"/>
                </a:moveTo>
                <a:lnTo>
                  <a:pt x="0" y="0"/>
                </a:lnTo>
                <a:lnTo>
                  <a:pt x="86" y="39"/>
                </a:lnTo>
                <a:lnTo>
                  <a:pt x="211" y="48"/>
                </a:lnTo>
                <a:lnTo>
                  <a:pt x="403" y="58"/>
                </a:lnTo>
                <a:lnTo>
                  <a:pt x="470" y="192"/>
                </a:lnTo>
                <a:lnTo>
                  <a:pt x="230" y="192"/>
                </a:lnTo>
                <a:lnTo>
                  <a:pt x="10" y="10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4" name="Freeform 273"/>
          <p:cNvSpPr>
            <a:spLocks/>
          </p:cNvSpPr>
          <p:nvPr/>
        </p:nvSpPr>
        <p:spPr bwMode="auto">
          <a:xfrm>
            <a:off x="3795713" y="1431925"/>
            <a:ext cx="746125" cy="304800"/>
          </a:xfrm>
          <a:custGeom>
            <a:avLst/>
            <a:gdLst>
              <a:gd name="T0" fmla="*/ 0 w 470"/>
              <a:gd name="T1" fmla="*/ 0 h 192"/>
              <a:gd name="T2" fmla="*/ 86 w 470"/>
              <a:gd name="T3" fmla="*/ 39 h 192"/>
              <a:gd name="T4" fmla="*/ 211 w 470"/>
              <a:gd name="T5" fmla="*/ 48 h 192"/>
              <a:gd name="T6" fmla="*/ 403 w 470"/>
              <a:gd name="T7" fmla="*/ 58 h 192"/>
              <a:gd name="T8" fmla="*/ 470 w 470"/>
              <a:gd name="T9" fmla="*/ 192 h 192"/>
              <a:gd name="T10" fmla="*/ 230 w 470"/>
              <a:gd name="T11" fmla="*/ 192 h 192"/>
              <a:gd name="T12" fmla="*/ 10 w 470"/>
              <a:gd name="T13" fmla="*/ 10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0"/>
              <a:gd name="T22" fmla="*/ 0 h 192"/>
              <a:gd name="T23" fmla="*/ 470 w 470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0" h="192">
                <a:moveTo>
                  <a:pt x="0" y="0"/>
                </a:moveTo>
                <a:lnTo>
                  <a:pt x="86" y="39"/>
                </a:lnTo>
                <a:lnTo>
                  <a:pt x="211" y="48"/>
                </a:lnTo>
                <a:lnTo>
                  <a:pt x="403" y="58"/>
                </a:lnTo>
                <a:lnTo>
                  <a:pt x="470" y="192"/>
                </a:lnTo>
                <a:lnTo>
                  <a:pt x="230" y="192"/>
                </a:lnTo>
                <a:lnTo>
                  <a:pt x="10" y="10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5" name="Rectangle 274"/>
          <p:cNvSpPr>
            <a:spLocks noChangeArrowheads="1"/>
          </p:cNvSpPr>
          <p:nvPr/>
        </p:nvSpPr>
        <p:spPr bwMode="auto">
          <a:xfrm>
            <a:off x="3851920" y="1546225"/>
            <a:ext cx="107721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Fertilization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31" name="Group 275"/>
          <p:cNvGrpSpPr>
            <a:grpSpLocks/>
          </p:cNvGrpSpPr>
          <p:nvPr/>
        </p:nvGrpSpPr>
        <p:grpSpPr bwMode="auto">
          <a:xfrm>
            <a:off x="4298950" y="1752600"/>
            <a:ext cx="106363" cy="396875"/>
            <a:chOff x="2708" y="1104"/>
            <a:chExt cx="67" cy="250"/>
          </a:xfrm>
        </p:grpSpPr>
        <p:sp>
          <p:nvSpPr>
            <p:cNvPr id="65875" name="Freeform 276"/>
            <p:cNvSpPr>
              <a:spLocks/>
            </p:cNvSpPr>
            <p:nvPr/>
          </p:nvSpPr>
          <p:spPr bwMode="auto">
            <a:xfrm>
              <a:off x="2708" y="1200"/>
              <a:ext cx="67" cy="154"/>
            </a:xfrm>
            <a:custGeom>
              <a:avLst/>
              <a:gdLst>
                <a:gd name="T0" fmla="*/ 38 w 67"/>
                <a:gd name="T1" fmla="*/ 154 h 154"/>
                <a:gd name="T2" fmla="*/ 0 w 67"/>
                <a:gd name="T3" fmla="*/ 0 h 154"/>
                <a:gd name="T4" fmla="*/ 38 w 67"/>
                <a:gd name="T5" fmla="*/ 0 h 154"/>
                <a:gd name="T6" fmla="*/ 67 w 67"/>
                <a:gd name="T7" fmla="*/ 0 h 154"/>
                <a:gd name="T8" fmla="*/ 38 w 67"/>
                <a:gd name="T9" fmla="*/ 154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54"/>
                <a:gd name="T17" fmla="*/ 67 w 67"/>
                <a:gd name="T18" fmla="*/ 154 h 1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54">
                  <a:moveTo>
                    <a:pt x="38" y="154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67" y="0"/>
                  </a:lnTo>
                  <a:lnTo>
                    <a:pt x="38" y="15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76" name="Line 277"/>
            <p:cNvSpPr>
              <a:spLocks noChangeShapeType="1"/>
            </p:cNvSpPr>
            <p:nvPr/>
          </p:nvSpPr>
          <p:spPr bwMode="auto">
            <a:xfrm>
              <a:off x="2746" y="1104"/>
              <a:ext cx="1" cy="96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737" name="Oval 278"/>
          <p:cNvSpPr>
            <a:spLocks noChangeArrowheads="1"/>
          </p:cNvSpPr>
          <p:nvPr/>
        </p:nvSpPr>
        <p:spPr bwMode="auto">
          <a:xfrm>
            <a:off x="3887788" y="1874838"/>
            <a:ext cx="182563" cy="1682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8" name="Freeform 279"/>
          <p:cNvSpPr>
            <a:spLocks/>
          </p:cNvSpPr>
          <p:nvPr/>
        </p:nvSpPr>
        <p:spPr bwMode="auto">
          <a:xfrm>
            <a:off x="3856038" y="1844675"/>
            <a:ext cx="61913" cy="60325"/>
          </a:xfrm>
          <a:custGeom>
            <a:avLst/>
            <a:gdLst>
              <a:gd name="T0" fmla="*/ 0 w 39"/>
              <a:gd name="T1" fmla="*/ 0 h 38"/>
              <a:gd name="T2" fmla="*/ 0 w 39"/>
              <a:gd name="T3" fmla="*/ 0 h 38"/>
              <a:gd name="T4" fmla="*/ 10 w 39"/>
              <a:gd name="T5" fmla="*/ 0 h 38"/>
              <a:gd name="T6" fmla="*/ 39 w 39"/>
              <a:gd name="T7" fmla="*/ 29 h 38"/>
              <a:gd name="T8" fmla="*/ 29 w 39"/>
              <a:gd name="T9" fmla="*/ 38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38"/>
              <a:gd name="T17" fmla="*/ 39 w 39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38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39" y="29"/>
                </a:lnTo>
                <a:lnTo>
                  <a:pt x="29" y="3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9" name="Freeform 280"/>
          <p:cNvSpPr>
            <a:spLocks/>
          </p:cNvSpPr>
          <p:nvPr/>
        </p:nvSpPr>
        <p:spPr bwMode="auto">
          <a:xfrm>
            <a:off x="3856038" y="1844675"/>
            <a:ext cx="46038" cy="60325"/>
          </a:xfrm>
          <a:custGeom>
            <a:avLst/>
            <a:gdLst>
              <a:gd name="T0" fmla="*/ 0 w 29"/>
              <a:gd name="T1" fmla="*/ 0 h 38"/>
              <a:gd name="T2" fmla="*/ 10 w 29"/>
              <a:gd name="T3" fmla="*/ 0 h 38"/>
              <a:gd name="T4" fmla="*/ 29 w 29"/>
              <a:gd name="T5" fmla="*/ 9 h 38"/>
              <a:gd name="T6" fmla="*/ 29 w 29"/>
              <a:gd name="T7" fmla="*/ 19 h 38"/>
              <a:gd name="T8" fmla="*/ 29 w 29"/>
              <a:gd name="T9" fmla="*/ 38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38"/>
              <a:gd name="T17" fmla="*/ 29 w 29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38">
                <a:moveTo>
                  <a:pt x="0" y="0"/>
                </a:moveTo>
                <a:lnTo>
                  <a:pt x="10" y="0"/>
                </a:lnTo>
                <a:lnTo>
                  <a:pt x="29" y="9"/>
                </a:lnTo>
                <a:lnTo>
                  <a:pt x="29" y="19"/>
                </a:lnTo>
                <a:lnTo>
                  <a:pt x="29" y="3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0" name="Freeform 281"/>
          <p:cNvSpPr>
            <a:spLocks/>
          </p:cNvSpPr>
          <p:nvPr/>
        </p:nvSpPr>
        <p:spPr bwMode="auto">
          <a:xfrm>
            <a:off x="4040188" y="1828800"/>
            <a:ext cx="14288" cy="76200"/>
          </a:xfrm>
          <a:custGeom>
            <a:avLst/>
            <a:gdLst>
              <a:gd name="T0" fmla="*/ 9 w 9"/>
              <a:gd name="T1" fmla="*/ 0 h 48"/>
              <a:gd name="T2" fmla="*/ 9 w 9"/>
              <a:gd name="T3" fmla="*/ 0 h 48"/>
              <a:gd name="T4" fmla="*/ 0 w 9"/>
              <a:gd name="T5" fmla="*/ 10 h 48"/>
              <a:gd name="T6" fmla="*/ 0 w 9"/>
              <a:gd name="T7" fmla="*/ 10 h 48"/>
              <a:gd name="T8" fmla="*/ 0 w 9"/>
              <a:gd name="T9" fmla="*/ 29 h 48"/>
              <a:gd name="T10" fmla="*/ 0 w 9"/>
              <a:gd name="T11" fmla="*/ 48 h 48"/>
              <a:gd name="T12" fmla="*/ 0 w 9"/>
              <a:gd name="T13" fmla="*/ 48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48"/>
              <a:gd name="T23" fmla="*/ 9 w 9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48">
                <a:moveTo>
                  <a:pt x="9" y="0"/>
                </a:moveTo>
                <a:lnTo>
                  <a:pt x="9" y="0"/>
                </a:lnTo>
                <a:lnTo>
                  <a:pt x="0" y="10"/>
                </a:lnTo>
                <a:lnTo>
                  <a:pt x="0" y="29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1" name="Freeform 282"/>
          <p:cNvSpPr>
            <a:spLocks/>
          </p:cNvSpPr>
          <p:nvPr/>
        </p:nvSpPr>
        <p:spPr bwMode="auto">
          <a:xfrm>
            <a:off x="4040188" y="1828800"/>
            <a:ext cx="14288" cy="76200"/>
          </a:xfrm>
          <a:custGeom>
            <a:avLst/>
            <a:gdLst>
              <a:gd name="T0" fmla="*/ 9 w 9"/>
              <a:gd name="T1" fmla="*/ 0 h 48"/>
              <a:gd name="T2" fmla="*/ 0 w 9"/>
              <a:gd name="T3" fmla="*/ 10 h 48"/>
              <a:gd name="T4" fmla="*/ 0 w 9"/>
              <a:gd name="T5" fmla="*/ 48 h 48"/>
              <a:gd name="T6" fmla="*/ 0 60000 65536"/>
              <a:gd name="T7" fmla="*/ 0 60000 65536"/>
              <a:gd name="T8" fmla="*/ 0 60000 65536"/>
              <a:gd name="T9" fmla="*/ 0 w 9"/>
              <a:gd name="T10" fmla="*/ 0 h 48"/>
              <a:gd name="T11" fmla="*/ 9 w 9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48">
                <a:moveTo>
                  <a:pt x="9" y="0"/>
                </a:moveTo>
                <a:lnTo>
                  <a:pt x="0" y="10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2" name="Freeform 283"/>
          <p:cNvSpPr>
            <a:spLocks/>
          </p:cNvSpPr>
          <p:nvPr/>
        </p:nvSpPr>
        <p:spPr bwMode="auto">
          <a:xfrm>
            <a:off x="3505200" y="1905000"/>
            <a:ext cx="61913" cy="76200"/>
          </a:xfrm>
          <a:custGeom>
            <a:avLst/>
            <a:gdLst>
              <a:gd name="T0" fmla="*/ 0 w 39"/>
              <a:gd name="T1" fmla="*/ 0 h 48"/>
              <a:gd name="T2" fmla="*/ 0 w 39"/>
              <a:gd name="T3" fmla="*/ 0 h 48"/>
              <a:gd name="T4" fmla="*/ 39 w 39"/>
              <a:gd name="T5" fmla="*/ 0 h 48"/>
              <a:gd name="T6" fmla="*/ 39 w 39"/>
              <a:gd name="T7" fmla="*/ 10 h 48"/>
              <a:gd name="T8" fmla="*/ 39 w 39"/>
              <a:gd name="T9" fmla="*/ 10 h 48"/>
              <a:gd name="T10" fmla="*/ 29 w 39"/>
              <a:gd name="T11" fmla="*/ 29 h 48"/>
              <a:gd name="T12" fmla="*/ 29 w 39"/>
              <a:gd name="T13" fmla="*/ 48 h 48"/>
              <a:gd name="T14" fmla="*/ 29 w 39"/>
              <a:gd name="T15" fmla="*/ 48 h 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"/>
              <a:gd name="T25" fmla="*/ 0 h 48"/>
              <a:gd name="T26" fmla="*/ 39 w 39"/>
              <a:gd name="T27" fmla="*/ 48 h 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" h="48">
                <a:moveTo>
                  <a:pt x="0" y="0"/>
                </a:moveTo>
                <a:lnTo>
                  <a:pt x="0" y="0"/>
                </a:lnTo>
                <a:lnTo>
                  <a:pt x="39" y="0"/>
                </a:lnTo>
                <a:lnTo>
                  <a:pt x="39" y="10"/>
                </a:lnTo>
                <a:lnTo>
                  <a:pt x="29" y="29"/>
                </a:lnTo>
                <a:lnTo>
                  <a:pt x="29" y="4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3" name="Freeform 284"/>
          <p:cNvSpPr>
            <a:spLocks/>
          </p:cNvSpPr>
          <p:nvPr/>
        </p:nvSpPr>
        <p:spPr bwMode="auto">
          <a:xfrm>
            <a:off x="3505200" y="1905000"/>
            <a:ext cx="61913" cy="76200"/>
          </a:xfrm>
          <a:custGeom>
            <a:avLst/>
            <a:gdLst>
              <a:gd name="T0" fmla="*/ 0 w 39"/>
              <a:gd name="T1" fmla="*/ 0 h 48"/>
              <a:gd name="T2" fmla="*/ 10 w 39"/>
              <a:gd name="T3" fmla="*/ 0 h 48"/>
              <a:gd name="T4" fmla="*/ 39 w 39"/>
              <a:gd name="T5" fmla="*/ 10 h 48"/>
              <a:gd name="T6" fmla="*/ 29 w 39"/>
              <a:gd name="T7" fmla="*/ 48 h 48"/>
              <a:gd name="T8" fmla="*/ 0 60000 65536"/>
              <a:gd name="T9" fmla="*/ 0 60000 65536"/>
              <a:gd name="T10" fmla="*/ 0 60000 65536"/>
              <a:gd name="T11" fmla="*/ 0 60000 65536"/>
              <a:gd name="T12" fmla="*/ 0 w 39"/>
              <a:gd name="T13" fmla="*/ 0 h 48"/>
              <a:gd name="T14" fmla="*/ 39 w 39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" h="48">
                <a:moveTo>
                  <a:pt x="0" y="0"/>
                </a:moveTo>
                <a:lnTo>
                  <a:pt x="10" y="0"/>
                </a:lnTo>
                <a:lnTo>
                  <a:pt x="39" y="10"/>
                </a:lnTo>
                <a:lnTo>
                  <a:pt x="29" y="4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4" name="Oval 285"/>
          <p:cNvSpPr>
            <a:spLocks noChangeArrowheads="1"/>
          </p:cNvSpPr>
          <p:nvPr/>
        </p:nvSpPr>
        <p:spPr bwMode="auto">
          <a:xfrm>
            <a:off x="3536950" y="1935163"/>
            <a:ext cx="182563" cy="1682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5" name="Freeform 286"/>
          <p:cNvSpPr>
            <a:spLocks/>
          </p:cNvSpPr>
          <p:nvPr/>
        </p:nvSpPr>
        <p:spPr bwMode="auto">
          <a:xfrm>
            <a:off x="3627438" y="1858963"/>
            <a:ext cx="61913" cy="92075"/>
          </a:xfrm>
          <a:custGeom>
            <a:avLst/>
            <a:gdLst>
              <a:gd name="T0" fmla="*/ 39 w 39"/>
              <a:gd name="T1" fmla="*/ 10 h 58"/>
              <a:gd name="T2" fmla="*/ 19 w 39"/>
              <a:gd name="T3" fmla="*/ 0 h 58"/>
              <a:gd name="T4" fmla="*/ 0 w 39"/>
              <a:gd name="T5" fmla="*/ 29 h 58"/>
              <a:gd name="T6" fmla="*/ 0 w 39"/>
              <a:gd name="T7" fmla="*/ 29 h 58"/>
              <a:gd name="T8" fmla="*/ 0 w 39"/>
              <a:gd name="T9" fmla="*/ 48 h 58"/>
              <a:gd name="T10" fmla="*/ 10 w 39"/>
              <a:gd name="T11" fmla="*/ 58 h 58"/>
              <a:gd name="T12" fmla="*/ 10 w 39"/>
              <a:gd name="T13" fmla="*/ 58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58"/>
              <a:gd name="T23" fmla="*/ 39 w 39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58">
                <a:moveTo>
                  <a:pt x="39" y="10"/>
                </a:moveTo>
                <a:lnTo>
                  <a:pt x="19" y="0"/>
                </a:lnTo>
                <a:lnTo>
                  <a:pt x="0" y="29"/>
                </a:lnTo>
                <a:lnTo>
                  <a:pt x="0" y="48"/>
                </a:lnTo>
                <a:lnTo>
                  <a:pt x="10" y="5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6" name="Freeform 287"/>
          <p:cNvSpPr>
            <a:spLocks/>
          </p:cNvSpPr>
          <p:nvPr/>
        </p:nvSpPr>
        <p:spPr bwMode="auto">
          <a:xfrm>
            <a:off x="3627438" y="1874838"/>
            <a:ext cx="61913" cy="76200"/>
          </a:xfrm>
          <a:custGeom>
            <a:avLst/>
            <a:gdLst>
              <a:gd name="T0" fmla="*/ 39 w 39"/>
              <a:gd name="T1" fmla="*/ 0 h 48"/>
              <a:gd name="T2" fmla="*/ 19 w 39"/>
              <a:gd name="T3" fmla="*/ 0 h 48"/>
              <a:gd name="T4" fmla="*/ 0 w 39"/>
              <a:gd name="T5" fmla="*/ 19 h 48"/>
              <a:gd name="T6" fmla="*/ 0 w 39"/>
              <a:gd name="T7" fmla="*/ 29 h 48"/>
              <a:gd name="T8" fmla="*/ 10 w 39"/>
              <a:gd name="T9" fmla="*/ 48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48"/>
              <a:gd name="T17" fmla="*/ 39 w 39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48">
                <a:moveTo>
                  <a:pt x="39" y="0"/>
                </a:moveTo>
                <a:lnTo>
                  <a:pt x="19" y="0"/>
                </a:lnTo>
                <a:lnTo>
                  <a:pt x="0" y="19"/>
                </a:lnTo>
                <a:lnTo>
                  <a:pt x="0" y="29"/>
                </a:lnTo>
                <a:lnTo>
                  <a:pt x="10" y="4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7" name="Oval 288"/>
          <p:cNvSpPr>
            <a:spLocks noChangeArrowheads="1"/>
          </p:cNvSpPr>
          <p:nvPr/>
        </p:nvSpPr>
        <p:spPr bwMode="auto">
          <a:xfrm>
            <a:off x="3186113" y="2073275"/>
            <a:ext cx="182563" cy="1666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8" name="Oval 289"/>
          <p:cNvSpPr>
            <a:spLocks noChangeArrowheads="1"/>
          </p:cNvSpPr>
          <p:nvPr/>
        </p:nvSpPr>
        <p:spPr bwMode="auto">
          <a:xfrm>
            <a:off x="2895600" y="2239963"/>
            <a:ext cx="184150" cy="1682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9" name="Rectangle 290"/>
          <p:cNvSpPr>
            <a:spLocks noChangeArrowheads="1"/>
          </p:cNvSpPr>
          <p:nvPr/>
        </p:nvSpPr>
        <p:spPr bwMode="auto">
          <a:xfrm>
            <a:off x="2713038" y="2468563"/>
            <a:ext cx="76200" cy="76200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65536" name="Group 291"/>
          <p:cNvGrpSpPr>
            <a:grpSpLocks/>
          </p:cNvGrpSpPr>
          <p:nvPr/>
        </p:nvGrpSpPr>
        <p:grpSpPr bwMode="auto">
          <a:xfrm>
            <a:off x="4557713" y="1371600"/>
            <a:ext cx="1189038" cy="914400"/>
            <a:chOff x="2871" y="864"/>
            <a:chExt cx="749" cy="576"/>
          </a:xfrm>
        </p:grpSpPr>
        <p:sp>
          <p:nvSpPr>
            <p:cNvPr id="65873" name="Freeform 292"/>
            <p:cNvSpPr>
              <a:spLocks/>
            </p:cNvSpPr>
            <p:nvPr/>
          </p:nvSpPr>
          <p:spPr bwMode="auto">
            <a:xfrm>
              <a:off x="3495" y="864"/>
              <a:ext cx="125" cy="106"/>
            </a:xfrm>
            <a:custGeom>
              <a:avLst/>
              <a:gdLst>
                <a:gd name="T0" fmla="*/ 125 w 125"/>
                <a:gd name="T1" fmla="*/ 0 h 106"/>
                <a:gd name="T2" fmla="*/ 39 w 125"/>
                <a:gd name="T3" fmla="*/ 106 h 106"/>
                <a:gd name="T4" fmla="*/ 19 w 125"/>
                <a:gd name="T5" fmla="*/ 77 h 106"/>
                <a:gd name="T6" fmla="*/ 0 w 125"/>
                <a:gd name="T7" fmla="*/ 58 h 106"/>
                <a:gd name="T8" fmla="*/ 125 w 125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06"/>
                <a:gd name="T17" fmla="*/ 125 w 125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06">
                  <a:moveTo>
                    <a:pt x="125" y="0"/>
                  </a:moveTo>
                  <a:lnTo>
                    <a:pt x="39" y="106"/>
                  </a:lnTo>
                  <a:lnTo>
                    <a:pt x="19" y="77"/>
                  </a:lnTo>
                  <a:lnTo>
                    <a:pt x="0" y="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74" name="Line 293"/>
            <p:cNvSpPr>
              <a:spLocks noChangeShapeType="1"/>
            </p:cNvSpPr>
            <p:nvPr/>
          </p:nvSpPr>
          <p:spPr bwMode="auto">
            <a:xfrm flipV="1">
              <a:off x="2871" y="941"/>
              <a:ext cx="643" cy="499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751" name="AutoShape 294"/>
          <p:cNvSpPr>
            <a:spLocks noChangeArrowheads="1"/>
          </p:cNvSpPr>
          <p:nvPr/>
        </p:nvSpPr>
        <p:spPr bwMode="auto">
          <a:xfrm>
            <a:off x="3856038" y="2179638"/>
            <a:ext cx="1022350" cy="396875"/>
          </a:xfrm>
          <a:prstGeom prst="roundRect">
            <a:avLst>
              <a:gd name="adj" fmla="val 48000"/>
            </a:avLst>
          </a:prstGeom>
          <a:solidFill>
            <a:srgbClr val="CCE6FF"/>
          </a:solidFill>
          <a:ln w="15875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52" name="Rectangle 295"/>
          <p:cNvSpPr>
            <a:spLocks noChangeArrowheads="1"/>
          </p:cNvSpPr>
          <p:nvPr/>
        </p:nvSpPr>
        <p:spPr bwMode="auto">
          <a:xfrm>
            <a:off x="3940175" y="2223471"/>
            <a:ext cx="2333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>
                <a:solidFill>
                  <a:srgbClr val="000000"/>
                </a:solidFill>
                <a:latin typeface="Osaka" charset="-128"/>
                <a:ea typeface="Osaka" charset="-128"/>
              </a:rPr>
              <a:t>Ca</a:t>
            </a:r>
            <a:endParaRPr lang="en-US" altLang="ja-JP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53" name="Rectangle 296"/>
          <p:cNvSpPr>
            <a:spLocks noChangeArrowheads="1"/>
          </p:cNvSpPr>
          <p:nvPr/>
        </p:nvSpPr>
        <p:spPr bwMode="auto">
          <a:xfrm>
            <a:off x="4197350" y="2191721"/>
            <a:ext cx="206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 dirty="0">
                <a:solidFill>
                  <a:srgbClr val="000000"/>
                </a:solidFill>
                <a:latin typeface="Osaka" charset="-128"/>
                <a:ea typeface="Osaka" charset="-128"/>
              </a:rPr>
              <a:t>2+</a:t>
            </a:r>
            <a:endParaRPr lang="en-US" altLang="ja-JP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54" name="Rectangle 297"/>
          <p:cNvSpPr>
            <a:spLocks noChangeArrowheads="1"/>
          </p:cNvSpPr>
          <p:nvPr/>
        </p:nvSpPr>
        <p:spPr bwMode="auto">
          <a:xfrm>
            <a:off x="4139952" y="2348880"/>
            <a:ext cx="71628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increase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55" name="Oval 298"/>
          <p:cNvSpPr>
            <a:spLocks noChangeArrowheads="1"/>
          </p:cNvSpPr>
          <p:nvPr/>
        </p:nvSpPr>
        <p:spPr bwMode="auto">
          <a:xfrm>
            <a:off x="2957513" y="23161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56" name="Oval 299"/>
          <p:cNvSpPr>
            <a:spLocks noChangeArrowheads="1"/>
          </p:cNvSpPr>
          <p:nvPr/>
        </p:nvSpPr>
        <p:spPr bwMode="auto">
          <a:xfrm>
            <a:off x="3003550" y="2347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57" name="Oval 300"/>
          <p:cNvSpPr>
            <a:spLocks noChangeArrowheads="1"/>
          </p:cNvSpPr>
          <p:nvPr/>
        </p:nvSpPr>
        <p:spPr bwMode="auto">
          <a:xfrm>
            <a:off x="3003550" y="2301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58" name="Oval 301"/>
          <p:cNvSpPr>
            <a:spLocks noChangeArrowheads="1"/>
          </p:cNvSpPr>
          <p:nvPr/>
        </p:nvSpPr>
        <p:spPr bwMode="auto">
          <a:xfrm>
            <a:off x="2957513" y="22717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59" name="Oval 302"/>
          <p:cNvSpPr>
            <a:spLocks noChangeArrowheads="1"/>
          </p:cNvSpPr>
          <p:nvPr/>
        </p:nvSpPr>
        <p:spPr bwMode="auto">
          <a:xfrm>
            <a:off x="2927350" y="22860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0" name="Oval 303"/>
          <p:cNvSpPr>
            <a:spLocks noChangeArrowheads="1"/>
          </p:cNvSpPr>
          <p:nvPr/>
        </p:nvSpPr>
        <p:spPr bwMode="auto">
          <a:xfrm>
            <a:off x="2927350" y="2347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1" name="Oval 304"/>
          <p:cNvSpPr>
            <a:spLocks noChangeArrowheads="1"/>
          </p:cNvSpPr>
          <p:nvPr/>
        </p:nvSpPr>
        <p:spPr bwMode="auto">
          <a:xfrm>
            <a:off x="3003550" y="23780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2" name="Oval 305"/>
          <p:cNvSpPr>
            <a:spLocks noChangeArrowheads="1"/>
          </p:cNvSpPr>
          <p:nvPr/>
        </p:nvSpPr>
        <p:spPr bwMode="auto">
          <a:xfrm>
            <a:off x="3003550" y="2255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3" name="Oval 306"/>
          <p:cNvSpPr>
            <a:spLocks noChangeArrowheads="1"/>
          </p:cNvSpPr>
          <p:nvPr/>
        </p:nvSpPr>
        <p:spPr bwMode="auto">
          <a:xfrm>
            <a:off x="3033713" y="22860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4" name="Oval 307"/>
          <p:cNvSpPr>
            <a:spLocks noChangeArrowheads="1"/>
          </p:cNvSpPr>
          <p:nvPr/>
        </p:nvSpPr>
        <p:spPr bwMode="auto">
          <a:xfrm>
            <a:off x="3033713" y="2332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5" name="Oval 308"/>
          <p:cNvSpPr>
            <a:spLocks noChangeArrowheads="1"/>
          </p:cNvSpPr>
          <p:nvPr/>
        </p:nvSpPr>
        <p:spPr bwMode="auto">
          <a:xfrm>
            <a:off x="2957513" y="23780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6" name="Oval 309"/>
          <p:cNvSpPr>
            <a:spLocks noChangeArrowheads="1"/>
          </p:cNvSpPr>
          <p:nvPr/>
        </p:nvSpPr>
        <p:spPr bwMode="auto">
          <a:xfrm>
            <a:off x="3262313" y="20875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7" name="Oval 310"/>
          <p:cNvSpPr>
            <a:spLocks noChangeArrowheads="1"/>
          </p:cNvSpPr>
          <p:nvPr/>
        </p:nvSpPr>
        <p:spPr bwMode="auto">
          <a:xfrm>
            <a:off x="3216275" y="21193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8" name="Oval 311"/>
          <p:cNvSpPr>
            <a:spLocks noChangeArrowheads="1"/>
          </p:cNvSpPr>
          <p:nvPr/>
        </p:nvSpPr>
        <p:spPr bwMode="auto">
          <a:xfrm>
            <a:off x="3246438" y="21336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9" name="Oval 312"/>
          <p:cNvSpPr>
            <a:spLocks noChangeArrowheads="1"/>
          </p:cNvSpPr>
          <p:nvPr/>
        </p:nvSpPr>
        <p:spPr bwMode="auto">
          <a:xfrm>
            <a:off x="3322638" y="21193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0" name="Oval 313"/>
          <p:cNvSpPr>
            <a:spLocks noChangeArrowheads="1"/>
          </p:cNvSpPr>
          <p:nvPr/>
        </p:nvSpPr>
        <p:spPr bwMode="auto">
          <a:xfrm>
            <a:off x="3292475" y="21336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1" name="Oval 314"/>
          <p:cNvSpPr>
            <a:spLocks noChangeArrowheads="1"/>
          </p:cNvSpPr>
          <p:nvPr/>
        </p:nvSpPr>
        <p:spPr bwMode="auto">
          <a:xfrm>
            <a:off x="3322638" y="2179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2" name="Oval 315"/>
          <p:cNvSpPr>
            <a:spLocks noChangeArrowheads="1"/>
          </p:cNvSpPr>
          <p:nvPr/>
        </p:nvSpPr>
        <p:spPr bwMode="auto">
          <a:xfrm>
            <a:off x="3276600" y="2195513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3" name="Oval 316"/>
          <p:cNvSpPr>
            <a:spLocks noChangeArrowheads="1"/>
          </p:cNvSpPr>
          <p:nvPr/>
        </p:nvSpPr>
        <p:spPr bwMode="auto">
          <a:xfrm>
            <a:off x="3216275" y="2179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4" name="Oval 317"/>
          <p:cNvSpPr>
            <a:spLocks noChangeArrowheads="1"/>
          </p:cNvSpPr>
          <p:nvPr/>
        </p:nvSpPr>
        <p:spPr bwMode="auto">
          <a:xfrm>
            <a:off x="3200400" y="2149475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5" name="Oval 318"/>
          <p:cNvSpPr>
            <a:spLocks noChangeArrowheads="1"/>
          </p:cNvSpPr>
          <p:nvPr/>
        </p:nvSpPr>
        <p:spPr bwMode="auto">
          <a:xfrm>
            <a:off x="3627438" y="1966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6" name="Oval 319"/>
          <p:cNvSpPr>
            <a:spLocks noChangeArrowheads="1"/>
          </p:cNvSpPr>
          <p:nvPr/>
        </p:nvSpPr>
        <p:spPr bwMode="auto">
          <a:xfrm>
            <a:off x="3567113" y="19812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7" name="Oval 320"/>
          <p:cNvSpPr>
            <a:spLocks noChangeArrowheads="1"/>
          </p:cNvSpPr>
          <p:nvPr/>
        </p:nvSpPr>
        <p:spPr bwMode="auto">
          <a:xfrm>
            <a:off x="3551238" y="20113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8" name="Oval 321"/>
          <p:cNvSpPr>
            <a:spLocks noChangeArrowheads="1"/>
          </p:cNvSpPr>
          <p:nvPr/>
        </p:nvSpPr>
        <p:spPr bwMode="auto">
          <a:xfrm>
            <a:off x="3581400" y="2057400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9" name="Oval 322"/>
          <p:cNvSpPr>
            <a:spLocks noChangeArrowheads="1"/>
          </p:cNvSpPr>
          <p:nvPr/>
        </p:nvSpPr>
        <p:spPr bwMode="auto">
          <a:xfrm>
            <a:off x="3673475" y="20272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0" name="Oval 323"/>
          <p:cNvSpPr>
            <a:spLocks noChangeArrowheads="1"/>
          </p:cNvSpPr>
          <p:nvPr/>
        </p:nvSpPr>
        <p:spPr bwMode="auto">
          <a:xfrm>
            <a:off x="3613150" y="20113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1" name="Oval 324"/>
          <p:cNvSpPr>
            <a:spLocks noChangeArrowheads="1"/>
          </p:cNvSpPr>
          <p:nvPr/>
        </p:nvSpPr>
        <p:spPr bwMode="auto">
          <a:xfrm>
            <a:off x="3627438" y="20574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2" name="Oval 325"/>
          <p:cNvSpPr>
            <a:spLocks noChangeArrowheads="1"/>
          </p:cNvSpPr>
          <p:nvPr/>
        </p:nvSpPr>
        <p:spPr bwMode="auto">
          <a:xfrm>
            <a:off x="3657600" y="1981200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3" name="Oval 326"/>
          <p:cNvSpPr>
            <a:spLocks noChangeArrowheads="1"/>
          </p:cNvSpPr>
          <p:nvPr/>
        </p:nvSpPr>
        <p:spPr bwMode="auto">
          <a:xfrm>
            <a:off x="3597275" y="1920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4" name="Oval 327"/>
          <p:cNvSpPr>
            <a:spLocks noChangeArrowheads="1"/>
          </p:cNvSpPr>
          <p:nvPr/>
        </p:nvSpPr>
        <p:spPr bwMode="auto">
          <a:xfrm>
            <a:off x="3567113" y="18907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5" name="Oval 328"/>
          <p:cNvSpPr>
            <a:spLocks noChangeArrowheads="1"/>
          </p:cNvSpPr>
          <p:nvPr/>
        </p:nvSpPr>
        <p:spPr bwMode="auto">
          <a:xfrm>
            <a:off x="3521075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6" name="Oval 329"/>
          <p:cNvSpPr>
            <a:spLocks noChangeArrowheads="1"/>
          </p:cNvSpPr>
          <p:nvPr/>
        </p:nvSpPr>
        <p:spPr bwMode="auto">
          <a:xfrm>
            <a:off x="3460750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7" name="Oval 330"/>
          <p:cNvSpPr>
            <a:spLocks noChangeArrowheads="1"/>
          </p:cNvSpPr>
          <p:nvPr/>
        </p:nvSpPr>
        <p:spPr bwMode="auto">
          <a:xfrm>
            <a:off x="3597275" y="1844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8" name="Oval 331"/>
          <p:cNvSpPr>
            <a:spLocks noChangeArrowheads="1"/>
          </p:cNvSpPr>
          <p:nvPr/>
        </p:nvSpPr>
        <p:spPr bwMode="auto">
          <a:xfrm>
            <a:off x="3643313" y="1844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9" name="Oval 332"/>
          <p:cNvSpPr>
            <a:spLocks noChangeArrowheads="1"/>
          </p:cNvSpPr>
          <p:nvPr/>
        </p:nvSpPr>
        <p:spPr bwMode="auto">
          <a:xfrm>
            <a:off x="3613150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0" name="Oval 333"/>
          <p:cNvSpPr>
            <a:spLocks noChangeArrowheads="1"/>
          </p:cNvSpPr>
          <p:nvPr/>
        </p:nvSpPr>
        <p:spPr bwMode="auto">
          <a:xfrm>
            <a:off x="3536950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1" name="Oval 334"/>
          <p:cNvSpPr>
            <a:spLocks noChangeArrowheads="1"/>
          </p:cNvSpPr>
          <p:nvPr/>
        </p:nvSpPr>
        <p:spPr bwMode="auto">
          <a:xfrm>
            <a:off x="3613150" y="17684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2" name="Oval 335"/>
          <p:cNvSpPr>
            <a:spLocks noChangeArrowheads="1"/>
          </p:cNvSpPr>
          <p:nvPr/>
        </p:nvSpPr>
        <p:spPr bwMode="auto">
          <a:xfrm>
            <a:off x="3673475" y="17526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3" name="Oval 336"/>
          <p:cNvSpPr>
            <a:spLocks noChangeArrowheads="1"/>
          </p:cNvSpPr>
          <p:nvPr/>
        </p:nvSpPr>
        <p:spPr bwMode="auto">
          <a:xfrm>
            <a:off x="3689350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4" name="Oval 337"/>
          <p:cNvSpPr>
            <a:spLocks noChangeArrowheads="1"/>
          </p:cNvSpPr>
          <p:nvPr/>
        </p:nvSpPr>
        <p:spPr bwMode="auto">
          <a:xfrm>
            <a:off x="3643313" y="16922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5" name="Oval 338"/>
          <p:cNvSpPr>
            <a:spLocks noChangeArrowheads="1"/>
          </p:cNvSpPr>
          <p:nvPr/>
        </p:nvSpPr>
        <p:spPr bwMode="auto">
          <a:xfrm>
            <a:off x="3703638" y="16462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6" name="Oval 339"/>
          <p:cNvSpPr>
            <a:spLocks noChangeArrowheads="1"/>
          </p:cNvSpPr>
          <p:nvPr/>
        </p:nvSpPr>
        <p:spPr bwMode="auto">
          <a:xfrm>
            <a:off x="3613150" y="163036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7" name="Oval 340"/>
          <p:cNvSpPr>
            <a:spLocks noChangeArrowheads="1"/>
          </p:cNvSpPr>
          <p:nvPr/>
        </p:nvSpPr>
        <p:spPr bwMode="auto">
          <a:xfrm>
            <a:off x="3917950" y="19812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8" name="Oval 341"/>
          <p:cNvSpPr>
            <a:spLocks noChangeArrowheads="1"/>
          </p:cNvSpPr>
          <p:nvPr/>
        </p:nvSpPr>
        <p:spPr bwMode="auto">
          <a:xfrm>
            <a:off x="3978275" y="19812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9" name="Oval 342"/>
          <p:cNvSpPr>
            <a:spLocks noChangeArrowheads="1"/>
          </p:cNvSpPr>
          <p:nvPr/>
        </p:nvSpPr>
        <p:spPr bwMode="auto">
          <a:xfrm>
            <a:off x="4024313" y="1920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0" name="Oval 343"/>
          <p:cNvSpPr>
            <a:spLocks noChangeArrowheads="1"/>
          </p:cNvSpPr>
          <p:nvPr/>
        </p:nvSpPr>
        <p:spPr bwMode="auto">
          <a:xfrm>
            <a:off x="3948113" y="18907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1" name="Oval 344"/>
          <p:cNvSpPr>
            <a:spLocks noChangeArrowheads="1"/>
          </p:cNvSpPr>
          <p:nvPr/>
        </p:nvSpPr>
        <p:spPr bwMode="auto">
          <a:xfrm>
            <a:off x="3963988" y="19970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2" name="Oval 345"/>
          <p:cNvSpPr>
            <a:spLocks noChangeArrowheads="1"/>
          </p:cNvSpPr>
          <p:nvPr/>
        </p:nvSpPr>
        <p:spPr bwMode="auto">
          <a:xfrm>
            <a:off x="4024313" y="1966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3" name="Oval 346"/>
          <p:cNvSpPr>
            <a:spLocks noChangeArrowheads="1"/>
          </p:cNvSpPr>
          <p:nvPr/>
        </p:nvSpPr>
        <p:spPr bwMode="auto">
          <a:xfrm>
            <a:off x="3902075" y="1920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4" name="Oval 347"/>
          <p:cNvSpPr>
            <a:spLocks noChangeArrowheads="1"/>
          </p:cNvSpPr>
          <p:nvPr/>
        </p:nvSpPr>
        <p:spPr bwMode="auto">
          <a:xfrm>
            <a:off x="3963988" y="1951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5" name="Oval 348"/>
          <p:cNvSpPr>
            <a:spLocks noChangeArrowheads="1"/>
          </p:cNvSpPr>
          <p:nvPr/>
        </p:nvSpPr>
        <p:spPr bwMode="auto">
          <a:xfrm>
            <a:off x="4008438" y="1858963"/>
            <a:ext cx="31750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6" name="Oval 349"/>
          <p:cNvSpPr>
            <a:spLocks noChangeArrowheads="1"/>
          </p:cNvSpPr>
          <p:nvPr/>
        </p:nvSpPr>
        <p:spPr bwMode="auto">
          <a:xfrm>
            <a:off x="3948113" y="1844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7" name="Oval 350"/>
          <p:cNvSpPr>
            <a:spLocks noChangeArrowheads="1"/>
          </p:cNvSpPr>
          <p:nvPr/>
        </p:nvSpPr>
        <p:spPr bwMode="auto">
          <a:xfrm>
            <a:off x="3902075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8" name="Oval 351"/>
          <p:cNvSpPr>
            <a:spLocks noChangeArrowheads="1"/>
          </p:cNvSpPr>
          <p:nvPr/>
        </p:nvSpPr>
        <p:spPr bwMode="auto">
          <a:xfrm>
            <a:off x="3811588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9" name="Oval 352"/>
          <p:cNvSpPr>
            <a:spLocks noChangeArrowheads="1"/>
          </p:cNvSpPr>
          <p:nvPr/>
        </p:nvSpPr>
        <p:spPr bwMode="auto">
          <a:xfrm>
            <a:off x="3749675" y="17367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0" name="Oval 353"/>
          <p:cNvSpPr>
            <a:spLocks noChangeArrowheads="1"/>
          </p:cNvSpPr>
          <p:nvPr/>
        </p:nvSpPr>
        <p:spPr bwMode="auto">
          <a:xfrm>
            <a:off x="3689350" y="155416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1" name="Oval 354"/>
          <p:cNvSpPr>
            <a:spLocks noChangeArrowheads="1"/>
          </p:cNvSpPr>
          <p:nvPr/>
        </p:nvSpPr>
        <p:spPr bwMode="auto">
          <a:xfrm>
            <a:off x="4756150" y="1920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2" name="Oval 355"/>
          <p:cNvSpPr>
            <a:spLocks noChangeArrowheads="1"/>
          </p:cNvSpPr>
          <p:nvPr/>
        </p:nvSpPr>
        <p:spPr bwMode="auto">
          <a:xfrm>
            <a:off x="4710113" y="19351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3" name="Oval 356"/>
          <p:cNvSpPr>
            <a:spLocks noChangeArrowheads="1"/>
          </p:cNvSpPr>
          <p:nvPr/>
        </p:nvSpPr>
        <p:spPr bwMode="auto">
          <a:xfrm>
            <a:off x="4756150" y="19812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4" name="Oval 357"/>
          <p:cNvSpPr>
            <a:spLocks noChangeArrowheads="1"/>
          </p:cNvSpPr>
          <p:nvPr/>
        </p:nvSpPr>
        <p:spPr bwMode="auto">
          <a:xfrm>
            <a:off x="4832350" y="1951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5" name="Oval 358"/>
          <p:cNvSpPr>
            <a:spLocks noChangeArrowheads="1"/>
          </p:cNvSpPr>
          <p:nvPr/>
        </p:nvSpPr>
        <p:spPr bwMode="auto">
          <a:xfrm>
            <a:off x="4786313" y="1951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6" name="Oval 359"/>
          <p:cNvSpPr>
            <a:spLocks noChangeArrowheads="1"/>
          </p:cNvSpPr>
          <p:nvPr/>
        </p:nvSpPr>
        <p:spPr bwMode="auto">
          <a:xfrm>
            <a:off x="4802188" y="19970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7" name="Oval 360"/>
          <p:cNvSpPr>
            <a:spLocks noChangeArrowheads="1"/>
          </p:cNvSpPr>
          <p:nvPr/>
        </p:nvSpPr>
        <p:spPr bwMode="auto">
          <a:xfrm>
            <a:off x="4770438" y="2011363"/>
            <a:ext cx="31750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8" name="Oval 361"/>
          <p:cNvSpPr>
            <a:spLocks noChangeArrowheads="1"/>
          </p:cNvSpPr>
          <p:nvPr/>
        </p:nvSpPr>
        <p:spPr bwMode="auto">
          <a:xfrm>
            <a:off x="4816475" y="19050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9" name="Oval 362"/>
          <p:cNvSpPr>
            <a:spLocks noChangeArrowheads="1"/>
          </p:cNvSpPr>
          <p:nvPr/>
        </p:nvSpPr>
        <p:spPr bwMode="auto">
          <a:xfrm>
            <a:off x="4710113" y="1966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0" name="Oval 363"/>
          <p:cNvSpPr>
            <a:spLocks noChangeArrowheads="1"/>
          </p:cNvSpPr>
          <p:nvPr/>
        </p:nvSpPr>
        <p:spPr bwMode="auto">
          <a:xfrm>
            <a:off x="4756150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1" name="Oval 364"/>
          <p:cNvSpPr>
            <a:spLocks noChangeArrowheads="1"/>
          </p:cNvSpPr>
          <p:nvPr/>
        </p:nvSpPr>
        <p:spPr bwMode="auto">
          <a:xfrm>
            <a:off x="4802188" y="18589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2" name="Oval 365"/>
          <p:cNvSpPr>
            <a:spLocks noChangeArrowheads="1"/>
          </p:cNvSpPr>
          <p:nvPr/>
        </p:nvSpPr>
        <p:spPr bwMode="auto">
          <a:xfrm>
            <a:off x="4725988" y="18145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3" name="Oval 366"/>
          <p:cNvSpPr>
            <a:spLocks noChangeArrowheads="1"/>
          </p:cNvSpPr>
          <p:nvPr/>
        </p:nvSpPr>
        <p:spPr bwMode="auto">
          <a:xfrm>
            <a:off x="4846638" y="1782763"/>
            <a:ext cx="31750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4" name="Oval 367"/>
          <p:cNvSpPr>
            <a:spLocks noChangeArrowheads="1"/>
          </p:cNvSpPr>
          <p:nvPr/>
        </p:nvSpPr>
        <p:spPr bwMode="auto">
          <a:xfrm>
            <a:off x="4802188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5" name="Oval 368"/>
          <p:cNvSpPr>
            <a:spLocks noChangeArrowheads="1"/>
          </p:cNvSpPr>
          <p:nvPr/>
        </p:nvSpPr>
        <p:spPr bwMode="auto">
          <a:xfrm>
            <a:off x="4862513" y="18288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6" name="Oval 369"/>
          <p:cNvSpPr>
            <a:spLocks noChangeArrowheads="1"/>
          </p:cNvSpPr>
          <p:nvPr/>
        </p:nvSpPr>
        <p:spPr bwMode="auto">
          <a:xfrm>
            <a:off x="4908550" y="17367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7" name="Oval 370"/>
          <p:cNvSpPr>
            <a:spLocks noChangeArrowheads="1"/>
          </p:cNvSpPr>
          <p:nvPr/>
        </p:nvSpPr>
        <p:spPr bwMode="auto">
          <a:xfrm>
            <a:off x="4938713" y="16764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8" name="Oval 371"/>
          <p:cNvSpPr>
            <a:spLocks noChangeArrowheads="1"/>
          </p:cNvSpPr>
          <p:nvPr/>
        </p:nvSpPr>
        <p:spPr bwMode="auto">
          <a:xfrm>
            <a:off x="4954588" y="17827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9" name="Oval 372"/>
          <p:cNvSpPr>
            <a:spLocks noChangeArrowheads="1"/>
          </p:cNvSpPr>
          <p:nvPr/>
        </p:nvSpPr>
        <p:spPr bwMode="auto">
          <a:xfrm>
            <a:off x="5075238" y="2011363"/>
            <a:ext cx="31750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0" name="Oval 373"/>
          <p:cNvSpPr>
            <a:spLocks noChangeArrowheads="1"/>
          </p:cNvSpPr>
          <p:nvPr/>
        </p:nvSpPr>
        <p:spPr bwMode="auto">
          <a:xfrm>
            <a:off x="5030788" y="20113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1" name="Oval 374"/>
          <p:cNvSpPr>
            <a:spLocks noChangeArrowheads="1"/>
          </p:cNvSpPr>
          <p:nvPr/>
        </p:nvSpPr>
        <p:spPr bwMode="auto">
          <a:xfrm>
            <a:off x="5137150" y="19970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2" name="Oval 375"/>
          <p:cNvSpPr>
            <a:spLocks noChangeArrowheads="1"/>
          </p:cNvSpPr>
          <p:nvPr/>
        </p:nvSpPr>
        <p:spPr bwMode="auto">
          <a:xfrm>
            <a:off x="5045075" y="1966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3" name="Oval 376"/>
          <p:cNvSpPr>
            <a:spLocks noChangeArrowheads="1"/>
          </p:cNvSpPr>
          <p:nvPr/>
        </p:nvSpPr>
        <p:spPr bwMode="auto">
          <a:xfrm>
            <a:off x="5075238" y="2057400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4" name="Oval 377"/>
          <p:cNvSpPr>
            <a:spLocks noChangeArrowheads="1"/>
          </p:cNvSpPr>
          <p:nvPr/>
        </p:nvSpPr>
        <p:spPr bwMode="auto">
          <a:xfrm>
            <a:off x="5121275" y="20431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5" name="Oval 378"/>
          <p:cNvSpPr>
            <a:spLocks noChangeArrowheads="1"/>
          </p:cNvSpPr>
          <p:nvPr/>
        </p:nvSpPr>
        <p:spPr bwMode="auto">
          <a:xfrm>
            <a:off x="5106988" y="1966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6" name="Oval 379"/>
          <p:cNvSpPr>
            <a:spLocks noChangeArrowheads="1"/>
          </p:cNvSpPr>
          <p:nvPr/>
        </p:nvSpPr>
        <p:spPr bwMode="auto">
          <a:xfrm>
            <a:off x="5075238" y="1935163"/>
            <a:ext cx="31750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7" name="Oval 380"/>
          <p:cNvSpPr>
            <a:spLocks noChangeArrowheads="1"/>
          </p:cNvSpPr>
          <p:nvPr/>
        </p:nvSpPr>
        <p:spPr bwMode="auto">
          <a:xfrm>
            <a:off x="5121275" y="1920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8" name="Oval 381"/>
          <p:cNvSpPr>
            <a:spLocks noChangeArrowheads="1"/>
          </p:cNvSpPr>
          <p:nvPr/>
        </p:nvSpPr>
        <p:spPr bwMode="auto">
          <a:xfrm>
            <a:off x="5060950" y="1844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9" name="Oval 382"/>
          <p:cNvSpPr>
            <a:spLocks noChangeArrowheads="1"/>
          </p:cNvSpPr>
          <p:nvPr/>
        </p:nvSpPr>
        <p:spPr bwMode="auto">
          <a:xfrm>
            <a:off x="5014913" y="17367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0" name="Oval 383"/>
          <p:cNvSpPr>
            <a:spLocks noChangeArrowheads="1"/>
          </p:cNvSpPr>
          <p:nvPr/>
        </p:nvSpPr>
        <p:spPr bwMode="auto">
          <a:xfrm>
            <a:off x="5106988" y="17367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1" name="Oval 384"/>
          <p:cNvSpPr>
            <a:spLocks noChangeArrowheads="1"/>
          </p:cNvSpPr>
          <p:nvPr/>
        </p:nvSpPr>
        <p:spPr bwMode="auto">
          <a:xfrm>
            <a:off x="5183188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2" name="Oval 385"/>
          <p:cNvSpPr>
            <a:spLocks noChangeArrowheads="1"/>
          </p:cNvSpPr>
          <p:nvPr/>
        </p:nvSpPr>
        <p:spPr bwMode="auto">
          <a:xfrm>
            <a:off x="5121275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3" name="Oval 386"/>
          <p:cNvSpPr>
            <a:spLocks noChangeArrowheads="1"/>
          </p:cNvSpPr>
          <p:nvPr/>
        </p:nvSpPr>
        <p:spPr bwMode="auto">
          <a:xfrm>
            <a:off x="5259388" y="18288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4" name="Oval 387"/>
          <p:cNvSpPr>
            <a:spLocks noChangeArrowheads="1"/>
          </p:cNvSpPr>
          <p:nvPr/>
        </p:nvSpPr>
        <p:spPr bwMode="auto">
          <a:xfrm>
            <a:off x="5335588" y="17684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5" name="Oval 388"/>
          <p:cNvSpPr>
            <a:spLocks noChangeArrowheads="1"/>
          </p:cNvSpPr>
          <p:nvPr/>
        </p:nvSpPr>
        <p:spPr bwMode="auto">
          <a:xfrm>
            <a:off x="5349875" y="1844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6" name="Oval 389"/>
          <p:cNvSpPr>
            <a:spLocks noChangeArrowheads="1"/>
          </p:cNvSpPr>
          <p:nvPr/>
        </p:nvSpPr>
        <p:spPr bwMode="auto">
          <a:xfrm>
            <a:off x="5197475" y="16605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7" name="Oval 390"/>
          <p:cNvSpPr>
            <a:spLocks noChangeArrowheads="1"/>
          </p:cNvSpPr>
          <p:nvPr/>
        </p:nvSpPr>
        <p:spPr bwMode="auto">
          <a:xfrm>
            <a:off x="5197475" y="17367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8" name="Oval 391"/>
          <p:cNvSpPr>
            <a:spLocks noChangeArrowheads="1"/>
          </p:cNvSpPr>
          <p:nvPr/>
        </p:nvSpPr>
        <p:spPr bwMode="auto">
          <a:xfrm>
            <a:off x="5030788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9" name="Oval 392"/>
          <p:cNvSpPr>
            <a:spLocks noChangeArrowheads="1"/>
          </p:cNvSpPr>
          <p:nvPr/>
        </p:nvSpPr>
        <p:spPr bwMode="auto">
          <a:xfrm>
            <a:off x="5349875" y="20732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0" name="Oval 393"/>
          <p:cNvSpPr>
            <a:spLocks noChangeArrowheads="1"/>
          </p:cNvSpPr>
          <p:nvPr/>
        </p:nvSpPr>
        <p:spPr bwMode="auto">
          <a:xfrm>
            <a:off x="5319713" y="21193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1" name="Oval 394"/>
          <p:cNvSpPr>
            <a:spLocks noChangeArrowheads="1"/>
          </p:cNvSpPr>
          <p:nvPr/>
        </p:nvSpPr>
        <p:spPr bwMode="auto">
          <a:xfrm>
            <a:off x="5335588" y="21637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2" name="Oval 395"/>
          <p:cNvSpPr>
            <a:spLocks noChangeArrowheads="1"/>
          </p:cNvSpPr>
          <p:nvPr/>
        </p:nvSpPr>
        <p:spPr bwMode="auto">
          <a:xfrm>
            <a:off x="5411788" y="2179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3" name="Oval 396"/>
          <p:cNvSpPr>
            <a:spLocks noChangeArrowheads="1"/>
          </p:cNvSpPr>
          <p:nvPr/>
        </p:nvSpPr>
        <p:spPr bwMode="auto">
          <a:xfrm>
            <a:off x="5441950" y="21494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4" name="Oval 397"/>
          <p:cNvSpPr>
            <a:spLocks noChangeArrowheads="1"/>
          </p:cNvSpPr>
          <p:nvPr/>
        </p:nvSpPr>
        <p:spPr bwMode="auto">
          <a:xfrm>
            <a:off x="5441950" y="21034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5" name="Oval 398"/>
          <p:cNvSpPr>
            <a:spLocks noChangeArrowheads="1"/>
          </p:cNvSpPr>
          <p:nvPr/>
        </p:nvSpPr>
        <p:spPr bwMode="auto">
          <a:xfrm>
            <a:off x="5411788" y="20732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6" name="Oval 399"/>
          <p:cNvSpPr>
            <a:spLocks noChangeArrowheads="1"/>
          </p:cNvSpPr>
          <p:nvPr/>
        </p:nvSpPr>
        <p:spPr bwMode="auto">
          <a:xfrm>
            <a:off x="5395913" y="21193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7" name="Oval 400"/>
          <p:cNvSpPr>
            <a:spLocks noChangeArrowheads="1"/>
          </p:cNvSpPr>
          <p:nvPr/>
        </p:nvSpPr>
        <p:spPr bwMode="auto">
          <a:xfrm>
            <a:off x="5365750" y="21336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8" name="Oval 401"/>
          <p:cNvSpPr>
            <a:spLocks noChangeArrowheads="1"/>
          </p:cNvSpPr>
          <p:nvPr/>
        </p:nvSpPr>
        <p:spPr bwMode="auto">
          <a:xfrm>
            <a:off x="5746750" y="23161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9" name="Oval 402"/>
          <p:cNvSpPr>
            <a:spLocks noChangeArrowheads="1"/>
          </p:cNvSpPr>
          <p:nvPr/>
        </p:nvSpPr>
        <p:spPr bwMode="auto">
          <a:xfrm>
            <a:off x="5686425" y="2301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0" name="Oval 403"/>
          <p:cNvSpPr>
            <a:spLocks noChangeArrowheads="1"/>
          </p:cNvSpPr>
          <p:nvPr/>
        </p:nvSpPr>
        <p:spPr bwMode="auto">
          <a:xfrm>
            <a:off x="5670550" y="2332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1" name="Oval 404"/>
          <p:cNvSpPr>
            <a:spLocks noChangeArrowheads="1"/>
          </p:cNvSpPr>
          <p:nvPr/>
        </p:nvSpPr>
        <p:spPr bwMode="auto">
          <a:xfrm>
            <a:off x="5624513" y="23161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2" name="Oval 405"/>
          <p:cNvSpPr>
            <a:spLocks noChangeArrowheads="1"/>
          </p:cNvSpPr>
          <p:nvPr/>
        </p:nvSpPr>
        <p:spPr bwMode="auto">
          <a:xfrm>
            <a:off x="5610225" y="22717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3" name="Oval 406"/>
          <p:cNvSpPr>
            <a:spLocks noChangeArrowheads="1"/>
          </p:cNvSpPr>
          <p:nvPr/>
        </p:nvSpPr>
        <p:spPr bwMode="auto">
          <a:xfrm>
            <a:off x="5654675" y="2225675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4" name="Oval 407"/>
          <p:cNvSpPr>
            <a:spLocks noChangeArrowheads="1"/>
          </p:cNvSpPr>
          <p:nvPr/>
        </p:nvSpPr>
        <p:spPr bwMode="auto">
          <a:xfrm>
            <a:off x="5700713" y="2225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5" name="Oval 408"/>
          <p:cNvSpPr>
            <a:spLocks noChangeArrowheads="1"/>
          </p:cNvSpPr>
          <p:nvPr/>
        </p:nvSpPr>
        <p:spPr bwMode="auto">
          <a:xfrm>
            <a:off x="5730875" y="2255838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6" name="Oval 409"/>
          <p:cNvSpPr>
            <a:spLocks noChangeArrowheads="1"/>
          </p:cNvSpPr>
          <p:nvPr/>
        </p:nvSpPr>
        <p:spPr bwMode="auto">
          <a:xfrm>
            <a:off x="5686425" y="22717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7" name="Oval 410"/>
          <p:cNvSpPr>
            <a:spLocks noChangeArrowheads="1"/>
          </p:cNvSpPr>
          <p:nvPr/>
        </p:nvSpPr>
        <p:spPr bwMode="auto">
          <a:xfrm>
            <a:off x="5730875" y="2286000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8" name="Oval 411"/>
          <p:cNvSpPr>
            <a:spLocks noChangeArrowheads="1"/>
          </p:cNvSpPr>
          <p:nvPr/>
        </p:nvSpPr>
        <p:spPr bwMode="auto">
          <a:xfrm>
            <a:off x="5716588" y="2332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65537" name="Group 412"/>
          <p:cNvGrpSpPr>
            <a:grpSpLocks/>
          </p:cNvGrpSpPr>
          <p:nvPr/>
        </p:nvGrpSpPr>
        <p:grpSpPr bwMode="auto">
          <a:xfrm>
            <a:off x="3398838" y="3657597"/>
            <a:ext cx="1997075" cy="542925"/>
            <a:chOff x="2141" y="2304"/>
            <a:chExt cx="1258" cy="342"/>
          </a:xfrm>
        </p:grpSpPr>
        <p:sp>
          <p:nvSpPr>
            <p:cNvPr id="65870" name="AutoShape 413"/>
            <p:cNvSpPr>
              <a:spLocks noChangeArrowheads="1"/>
            </p:cNvSpPr>
            <p:nvPr/>
          </p:nvSpPr>
          <p:spPr bwMode="auto">
            <a:xfrm>
              <a:off x="2141" y="2304"/>
              <a:ext cx="1258" cy="336"/>
            </a:xfrm>
            <a:prstGeom prst="roundRect">
              <a:avLst>
                <a:gd name="adj" fmla="val 40028"/>
              </a:avLst>
            </a:prstGeom>
            <a:solidFill>
              <a:srgbClr val="FFCCFF"/>
            </a:solidFill>
            <a:ln w="15875">
              <a:solidFill>
                <a:srgbClr val="99009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71" name="Rectangle 414"/>
            <p:cNvSpPr>
              <a:spLocks noChangeArrowheads="1"/>
            </p:cNvSpPr>
            <p:nvPr/>
          </p:nvSpPr>
          <p:spPr bwMode="auto">
            <a:xfrm>
              <a:off x="2251" y="2328"/>
              <a:ext cx="54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b="1" dirty="0" err="1" smtClean="0">
                  <a:solidFill>
                    <a:srgbClr val="000000"/>
                  </a:solidFill>
                </a:rPr>
                <a:t>ubiquitin</a:t>
              </a:r>
              <a:endParaRPr lang="ja-JP" altLang="en-US" sz="1400" dirty="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872" name="Rectangle 415"/>
            <p:cNvSpPr>
              <a:spLocks noChangeArrowheads="1"/>
            </p:cNvSpPr>
            <p:nvPr/>
          </p:nvSpPr>
          <p:spPr bwMode="auto">
            <a:xfrm>
              <a:off x="2253" y="2501"/>
              <a:ext cx="877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 dirty="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/ </a:t>
              </a:r>
              <a:r>
                <a:rPr lang="en-US" altLang="ja-JP" sz="1500" b="1" dirty="0" err="1" smtClean="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proteosome</a:t>
              </a:r>
              <a:endParaRPr lang="ja-JP" altLang="en-US" sz="1400" dirty="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11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 descr="medakafer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9350"/>
            <a:ext cx="82296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627784" y="476672"/>
            <a:ext cx="417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Cortical Granule Break Down</a:t>
            </a:r>
            <a:endParaRPr kumimoji="1" lang="ja-JP" altLang="en-US" sz="24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4580110" y="2164214"/>
            <a:ext cx="3129951" cy="832738"/>
            <a:chOff x="4580110" y="2164214"/>
            <a:chExt cx="3129951" cy="83273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6012160" y="2164214"/>
              <a:ext cx="1697901" cy="369332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卵門 </a:t>
              </a:r>
              <a:r>
                <a:rPr kumimoji="1" lang="en-US" altLang="ja-JP" dirty="0" err="1" smtClean="0"/>
                <a:t>Micropyle</a:t>
              </a:r>
              <a:endParaRPr kumimoji="1" lang="ja-JP" altLang="en-US" dirty="0"/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H="1">
              <a:off x="4580110" y="2348880"/>
              <a:ext cx="1432050" cy="6480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891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971600" y="980728"/>
            <a:ext cx="523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https://www.youtube.com/watch?v=MHWkltLbJp0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404664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Calciu</a:t>
            </a:r>
            <a:r>
              <a:rPr lang="en-US" altLang="ja-JP" dirty="0" smtClean="0"/>
              <a:t>m waves in egg of sea urchin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1600" y="1772816"/>
            <a:ext cx="537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https://www.youtube.com/watch?v=BH06WgFua_4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092" y="2348880"/>
            <a:ext cx="3782372" cy="419221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83568" y="358935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(Miyazaki et al., 1993)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544" y="2564904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Calciu</a:t>
            </a:r>
            <a:r>
              <a:rPr lang="en-US" altLang="ja-JP" dirty="0" smtClean="0"/>
              <a:t>m wave in egg </a:t>
            </a:r>
          </a:p>
          <a:p>
            <a:r>
              <a:rPr lang="en-US" altLang="ja-JP" dirty="0" smtClean="0"/>
              <a:t>of hamster at the time </a:t>
            </a:r>
          </a:p>
          <a:p>
            <a:r>
              <a:rPr lang="en-US" altLang="ja-JP" dirty="0" smtClean="0"/>
              <a:t>of fertilization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10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58888" y="1844675"/>
            <a:ext cx="6769100" cy="3803650"/>
            <a:chOff x="793" y="1706"/>
            <a:chExt cx="4264" cy="2396"/>
          </a:xfrm>
        </p:grpSpPr>
        <p:pic>
          <p:nvPicPr>
            <p:cNvPr id="6656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5" y="1842"/>
              <a:ext cx="3604" cy="2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67" name="Rectangle 6"/>
            <p:cNvSpPr>
              <a:spLocks noChangeArrowheads="1"/>
            </p:cNvSpPr>
            <p:nvPr/>
          </p:nvSpPr>
          <p:spPr bwMode="auto">
            <a:xfrm>
              <a:off x="793" y="1706"/>
              <a:ext cx="4264" cy="10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1784350" y="1320800"/>
            <a:ext cx="1620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Calcium 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wave</a:t>
            </a:r>
          </a:p>
        </p:txBody>
      </p:sp>
      <p:sp>
        <p:nvSpPr>
          <p:cNvPr id="66564" name="Text Box 8"/>
          <p:cNvSpPr txBox="1">
            <a:spLocks noChangeArrowheads="1"/>
          </p:cNvSpPr>
          <p:nvPr/>
        </p:nvSpPr>
        <p:spPr bwMode="auto">
          <a:xfrm>
            <a:off x="1763713" y="1916113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Calcium 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oscillations</a:t>
            </a:r>
          </a:p>
        </p:txBody>
      </p:sp>
      <p:sp>
        <p:nvSpPr>
          <p:cNvPr id="66565" name="Text Box 9"/>
          <p:cNvSpPr txBox="1">
            <a:spLocks noChangeArrowheads="1"/>
          </p:cNvSpPr>
          <p:nvPr/>
        </p:nvSpPr>
        <p:spPr bwMode="auto">
          <a:xfrm>
            <a:off x="1619250" y="3068638"/>
            <a:ext cx="6265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t>Calcium oscillations  in mouse egg at the time of fertilization</a:t>
            </a:r>
          </a:p>
        </p:txBody>
      </p:sp>
    </p:spTree>
    <p:extLst>
      <p:ext uri="{BB962C8B-B14F-4D97-AF65-F5344CB8AC3E}">
        <p14:creationId xmlns:p14="http://schemas.microsoft.com/office/powerpoint/2010/main" val="155678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-609600" y="0"/>
            <a:ext cx="10471150" cy="7086600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0" name="Freeform 4"/>
          <p:cNvSpPr>
            <a:spLocks/>
          </p:cNvSpPr>
          <p:nvPr/>
        </p:nvSpPr>
        <p:spPr bwMode="auto">
          <a:xfrm>
            <a:off x="4008438" y="1828800"/>
            <a:ext cx="198438" cy="92075"/>
          </a:xfrm>
          <a:custGeom>
            <a:avLst/>
            <a:gdLst>
              <a:gd name="T0" fmla="*/ 125 w 125"/>
              <a:gd name="T1" fmla="*/ 0 h 58"/>
              <a:gd name="T2" fmla="*/ 125 w 125"/>
              <a:gd name="T3" fmla="*/ 0 h 58"/>
              <a:gd name="T4" fmla="*/ 116 w 125"/>
              <a:gd name="T5" fmla="*/ 10 h 58"/>
              <a:gd name="T6" fmla="*/ 106 w 125"/>
              <a:gd name="T7" fmla="*/ 10 h 58"/>
              <a:gd name="T8" fmla="*/ 96 w 125"/>
              <a:gd name="T9" fmla="*/ 10 h 58"/>
              <a:gd name="T10" fmla="*/ 87 w 125"/>
              <a:gd name="T11" fmla="*/ 10 h 58"/>
              <a:gd name="T12" fmla="*/ 87 w 125"/>
              <a:gd name="T13" fmla="*/ 10 h 58"/>
              <a:gd name="T14" fmla="*/ 77 w 125"/>
              <a:gd name="T15" fmla="*/ 10 h 58"/>
              <a:gd name="T16" fmla="*/ 77 w 125"/>
              <a:gd name="T17" fmla="*/ 10 h 58"/>
              <a:gd name="T18" fmla="*/ 68 w 125"/>
              <a:gd name="T19" fmla="*/ 10 h 58"/>
              <a:gd name="T20" fmla="*/ 68 w 125"/>
              <a:gd name="T21" fmla="*/ 10 h 58"/>
              <a:gd name="T22" fmla="*/ 58 w 125"/>
              <a:gd name="T23" fmla="*/ 10 h 58"/>
              <a:gd name="T24" fmla="*/ 39 w 125"/>
              <a:gd name="T25" fmla="*/ 10 h 58"/>
              <a:gd name="T26" fmla="*/ 20 w 125"/>
              <a:gd name="T27" fmla="*/ 10 h 58"/>
              <a:gd name="T28" fmla="*/ 10 w 125"/>
              <a:gd name="T29" fmla="*/ 10 h 58"/>
              <a:gd name="T30" fmla="*/ 10 w 125"/>
              <a:gd name="T31" fmla="*/ 10 h 58"/>
              <a:gd name="T32" fmla="*/ 0 w 125"/>
              <a:gd name="T33" fmla="*/ 10 h 58"/>
              <a:gd name="T34" fmla="*/ 0 w 125"/>
              <a:gd name="T35" fmla="*/ 10 h 58"/>
              <a:gd name="T36" fmla="*/ 0 w 125"/>
              <a:gd name="T37" fmla="*/ 19 h 58"/>
              <a:gd name="T38" fmla="*/ 0 w 125"/>
              <a:gd name="T39" fmla="*/ 19 h 58"/>
              <a:gd name="T40" fmla="*/ 0 w 125"/>
              <a:gd name="T41" fmla="*/ 29 h 58"/>
              <a:gd name="T42" fmla="*/ 0 w 125"/>
              <a:gd name="T43" fmla="*/ 29 h 58"/>
              <a:gd name="T44" fmla="*/ 10 w 125"/>
              <a:gd name="T45" fmla="*/ 29 h 58"/>
              <a:gd name="T46" fmla="*/ 10 w 125"/>
              <a:gd name="T47" fmla="*/ 29 h 58"/>
              <a:gd name="T48" fmla="*/ 20 w 125"/>
              <a:gd name="T49" fmla="*/ 39 h 58"/>
              <a:gd name="T50" fmla="*/ 20 w 125"/>
              <a:gd name="T51" fmla="*/ 48 h 58"/>
              <a:gd name="T52" fmla="*/ 20 w 125"/>
              <a:gd name="T53" fmla="*/ 48 h 58"/>
              <a:gd name="T54" fmla="*/ 48 w 125"/>
              <a:gd name="T55" fmla="*/ 58 h 58"/>
              <a:gd name="T56" fmla="*/ 96 w 125"/>
              <a:gd name="T57" fmla="*/ 39 h 58"/>
              <a:gd name="T58" fmla="*/ 125 w 125"/>
              <a:gd name="T59" fmla="*/ 19 h 58"/>
              <a:gd name="T60" fmla="*/ 125 w 125"/>
              <a:gd name="T61" fmla="*/ 19 h 5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25"/>
              <a:gd name="T94" fmla="*/ 0 h 58"/>
              <a:gd name="T95" fmla="*/ 125 w 125"/>
              <a:gd name="T96" fmla="*/ 58 h 5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25" h="58">
                <a:moveTo>
                  <a:pt x="125" y="0"/>
                </a:moveTo>
                <a:lnTo>
                  <a:pt x="125" y="0"/>
                </a:lnTo>
                <a:lnTo>
                  <a:pt x="116" y="10"/>
                </a:lnTo>
                <a:lnTo>
                  <a:pt x="106" y="10"/>
                </a:lnTo>
                <a:lnTo>
                  <a:pt x="96" y="10"/>
                </a:lnTo>
                <a:lnTo>
                  <a:pt x="87" y="10"/>
                </a:lnTo>
                <a:lnTo>
                  <a:pt x="77" y="10"/>
                </a:lnTo>
                <a:lnTo>
                  <a:pt x="68" y="10"/>
                </a:lnTo>
                <a:lnTo>
                  <a:pt x="58" y="10"/>
                </a:lnTo>
                <a:lnTo>
                  <a:pt x="39" y="10"/>
                </a:lnTo>
                <a:lnTo>
                  <a:pt x="20" y="1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0" y="29"/>
                </a:lnTo>
                <a:lnTo>
                  <a:pt x="10" y="29"/>
                </a:lnTo>
                <a:lnTo>
                  <a:pt x="20" y="39"/>
                </a:lnTo>
                <a:lnTo>
                  <a:pt x="20" y="48"/>
                </a:lnTo>
                <a:lnTo>
                  <a:pt x="48" y="58"/>
                </a:lnTo>
                <a:lnTo>
                  <a:pt x="96" y="39"/>
                </a:lnTo>
                <a:lnTo>
                  <a:pt x="125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1" name="Freeform 5"/>
          <p:cNvSpPr>
            <a:spLocks/>
          </p:cNvSpPr>
          <p:nvPr/>
        </p:nvSpPr>
        <p:spPr bwMode="auto">
          <a:xfrm>
            <a:off x="4008438" y="1828800"/>
            <a:ext cx="198438" cy="76200"/>
          </a:xfrm>
          <a:custGeom>
            <a:avLst/>
            <a:gdLst>
              <a:gd name="T0" fmla="*/ 125 w 125"/>
              <a:gd name="T1" fmla="*/ 0 h 48"/>
              <a:gd name="T2" fmla="*/ 125 w 125"/>
              <a:gd name="T3" fmla="*/ 0 h 48"/>
              <a:gd name="T4" fmla="*/ 116 w 125"/>
              <a:gd name="T5" fmla="*/ 10 h 48"/>
              <a:gd name="T6" fmla="*/ 106 w 125"/>
              <a:gd name="T7" fmla="*/ 10 h 48"/>
              <a:gd name="T8" fmla="*/ 87 w 125"/>
              <a:gd name="T9" fmla="*/ 10 h 48"/>
              <a:gd name="T10" fmla="*/ 77 w 125"/>
              <a:gd name="T11" fmla="*/ 10 h 48"/>
              <a:gd name="T12" fmla="*/ 68 w 125"/>
              <a:gd name="T13" fmla="*/ 10 h 48"/>
              <a:gd name="T14" fmla="*/ 48 w 125"/>
              <a:gd name="T15" fmla="*/ 10 h 48"/>
              <a:gd name="T16" fmla="*/ 29 w 125"/>
              <a:gd name="T17" fmla="*/ 10 h 48"/>
              <a:gd name="T18" fmla="*/ 10 w 125"/>
              <a:gd name="T19" fmla="*/ 10 h 48"/>
              <a:gd name="T20" fmla="*/ 0 w 125"/>
              <a:gd name="T21" fmla="*/ 10 h 48"/>
              <a:gd name="T22" fmla="*/ 0 w 125"/>
              <a:gd name="T23" fmla="*/ 19 h 48"/>
              <a:gd name="T24" fmla="*/ 0 w 125"/>
              <a:gd name="T25" fmla="*/ 29 h 48"/>
              <a:gd name="T26" fmla="*/ 10 w 125"/>
              <a:gd name="T27" fmla="*/ 29 h 48"/>
              <a:gd name="T28" fmla="*/ 20 w 125"/>
              <a:gd name="T29" fmla="*/ 48 h 48"/>
              <a:gd name="T30" fmla="*/ 68 w 125"/>
              <a:gd name="T31" fmla="*/ 39 h 48"/>
              <a:gd name="T32" fmla="*/ 125 w 125"/>
              <a:gd name="T33" fmla="*/ 19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5"/>
              <a:gd name="T52" fmla="*/ 0 h 48"/>
              <a:gd name="T53" fmla="*/ 125 w 125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5" h="48">
                <a:moveTo>
                  <a:pt x="125" y="0"/>
                </a:moveTo>
                <a:lnTo>
                  <a:pt x="125" y="0"/>
                </a:lnTo>
                <a:lnTo>
                  <a:pt x="116" y="10"/>
                </a:lnTo>
                <a:lnTo>
                  <a:pt x="106" y="10"/>
                </a:lnTo>
                <a:lnTo>
                  <a:pt x="87" y="10"/>
                </a:lnTo>
                <a:lnTo>
                  <a:pt x="77" y="10"/>
                </a:lnTo>
                <a:lnTo>
                  <a:pt x="68" y="10"/>
                </a:lnTo>
                <a:lnTo>
                  <a:pt x="48" y="10"/>
                </a:lnTo>
                <a:lnTo>
                  <a:pt x="29" y="1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0" y="29"/>
                </a:lnTo>
                <a:lnTo>
                  <a:pt x="10" y="29"/>
                </a:lnTo>
                <a:lnTo>
                  <a:pt x="20" y="48"/>
                </a:lnTo>
                <a:lnTo>
                  <a:pt x="68" y="39"/>
                </a:lnTo>
                <a:lnTo>
                  <a:pt x="125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2" name="Freeform 6"/>
          <p:cNvSpPr>
            <a:spLocks/>
          </p:cNvSpPr>
          <p:nvPr/>
        </p:nvSpPr>
        <p:spPr bwMode="auto">
          <a:xfrm>
            <a:off x="3643313" y="1844675"/>
            <a:ext cx="274638" cy="90488"/>
          </a:xfrm>
          <a:custGeom>
            <a:avLst/>
            <a:gdLst>
              <a:gd name="T0" fmla="*/ 9 w 173"/>
              <a:gd name="T1" fmla="*/ 57 h 57"/>
              <a:gd name="T2" fmla="*/ 9 w 173"/>
              <a:gd name="T3" fmla="*/ 57 h 57"/>
              <a:gd name="T4" fmla="*/ 0 w 173"/>
              <a:gd name="T5" fmla="*/ 57 h 57"/>
              <a:gd name="T6" fmla="*/ 0 w 173"/>
              <a:gd name="T7" fmla="*/ 38 h 57"/>
              <a:gd name="T8" fmla="*/ 0 w 173"/>
              <a:gd name="T9" fmla="*/ 29 h 57"/>
              <a:gd name="T10" fmla="*/ 19 w 173"/>
              <a:gd name="T11" fmla="*/ 19 h 57"/>
              <a:gd name="T12" fmla="*/ 38 w 173"/>
              <a:gd name="T13" fmla="*/ 19 h 57"/>
              <a:gd name="T14" fmla="*/ 57 w 173"/>
              <a:gd name="T15" fmla="*/ 19 h 57"/>
              <a:gd name="T16" fmla="*/ 77 w 173"/>
              <a:gd name="T17" fmla="*/ 19 h 57"/>
              <a:gd name="T18" fmla="*/ 106 w 173"/>
              <a:gd name="T19" fmla="*/ 9 h 57"/>
              <a:gd name="T20" fmla="*/ 115 w 173"/>
              <a:gd name="T21" fmla="*/ 9 h 57"/>
              <a:gd name="T22" fmla="*/ 115 w 173"/>
              <a:gd name="T23" fmla="*/ 9 h 57"/>
              <a:gd name="T24" fmla="*/ 125 w 173"/>
              <a:gd name="T25" fmla="*/ 9 h 57"/>
              <a:gd name="T26" fmla="*/ 125 w 173"/>
              <a:gd name="T27" fmla="*/ 9 h 57"/>
              <a:gd name="T28" fmla="*/ 134 w 173"/>
              <a:gd name="T29" fmla="*/ 9 h 57"/>
              <a:gd name="T30" fmla="*/ 154 w 173"/>
              <a:gd name="T31" fmla="*/ 0 h 57"/>
              <a:gd name="T32" fmla="*/ 163 w 173"/>
              <a:gd name="T33" fmla="*/ 9 h 57"/>
              <a:gd name="T34" fmla="*/ 163 w 173"/>
              <a:gd name="T35" fmla="*/ 9 h 57"/>
              <a:gd name="T36" fmla="*/ 173 w 173"/>
              <a:gd name="T37" fmla="*/ 9 h 57"/>
              <a:gd name="T38" fmla="*/ 173 w 173"/>
              <a:gd name="T39" fmla="*/ 9 h 57"/>
              <a:gd name="T40" fmla="*/ 173 w 173"/>
              <a:gd name="T41" fmla="*/ 19 h 57"/>
              <a:gd name="T42" fmla="*/ 173 w 173"/>
              <a:gd name="T43" fmla="*/ 19 h 57"/>
              <a:gd name="T44" fmla="*/ 173 w 173"/>
              <a:gd name="T45" fmla="*/ 29 h 57"/>
              <a:gd name="T46" fmla="*/ 163 w 173"/>
              <a:gd name="T47" fmla="*/ 29 h 57"/>
              <a:gd name="T48" fmla="*/ 163 w 173"/>
              <a:gd name="T49" fmla="*/ 29 h 57"/>
              <a:gd name="T50" fmla="*/ 163 w 173"/>
              <a:gd name="T51" fmla="*/ 38 h 57"/>
              <a:gd name="T52" fmla="*/ 154 w 173"/>
              <a:gd name="T53" fmla="*/ 38 h 57"/>
              <a:gd name="T54" fmla="*/ 154 w 173"/>
              <a:gd name="T55" fmla="*/ 38 h 5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73"/>
              <a:gd name="T85" fmla="*/ 0 h 57"/>
              <a:gd name="T86" fmla="*/ 173 w 173"/>
              <a:gd name="T87" fmla="*/ 57 h 5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73" h="57">
                <a:moveTo>
                  <a:pt x="9" y="57"/>
                </a:moveTo>
                <a:lnTo>
                  <a:pt x="9" y="57"/>
                </a:lnTo>
                <a:lnTo>
                  <a:pt x="0" y="57"/>
                </a:lnTo>
                <a:lnTo>
                  <a:pt x="0" y="38"/>
                </a:lnTo>
                <a:lnTo>
                  <a:pt x="0" y="29"/>
                </a:lnTo>
                <a:lnTo>
                  <a:pt x="19" y="19"/>
                </a:lnTo>
                <a:lnTo>
                  <a:pt x="38" y="19"/>
                </a:lnTo>
                <a:lnTo>
                  <a:pt x="57" y="19"/>
                </a:lnTo>
                <a:lnTo>
                  <a:pt x="77" y="19"/>
                </a:lnTo>
                <a:lnTo>
                  <a:pt x="106" y="9"/>
                </a:lnTo>
                <a:lnTo>
                  <a:pt x="115" y="9"/>
                </a:lnTo>
                <a:lnTo>
                  <a:pt x="125" y="9"/>
                </a:lnTo>
                <a:lnTo>
                  <a:pt x="134" y="9"/>
                </a:lnTo>
                <a:lnTo>
                  <a:pt x="154" y="0"/>
                </a:lnTo>
                <a:lnTo>
                  <a:pt x="163" y="9"/>
                </a:lnTo>
                <a:lnTo>
                  <a:pt x="173" y="9"/>
                </a:lnTo>
                <a:lnTo>
                  <a:pt x="173" y="19"/>
                </a:lnTo>
                <a:lnTo>
                  <a:pt x="173" y="29"/>
                </a:lnTo>
                <a:lnTo>
                  <a:pt x="163" y="29"/>
                </a:lnTo>
                <a:lnTo>
                  <a:pt x="163" y="38"/>
                </a:lnTo>
                <a:lnTo>
                  <a:pt x="154" y="3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3" name="Freeform 7"/>
          <p:cNvSpPr>
            <a:spLocks/>
          </p:cNvSpPr>
          <p:nvPr/>
        </p:nvSpPr>
        <p:spPr bwMode="auto">
          <a:xfrm>
            <a:off x="3643313" y="1844675"/>
            <a:ext cx="274638" cy="90488"/>
          </a:xfrm>
          <a:custGeom>
            <a:avLst/>
            <a:gdLst>
              <a:gd name="T0" fmla="*/ 9 w 173"/>
              <a:gd name="T1" fmla="*/ 57 h 57"/>
              <a:gd name="T2" fmla="*/ 0 w 173"/>
              <a:gd name="T3" fmla="*/ 48 h 57"/>
              <a:gd name="T4" fmla="*/ 0 w 173"/>
              <a:gd name="T5" fmla="*/ 38 h 57"/>
              <a:gd name="T6" fmla="*/ 9 w 173"/>
              <a:gd name="T7" fmla="*/ 29 h 57"/>
              <a:gd name="T8" fmla="*/ 29 w 173"/>
              <a:gd name="T9" fmla="*/ 19 h 57"/>
              <a:gd name="T10" fmla="*/ 48 w 173"/>
              <a:gd name="T11" fmla="*/ 19 h 57"/>
              <a:gd name="T12" fmla="*/ 67 w 173"/>
              <a:gd name="T13" fmla="*/ 19 h 57"/>
              <a:gd name="T14" fmla="*/ 86 w 173"/>
              <a:gd name="T15" fmla="*/ 19 h 57"/>
              <a:gd name="T16" fmla="*/ 115 w 173"/>
              <a:gd name="T17" fmla="*/ 9 h 57"/>
              <a:gd name="T18" fmla="*/ 125 w 173"/>
              <a:gd name="T19" fmla="*/ 9 h 57"/>
              <a:gd name="T20" fmla="*/ 144 w 173"/>
              <a:gd name="T21" fmla="*/ 9 h 57"/>
              <a:gd name="T22" fmla="*/ 154 w 173"/>
              <a:gd name="T23" fmla="*/ 0 h 57"/>
              <a:gd name="T24" fmla="*/ 163 w 173"/>
              <a:gd name="T25" fmla="*/ 9 h 57"/>
              <a:gd name="T26" fmla="*/ 173 w 173"/>
              <a:gd name="T27" fmla="*/ 9 h 57"/>
              <a:gd name="T28" fmla="*/ 173 w 173"/>
              <a:gd name="T29" fmla="*/ 19 h 57"/>
              <a:gd name="T30" fmla="*/ 163 w 173"/>
              <a:gd name="T31" fmla="*/ 29 h 57"/>
              <a:gd name="T32" fmla="*/ 154 w 173"/>
              <a:gd name="T33" fmla="*/ 38 h 5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73"/>
              <a:gd name="T52" fmla="*/ 0 h 57"/>
              <a:gd name="T53" fmla="*/ 173 w 173"/>
              <a:gd name="T54" fmla="*/ 57 h 5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73" h="57">
                <a:moveTo>
                  <a:pt x="9" y="57"/>
                </a:moveTo>
                <a:lnTo>
                  <a:pt x="0" y="48"/>
                </a:lnTo>
                <a:lnTo>
                  <a:pt x="0" y="38"/>
                </a:lnTo>
                <a:lnTo>
                  <a:pt x="9" y="29"/>
                </a:lnTo>
                <a:lnTo>
                  <a:pt x="29" y="19"/>
                </a:lnTo>
                <a:lnTo>
                  <a:pt x="48" y="19"/>
                </a:lnTo>
                <a:lnTo>
                  <a:pt x="67" y="19"/>
                </a:lnTo>
                <a:lnTo>
                  <a:pt x="86" y="19"/>
                </a:lnTo>
                <a:lnTo>
                  <a:pt x="115" y="9"/>
                </a:lnTo>
                <a:lnTo>
                  <a:pt x="125" y="9"/>
                </a:lnTo>
                <a:lnTo>
                  <a:pt x="144" y="9"/>
                </a:lnTo>
                <a:lnTo>
                  <a:pt x="154" y="0"/>
                </a:lnTo>
                <a:lnTo>
                  <a:pt x="163" y="9"/>
                </a:lnTo>
                <a:lnTo>
                  <a:pt x="173" y="9"/>
                </a:lnTo>
                <a:lnTo>
                  <a:pt x="173" y="19"/>
                </a:lnTo>
                <a:lnTo>
                  <a:pt x="163" y="29"/>
                </a:lnTo>
                <a:lnTo>
                  <a:pt x="154" y="3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4" name="Freeform 8"/>
          <p:cNvSpPr>
            <a:spLocks/>
          </p:cNvSpPr>
          <p:nvPr/>
        </p:nvSpPr>
        <p:spPr bwMode="auto">
          <a:xfrm>
            <a:off x="2743200" y="1905000"/>
            <a:ext cx="808038" cy="579438"/>
          </a:xfrm>
          <a:custGeom>
            <a:avLst/>
            <a:gdLst>
              <a:gd name="T0" fmla="*/ 0 w 509"/>
              <a:gd name="T1" fmla="*/ 365 h 365"/>
              <a:gd name="T2" fmla="*/ 0 w 509"/>
              <a:gd name="T3" fmla="*/ 355 h 365"/>
              <a:gd name="T4" fmla="*/ 0 w 509"/>
              <a:gd name="T5" fmla="*/ 307 h 365"/>
              <a:gd name="T6" fmla="*/ 10 w 509"/>
              <a:gd name="T7" fmla="*/ 288 h 365"/>
              <a:gd name="T8" fmla="*/ 29 w 509"/>
              <a:gd name="T9" fmla="*/ 259 h 365"/>
              <a:gd name="T10" fmla="*/ 48 w 509"/>
              <a:gd name="T11" fmla="*/ 221 h 365"/>
              <a:gd name="T12" fmla="*/ 68 w 509"/>
              <a:gd name="T13" fmla="*/ 202 h 365"/>
              <a:gd name="T14" fmla="*/ 106 w 509"/>
              <a:gd name="T15" fmla="*/ 163 h 365"/>
              <a:gd name="T16" fmla="*/ 164 w 509"/>
              <a:gd name="T17" fmla="*/ 125 h 365"/>
              <a:gd name="T18" fmla="*/ 212 w 509"/>
              <a:gd name="T19" fmla="*/ 96 h 365"/>
              <a:gd name="T20" fmla="*/ 250 w 509"/>
              <a:gd name="T21" fmla="*/ 87 h 365"/>
              <a:gd name="T22" fmla="*/ 269 w 509"/>
              <a:gd name="T23" fmla="*/ 77 h 365"/>
              <a:gd name="T24" fmla="*/ 298 w 509"/>
              <a:gd name="T25" fmla="*/ 67 h 365"/>
              <a:gd name="T26" fmla="*/ 346 w 509"/>
              <a:gd name="T27" fmla="*/ 48 h 365"/>
              <a:gd name="T28" fmla="*/ 394 w 509"/>
              <a:gd name="T29" fmla="*/ 29 h 365"/>
              <a:gd name="T30" fmla="*/ 423 w 509"/>
              <a:gd name="T31" fmla="*/ 19 h 365"/>
              <a:gd name="T32" fmla="*/ 480 w 509"/>
              <a:gd name="T33" fmla="*/ 0 h 365"/>
              <a:gd name="T34" fmla="*/ 490 w 509"/>
              <a:gd name="T35" fmla="*/ 10 h 365"/>
              <a:gd name="T36" fmla="*/ 490 w 509"/>
              <a:gd name="T37" fmla="*/ 10 h 365"/>
              <a:gd name="T38" fmla="*/ 500 w 509"/>
              <a:gd name="T39" fmla="*/ 10 h 365"/>
              <a:gd name="T40" fmla="*/ 509 w 509"/>
              <a:gd name="T41" fmla="*/ 19 h 365"/>
              <a:gd name="T42" fmla="*/ 509 w 509"/>
              <a:gd name="T43" fmla="*/ 19 h 365"/>
              <a:gd name="T44" fmla="*/ 500 w 509"/>
              <a:gd name="T45" fmla="*/ 29 h 365"/>
              <a:gd name="T46" fmla="*/ 500 w 509"/>
              <a:gd name="T47" fmla="*/ 39 h 365"/>
              <a:gd name="T48" fmla="*/ 500 w 509"/>
              <a:gd name="T49" fmla="*/ 39 h 36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09"/>
              <a:gd name="T76" fmla="*/ 0 h 365"/>
              <a:gd name="T77" fmla="*/ 509 w 509"/>
              <a:gd name="T78" fmla="*/ 365 h 36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09" h="365">
                <a:moveTo>
                  <a:pt x="0" y="365"/>
                </a:moveTo>
                <a:lnTo>
                  <a:pt x="0" y="355"/>
                </a:lnTo>
                <a:lnTo>
                  <a:pt x="0" y="307"/>
                </a:lnTo>
                <a:lnTo>
                  <a:pt x="10" y="288"/>
                </a:lnTo>
                <a:lnTo>
                  <a:pt x="29" y="259"/>
                </a:lnTo>
                <a:lnTo>
                  <a:pt x="48" y="221"/>
                </a:lnTo>
                <a:lnTo>
                  <a:pt x="68" y="202"/>
                </a:lnTo>
                <a:lnTo>
                  <a:pt x="106" y="163"/>
                </a:lnTo>
                <a:lnTo>
                  <a:pt x="164" y="125"/>
                </a:lnTo>
                <a:lnTo>
                  <a:pt x="212" y="96"/>
                </a:lnTo>
                <a:lnTo>
                  <a:pt x="250" y="87"/>
                </a:lnTo>
                <a:lnTo>
                  <a:pt x="269" y="77"/>
                </a:lnTo>
                <a:lnTo>
                  <a:pt x="298" y="67"/>
                </a:lnTo>
                <a:lnTo>
                  <a:pt x="346" y="48"/>
                </a:lnTo>
                <a:lnTo>
                  <a:pt x="394" y="29"/>
                </a:lnTo>
                <a:lnTo>
                  <a:pt x="423" y="19"/>
                </a:lnTo>
                <a:lnTo>
                  <a:pt x="480" y="0"/>
                </a:lnTo>
                <a:lnTo>
                  <a:pt x="490" y="10"/>
                </a:lnTo>
                <a:lnTo>
                  <a:pt x="500" y="10"/>
                </a:lnTo>
                <a:lnTo>
                  <a:pt x="509" y="19"/>
                </a:lnTo>
                <a:lnTo>
                  <a:pt x="500" y="29"/>
                </a:lnTo>
                <a:lnTo>
                  <a:pt x="500" y="3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5" name="Freeform 9"/>
          <p:cNvSpPr>
            <a:spLocks/>
          </p:cNvSpPr>
          <p:nvPr/>
        </p:nvSpPr>
        <p:spPr bwMode="auto">
          <a:xfrm>
            <a:off x="2743200" y="1905000"/>
            <a:ext cx="808038" cy="579438"/>
          </a:xfrm>
          <a:custGeom>
            <a:avLst/>
            <a:gdLst>
              <a:gd name="T0" fmla="*/ 0 w 509"/>
              <a:gd name="T1" fmla="*/ 365 h 365"/>
              <a:gd name="T2" fmla="*/ 0 w 509"/>
              <a:gd name="T3" fmla="*/ 336 h 365"/>
              <a:gd name="T4" fmla="*/ 10 w 509"/>
              <a:gd name="T5" fmla="*/ 298 h 365"/>
              <a:gd name="T6" fmla="*/ 20 w 509"/>
              <a:gd name="T7" fmla="*/ 269 h 365"/>
              <a:gd name="T8" fmla="*/ 29 w 509"/>
              <a:gd name="T9" fmla="*/ 250 h 365"/>
              <a:gd name="T10" fmla="*/ 48 w 509"/>
              <a:gd name="T11" fmla="*/ 231 h 365"/>
              <a:gd name="T12" fmla="*/ 68 w 509"/>
              <a:gd name="T13" fmla="*/ 211 h 365"/>
              <a:gd name="T14" fmla="*/ 87 w 509"/>
              <a:gd name="T15" fmla="*/ 192 h 365"/>
              <a:gd name="T16" fmla="*/ 135 w 509"/>
              <a:gd name="T17" fmla="*/ 154 h 365"/>
              <a:gd name="T18" fmla="*/ 202 w 509"/>
              <a:gd name="T19" fmla="*/ 106 h 365"/>
              <a:gd name="T20" fmla="*/ 240 w 509"/>
              <a:gd name="T21" fmla="*/ 96 h 365"/>
              <a:gd name="T22" fmla="*/ 260 w 509"/>
              <a:gd name="T23" fmla="*/ 77 h 365"/>
              <a:gd name="T24" fmla="*/ 279 w 509"/>
              <a:gd name="T25" fmla="*/ 67 h 365"/>
              <a:gd name="T26" fmla="*/ 308 w 509"/>
              <a:gd name="T27" fmla="*/ 58 h 365"/>
              <a:gd name="T28" fmla="*/ 336 w 509"/>
              <a:gd name="T29" fmla="*/ 48 h 365"/>
              <a:gd name="T30" fmla="*/ 375 w 509"/>
              <a:gd name="T31" fmla="*/ 39 h 365"/>
              <a:gd name="T32" fmla="*/ 404 w 509"/>
              <a:gd name="T33" fmla="*/ 29 h 365"/>
              <a:gd name="T34" fmla="*/ 452 w 509"/>
              <a:gd name="T35" fmla="*/ 10 h 365"/>
              <a:gd name="T36" fmla="*/ 471 w 509"/>
              <a:gd name="T37" fmla="*/ 0 h 365"/>
              <a:gd name="T38" fmla="*/ 490 w 509"/>
              <a:gd name="T39" fmla="*/ 10 h 365"/>
              <a:gd name="T40" fmla="*/ 509 w 509"/>
              <a:gd name="T41" fmla="*/ 19 h 365"/>
              <a:gd name="T42" fmla="*/ 500 w 509"/>
              <a:gd name="T43" fmla="*/ 39 h 3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09"/>
              <a:gd name="T67" fmla="*/ 0 h 365"/>
              <a:gd name="T68" fmla="*/ 509 w 509"/>
              <a:gd name="T69" fmla="*/ 365 h 36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09" h="365">
                <a:moveTo>
                  <a:pt x="0" y="365"/>
                </a:moveTo>
                <a:lnTo>
                  <a:pt x="0" y="336"/>
                </a:lnTo>
                <a:lnTo>
                  <a:pt x="10" y="298"/>
                </a:lnTo>
                <a:lnTo>
                  <a:pt x="20" y="269"/>
                </a:lnTo>
                <a:lnTo>
                  <a:pt x="29" y="250"/>
                </a:lnTo>
                <a:lnTo>
                  <a:pt x="48" y="231"/>
                </a:lnTo>
                <a:lnTo>
                  <a:pt x="68" y="211"/>
                </a:lnTo>
                <a:lnTo>
                  <a:pt x="87" y="192"/>
                </a:lnTo>
                <a:lnTo>
                  <a:pt x="135" y="154"/>
                </a:lnTo>
                <a:lnTo>
                  <a:pt x="202" y="106"/>
                </a:lnTo>
                <a:lnTo>
                  <a:pt x="240" y="96"/>
                </a:lnTo>
                <a:lnTo>
                  <a:pt x="260" y="77"/>
                </a:lnTo>
                <a:lnTo>
                  <a:pt x="279" y="67"/>
                </a:lnTo>
                <a:lnTo>
                  <a:pt x="308" y="58"/>
                </a:lnTo>
                <a:lnTo>
                  <a:pt x="336" y="48"/>
                </a:lnTo>
                <a:lnTo>
                  <a:pt x="375" y="39"/>
                </a:lnTo>
                <a:lnTo>
                  <a:pt x="404" y="29"/>
                </a:lnTo>
                <a:lnTo>
                  <a:pt x="452" y="10"/>
                </a:lnTo>
                <a:lnTo>
                  <a:pt x="471" y="0"/>
                </a:lnTo>
                <a:lnTo>
                  <a:pt x="490" y="10"/>
                </a:lnTo>
                <a:lnTo>
                  <a:pt x="509" y="19"/>
                </a:lnTo>
                <a:lnTo>
                  <a:pt x="500" y="3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6" name="Arc 10"/>
          <p:cNvSpPr>
            <a:spLocks/>
          </p:cNvSpPr>
          <p:nvPr/>
        </p:nvSpPr>
        <p:spPr bwMode="auto">
          <a:xfrm>
            <a:off x="2760663" y="1876425"/>
            <a:ext cx="1431925" cy="623888"/>
          </a:xfrm>
          <a:custGeom>
            <a:avLst/>
            <a:gdLst>
              <a:gd name="T0" fmla="*/ 0 w 21599"/>
              <a:gd name="T1" fmla="*/ 0 h 21599"/>
              <a:gd name="T2" fmla="*/ 2 w 21599"/>
              <a:gd name="T3" fmla="*/ 0 h 21599"/>
              <a:gd name="T4" fmla="*/ 2 w 21599"/>
              <a:gd name="T5" fmla="*/ 0 h 21599"/>
              <a:gd name="T6" fmla="*/ 0 60000 65536"/>
              <a:gd name="T7" fmla="*/ 0 60000 65536"/>
              <a:gd name="T8" fmla="*/ 0 60000 65536"/>
              <a:gd name="T9" fmla="*/ 0 w 21599"/>
              <a:gd name="T10" fmla="*/ 0 h 21599"/>
              <a:gd name="T11" fmla="*/ 21599 w 21599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9" h="21599" fill="none" extrusionOk="0">
                <a:moveTo>
                  <a:pt x="-1" y="21544"/>
                </a:moveTo>
                <a:cubicBezTo>
                  <a:pt x="28" y="9645"/>
                  <a:pt x="9676" y="11"/>
                  <a:pt x="21575" y="-1"/>
                </a:cubicBezTo>
              </a:path>
              <a:path w="21599" h="21599" stroke="0" extrusionOk="0">
                <a:moveTo>
                  <a:pt x="-1" y="21544"/>
                </a:moveTo>
                <a:cubicBezTo>
                  <a:pt x="28" y="9645"/>
                  <a:pt x="9676" y="11"/>
                  <a:pt x="21575" y="-1"/>
                </a:cubicBezTo>
                <a:lnTo>
                  <a:pt x="21599" y="21599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47" name="Oval 11"/>
          <p:cNvSpPr>
            <a:spLocks noChangeArrowheads="1"/>
          </p:cNvSpPr>
          <p:nvPr/>
        </p:nvSpPr>
        <p:spPr bwMode="auto">
          <a:xfrm>
            <a:off x="5167313" y="4557713"/>
            <a:ext cx="1782763" cy="1706563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670550" y="5562600"/>
            <a:ext cx="898525" cy="336550"/>
            <a:chOff x="3572" y="3504"/>
            <a:chExt cx="566" cy="212"/>
          </a:xfrm>
        </p:grpSpPr>
        <p:sp>
          <p:nvSpPr>
            <p:cNvPr id="65949" name="Oval 13"/>
            <p:cNvSpPr>
              <a:spLocks noChangeArrowheads="1"/>
            </p:cNvSpPr>
            <p:nvPr/>
          </p:nvSpPr>
          <p:spPr bwMode="auto">
            <a:xfrm>
              <a:off x="3572" y="3504"/>
              <a:ext cx="566" cy="212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50" name="Oval 14"/>
            <p:cNvSpPr>
              <a:spLocks noChangeArrowheads="1"/>
            </p:cNvSpPr>
            <p:nvPr/>
          </p:nvSpPr>
          <p:spPr bwMode="auto">
            <a:xfrm>
              <a:off x="3572" y="3543"/>
              <a:ext cx="557" cy="144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51" name="Oval 15"/>
            <p:cNvSpPr>
              <a:spLocks noChangeArrowheads="1"/>
            </p:cNvSpPr>
            <p:nvPr/>
          </p:nvSpPr>
          <p:spPr bwMode="auto">
            <a:xfrm>
              <a:off x="3572" y="3581"/>
              <a:ext cx="557" cy="5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549" name="Rectangle 16"/>
          <p:cNvSpPr>
            <a:spLocks noChangeArrowheads="1"/>
          </p:cNvSpPr>
          <p:nvPr/>
        </p:nvSpPr>
        <p:spPr bwMode="auto">
          <a:xfrm>
            <a:off x="5899150" y="5472113"/>
            <a:ext cx="487363" cy="517525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0" name="Freeform 17"/>
          <p:cNvSpPr>
            <a:spLocks/>
          </p:cNvSpPr>
          <p:nvPr/>
        </p:nvSpPr>
        <p:spPr bwMode="auto">
          <a:xfrm>
            <a:off x="6280150" y="5562600"/>
            <a:ext cx="92075" cy="61913"/>
          </a:xfrm>
          <a:custGeom>
            <a:avLst/>
            <a:gdLst>
              <a:gd name="T0" fmla="*/ 0 w 58"/>
              <a:gd name="T1" fmla="*/ 0 h 39"/>
              <a:gd name="T2" fmla="*/ 0 w 58"/>
              <a:gd name="T3" fmla="*/ 0 h 39"/>
              <a:gd name="T4" fmla="*/ 19 w 58"/>
              <a:gd name="T5" fmla="*/ 0 h 39"/>
              <a:gd name="T6" fmla="*/ 19 w 58"/>
              <a:gd name="T7" fmla="*/ 0 h 39"/>
              <a:gd name="T8" fmla="*/ 19 w 58"/>
              <a:gd name="T9" fmla="*/ 10 h 39"/>
              <a:gd name="T10" fmla="*/ 19 w 58"/>
              <a:gd name="T11" fmla="*/ 10 h 39"/>
              <a:gd name="T12" fmla="*/ 38 w 58"/>
              <a:gd name="T13" fmla="*/ 10 h 39"/>
              <a:gd name="T14" fmla="*/ 38 w 58"/>
              <a:gd name="T15" fmla="*/ 10 h 39"/>
              <a:gd name="T16" fmla="*/ 48 w 58"/>
              <a:gd name="T17" fmla="*/ 20 h 39"/>
              <a:gd name="T18" fmla="*/ 48 w 58"/>
              <a:gd name="T19" fmla="*/ 20 h 39"/>
              <a:gd name="T20" fmla="*/ 58 w 58"/>
              <a:gd name="T21" fmla="*/ 20 h 39"/>
              <a:gd name="T22" fmla="*/ 58 w 58"/>
              <a:gd name="T23" fmla="*/ 20 h 39"/>
              <a:gd name="T24" fmla="*/ 48 w 58"/>
              <a:gd name="T25" fmla="*/ 29 h 39"/>
              <a:gd name="T26" fmla="*/ 48 w 58"/>
              <a:gd name="T27" fmla="*/ 29 h 39"/>
              <a:gd name="T28" fmla="*/ 38 w 58"/>
              <a:gd name="T29" fmla="*/ 29 h 39"/>
              <a:gd name="T30" fmla="*/ 38 w 58"/>
              <a:gd name="T31" fmla="*/ 29 h 39"/>
              <a:gd name="T32" fmla="*/ 29 w 58"/>
              <a:gd name="T33" fmla="*/ 29 h 39"/>
              <a:gd name="T34" fmla="*/ 29 w 58"/>
              <a:gd name="T35" fmla="*/ 29 h 39"/>
              <a:gd name="T36" fmla="*/ 29 w 58"/>
              <a:gd name="T37" fmla="*/ 39 h 39"/>
              <a:gd name="T38" fmla="*/ 29 w 58"/>
              <a:gd name="T39" fmla="*/ 39 h 39"/>
              <a:gd name="T40" fmla="*/ 19 w 58"/>
              <a:gd name="T41" fmla="*/ 39 h 39"/>
              <a:gd name="T42" fmla="*/ 19 w 58"/>
              <a:gd name="T43" fmla="*/ 39 h 39"/>
              <a:gd name="T44" fmla="*/ 10 w 58"/>
              <a:gd name="T45" fmla="*/ 39 h 39"/>
              <a:gd name="T46" fmla="*/ 10 w 58"/>
              <a:gd name="T47" fmla="*/ 39 h 3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8"/>
              <a:gd name="T73" fmla="*/ 0 h 39"/>
              <a:gd name="T74" fmla="*/ 58 w 58"/>
              <a:gd name="T75" fmla="*/ 39 h 3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8" h="39">
                <a:moveTo>
                  <a:pt x="0" y="0"/>
                </a:moveTo>
                <a:lnTo>
                  <a:pt x="0" y="0"/>
                </a:lnTo>
                <a:lnTo>
                  <a:pt x="19" y="0"/>
                </a:lnTo>
                <a:lnTo>
                  <a:pt x="19" y="10"/>
                </a:lnTo>
                <a:lnTo>
                  <a:pt x="38" y="10"/>
                </a:lnTo>
                <a:lnTo>
                  <a:pt x="48" y="20"/>
                </a:lnTo>
                <a:lnTo>
                  <a:pt x="58" y="20"/>
                </a:lnTo>
                <a:lnTo>
                  <a:pt x="48" y="29"/>
                </a:lnTo>
                <a:lnTo>
                  <a:pt x="38" y="29"/>
                </a:lnTo>
                <a:lnTo>
                  <a:pt x="29" y="29"/>
                </a:lnTo>
                <a:lnTo>
                  <a:pt x="29" y="39"/>
                </a:lnTo>
                <a:lnTo>
                  <a:pt x="19" y="39"/>
                </a:lnTo>
                <a:lnTo>
                  <a:pt x="10" y="39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1" name="Freeform 18"/>
          <p:cNvSpPr>
            <a:spLocks/>
          </p:cNvSpPr>
          <p:nvPr/>
        </p:nvSpPr>
        <p:spPr bwMode="auto">
          <a:xfrm>
            <a:off x="6280150" y="5562600"/>
            <a:ext cx="92075" cy="61913"/>
          </a:xfrm>
          <a:custGeom>
            <a:avLst/>
            <a:gdLst>
              <a:gd name="T0" fmla="*/ 0 w 58"/>
              <a:gd name="T1" fmla="*/ 0 h 39"/>
              <a:gd name="T2" fmla="*/ 19 w 58"/>
              <a:gd name="T3" fmla="*/ 0 h 39"/>
              <a:gd name="T4" fmla="*/ 19 w 58"/>
              <a:gd name="T5" fmla="*/ 0 h 39"/>
              <a:gd name="T6" fmla="*/ 19 w 58"/>
              <a:gd name="T7" fmla="*/ 0 h 39"/>
              <a:gd name="T8" fmla="*/ 19 w 58"/>
              <a:gd name="T9" fmla="*/ 10 h 39"/>
              <a:gd name="T10" fmla="*/ 38 w 58"/>
              <a:gd name="T11" fmla="*/ 10 h 39"/>
              <a:gd name="T12" fmla="*/ 38 w 58"/>
              <a:gd name="T13" fmla="*/ 10 h 39"/>
              <a:gd name="T14" fmla="*/ 38 w 58"/>
              <a:gd name="T15" fmla="*/ 10 h 39"/>
              <a:gd name="T16" fmla="*/ 38 w 58"/>
              <a:gd name="T17" fmla="*/ 10 h 39"/>
              <a:gd name="T18" fmla="*/ 48 w 58"/>
              <a:gd name="T19" fmla="*/ 20 h 39"/>
              <a:gd name="T20" fmla="*/ 58 w 58"/>
              <a:gd name="T21" fmla="*/ 20 h 39"/>
              <a:gd name="T22" fmla="*/ 58 w 58"/>
              <a:gd name="T23" fmla="*/ 20 h 39"/>
              <a:gd name="T24" fmla="*/ 58 w 58"/>
              <a:gd name="T25" fmla="*/ 20 h 39"/>
              <a:gd name="T26" fmla="*/ 48 w 58"/>
              <a:gd name="T27" fmla="*/ 29 h 39"/>
              <a:gd name="T28" fmla="*/ 48 w 58"/>
              <a:gd name="T29" fmla="*/ 29 h 39"/>
              <a:gd name="T30" fmla="*/ 48 w 58"/>
              <a:gd name="T31" fmla="*/ 29 h 39"/>
              <a:gd name="T32" fmla="*/ 38 w 58"/>
              <a:gd name="T33" fmla="*/ 29 h 39"/>
              <a:gd name="T34" fmla="*/ 38 w 58"/>
              <a:gd name="T35" fmla="*/ 29 h 39"/>
              <a:gd name="T36" fmla="*/ 38 w 58"/>
              <a:gd name="T37" fmla="*/ 29 h 39"/>
              <a:gd name="T38" fmla="*/ 29 w 58"/>
              <a:gd name="T39" fmla="*/ 29 h 39"/>
              <a:gd name="T40" fmla="*/ 29 w 58"/>
              <a:gd name="T41" fmla="*/ 39 h 39"/>
              <a:gd name="T42" fmla="*/ 19 w 58"/>
              <a:gd name="T43" fmla="*/ 39 h 39"/>
              <a:gd name="T44" fmla="*/ 19 w 58"/>
              <a:gd name="T45" fmla="*/ 39 h 39"/>
              <a:gd name="T46" fmla="*/ 19 w 58"/>
              <a:gd name="T47" fmla="*/ 39 h 39"/>
              <a:gd name="T48" fmla="*/ 19 w 58"/>
              <a:gd name="T49" fmla="*/ 39 h 39"/>
              <a:gd name="T50" fmla="*/ 10 w 58"/>
              <a:gd name="T51" fmla="*/ 39 h 39"/>
              <a:gd name="T52" fmla="*/ 10 w 58"/>
              <a:gd name="T53" fmla="*/ 39 h 39"/>
              <a:gd name="T54" fmla="*/ 10 w 58"/>
              <a:gd name="T55" fmla="*/ 39 h 39"/>
              <a:gd name="T56" fmla="*/ 10 w 58"/>
              <a:gd name="T57" fmla="*/ 39 h 3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8"/>
              <a:gd name="T88" fmla="*/ 0 h 39"/>
              <a:gd name="T89" fmla="*/ 58 w 58"/>
              <a:gd name="T90" fmla="*/ 39 h 3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8" h="39">
                <a:moveTo>
                  <a:pt x="0" y="0"/>
                </a:moveTo>
                <a:lnTo>
                  <a:pt x="19" y="0"/>
                </a:lnTo>
                <a:lnTo>
                  <a:pt x="19" y="10"/>
                </a:lnTo>
                <a:lnTo>
                  <a:pt x="38" y="10"/>
                </a:lnTo>
                <a:lnTo>
                  <a:pt x="48" y="20"/>
                </a:lnTo>
                <a:lnTo>
                  <a:pt x="58" y="20"/>
                </a:lnTo>
                <a:lnTo>
                  <a:pt x="48" y="29"/>
                </a:lnTo>
                <a:lnTo>
                  <a:pt x="38" y="29"/>
                </a:lnTo>
                <a:lnTo>
                  <a:pt x="29" y="29"/>
                </a:lnTo>
                <a:lnTo>
                  <a:pt x="29" y="39"/>
                </a:lnTo>
                <a:lnTo>
                  <a:pt x="19" y="39"/>
                </a:lnTo>
                <a:lnTo>
                  <a:pt x="10" y="39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2" name="Freeform 19"/>
          <p:cNvSpPr>
            <a:spLocks/>
          </p:cNvSpPr>
          <p:nvPr/>
        </p:nvSpPr>
        <p:spPr bwMode="auto">
          <a:xfrm>
            <a:off x="6310313" y="5670550"/>
            <a:ext cx="76200" cy="60325"/>
          </a:xfrm>
          <a:custGeom>
            <a:avLst/>
            <a:gdLst>
              <a:gd name="T0" fmla="*/ 0 w 48"/>
              <a:gd name="T1" fmla="*/ 0 h 38"/>
              <a:gd name="T2" fmla="*/ 0 w 48"/>
              <a:gd name="T3" fmla="*/ 0 h 38"/>
              <a:gd name="T4" fmla="*/ 10 w 48"/>
              <a:gd name="T5" fmla="*/ 0 h 38"/>
              <a:gd name="T6" fmla="*/ 10 w 48"/>
              <a:gd name="T7" fmla="*/ 0 h 38"/>
              <a:gd name="T8" fmla="*/ 10 w 48"/>
              <a:gd name="T9" fmla="*/ 9 h 38"/>
              <a:gd name="T10" fmla="*/ 10 w 48"/>
              <a:gd name="T11" fmla="*/ 9 h 38"/>
              <a:gd name="T12" fmla="*/ 29 w 48"/>
              <a:gd name="T13" fmla="*/ 9 h 38"/>
              <a:gd name="T14" fmla="*/ 29 w 48"/>
              <a:gd name="T15" fmla="*/ 9 h 38"/>
              <a:gd name="T16" fmla="*/ 39 w 48"/>
              <a:gd name="T17" fmla="*/ 9 h 38"/>
              <a:gd name="T18" fmla="*/ 39 w 48"/>
              <a:gd name="T19" fmla="*/ 9 h 38"/>
              <a:gd name="T20" fmla="*/ 48 w 48"/>
              <a:gd name="T21" fmla="*/ 19 h 38"/>
              <a:gd name="T22" fmla="*/ 48 w 48"/>
              <a:gd name="T23" fmla="*/ 19 h 38"/>
              <a:gd name="T24" fmla="*/ 39 w 48"/>
              <a:gd name="T25" fmla="*/ 28 h 38"/>
              <a:gd name="T26" fmla="*/ 39 w 48"/>
              <a:gd name="T27" fmla="*/ 28 h 38"/>
              <a:gd name="T28" fmla="*/ 29 w 48"/>
              <a:gd name="T29" fmla="*/ 28 h 38"/>
              <a:gd name="T30" fmla="*/ 29 w 48"/>
              <a:gd name="T31" fmla="*/ 28 h 38"/>
              <a:gd name="T32" fmla="*/ 19 w 48"/>
              <a:gd name="T33" fmla="*/ 38 h 38"/>
              <a:gd name="T34" fmla="*/ 19 w 48"/>
              <a:gd name="T35" fmla="*/ 38 h 38"/>
              <a:gd name="T36" fmla="*/ 10 w 48"/>
              <a:gd name="T37" fmla="*/ 38 h 38"/>
              <a:gd name="T38" fmla="*/ 10 w 48"/>
              <a:gd name="T39" fmla="*/ 38 h 38"/>
              <a:gd name="T40" fmla="*/ 0 w 48"/>
              <a:gd name="T41" fmla="*/ 38 h 38"/>
              <a:gd name="T42" fmla="*/ 0 w 48"/>
              <a:gd name="T43" fmla="*/ 38 h 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8"/>
              <a:gd name="T67" fmla="*/ 0 h 38"/>
              <a:gd name="T68" fmla="*/ 48 w 48"/>
              <a:gd name="T69" fmla="*/ 38 h 3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8" h="38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10" y="9"/>
                </a:lnTo>
                <a:lnTo>
                  <a:pt x="29" y="9"/>
                </a:lnTo>
                <a:lnTo>
                  <a:pt x="39" y="9"/>
                </a:lnTo>
                <a:lnTo>
                  <a:pt x="48" y="19"/>
                </a:lnTo>
                <a:lnTo>
                  <a:pt x="39" y="28"/>
                </a:lnTo>
                <a:lnTo>
                  <a:pt x="29" y="28"/>
                </a:lnTo>
                <a:lnTo>
                  <a:pt x="19" y="38"/>
                </a:lnTo>
                <a:lnTo>
                  <a:pt x="10" y="38"/>
                </a:lnTo>
                <a:lnTo>
                  <a:pt x="0" y="3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3" name="Freeform 20"/>
          <p:cNvSpPr>
            <a:spLocks/>
          </p:cNvSpPr>
          <p:nvPr/>
        </p:nvSpPr>
        <p:spPr bwMode="auto">
          <a:xfrm>
            <a:off x="6310313" y="5670550"/>
            <a:ext cx="76200" cy="60325"/>
          </a:xfrm>
          <a:custGeom>
            <a:avLst/>
            <a:gdLst>
              <a:gd name="T0" fmla="*/ 0 w 48"/>
              <a:gd name="T1" fmla="*/ 0 h 38"/>
              <a:gd name="T2" fmla="*/ 10 w 48"/>
              <a:gd name="T3" fmla="*/ 0 h 38"/>
              <a:gd name="T4" fmla="*/ 10 w 48"/>
              <a:gd name="T5" fmla="*/ 0 h 38"/>
              <a:gd name="T6" fmla="*/ 10 w 48"/>
              <a:gd name="T7" fmla="*/ 0 h 38"/>
              <a:gd name="T8" fmla="*/ 10 w 48"/>
              <a:gd name="T9" fmla="*/ 9 h 38"/>
              <a:gd name="T10" fmla="*/ 29 w 48"/>
              <a:gd name="T11" fmla="*/ 9 h 38"/>
              <a:gd name="T12" fmla="*/ 29 w 48"/>
              <a:gd name="T13" fmla="*/ 9 h 38"/>
              <a:gd name="T14" fmla="*/ 29 w 48"/>
              <a:gd name="T15" fmla="*/ 9 h 38"/>
              <a:gd name="T16" fmla="*/ 39 w 48"/>
              <a:gd name="T17" fmla="*/ 9 h 38"/>
              <a:gd name="T18" fmla="*/ 48 w 48"/>
              <a:gd name="T19" fmla="*/ 19 h 38"/>
              <a:gd name="T20" fmla="*/ 48 w 48"/>
              <a:gd name="T21" fmla="*/ 19 h 38"/>
              <a:gd name="T22" fmla="*/ 48 w 48"/>
              <a:gd name="T23" fmla="*/ 19 h 38"/>
              <a:gd name="T24" fmla="*/ 48 w 48"/>
              <a:gd name="T25" fmla="*/ 19 h 38"/>
              <a:gd name="T26" fmla="*/ 39 w 48"/>
              <a:gd name="T27" fmla="*/ 28 h 38"/>
              <a:gd name="T28" fmla="*/ 39 w 48"/>
              <a:gd name="T29" fmla="*/ 28 h 38"/>
              <a:gd name="T30" fmla="*/ 39 w 48"/>
              <a:gd name="T31" fmla="*/ 28 h 38"/>
              <a:gd name="T32" fmla="*/ 29 w 48"/>
              <a:gd name="T33" fmla="*/ 28 h 38"/>
              <a:gd name="T34" fmla="*/ 29 w 48"/>
              <a:gd name="T35" fmla="*/ 28 h 38"/>
              <a:gd name="T36" fmla="*/ 29 w 48"/>
              <a:gd name="T37" fmla="*/ 28 h 38"/>
              <a:gd name="T38" fmla="*/ 29 w 48"/>
              <a:gd name="T39" fmla="*/ 28 h 38"/>
              <a:gd name="T40" fmla="*/ 19 w 48"/>
              <a:gd name="T41" fmla="*/ 38 h 38"/>
              <a:gd name="T42" fmla="*/ 19 w 48"/>
              <a:gd name="T43" fmla="*/ 38 h 38"/>
              <a:gd name="T44" fmla="*/ 10 w 48"/>
              <a:gd name="T45" fmla="*/ 38 h 38"/>
              <a:gd name="T46" fmla="*/ 10 w 48"/>
              <a:gd name="T47" fmla="*/ 38 h 38"/>
              <a:gd name="T48" fmla="*/ 10 w 48"/>
              <a:gd name="T49" fmla="*/ 38 h 38"/>
              <a:gd name="T50" fmla="*/ 10 w 48"/>
              <a:gd name="T51" fmla="*/ 38 h 38"/>
              <a:gd name="T52" fmla="*/ 0 w 48"/>
              <a:gd name="T53" fmla="*/ 38 h 38"/>
              <a:gd name="T54" fmla="*/ 0 w 48"/>
              <a:gd name="T55" fmla="*/ 38 h 38"/>
              <a:gd name="T56" fmla="*/ 0 w 48"/>
              <a:gd name="T57" fmla="*/ 38 h 3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8"/>
              <a:gd name="T88" fmla="*/ 0 h 38"/>
              <a:gd name="T89" fmla="*/ 48 w 48"/>
              <a:gd name="T90" fmla="*/ 38 h 3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8" h="38">
                <a:moveTo>
                  <a:pt x="0" y="0"/>
                </a:moveTo>
                <a:lnTo>
                  <a:pt x="10" y="0"/>
                </a:lnTo>
                <a:lnTo>
                  <a:pt x="10" y="9"/>
                </a:lnTo>
                <a:lnTo>
                  <a:pt x="29" y="9"/>
                </a:lnTo>
                <a:lnTo>
                  <a:pt x="39" y="9"/>
                </a:lnTo>
                <a:lnTo>
                  <a:pt x="48" y="19"/>
                </a:lnTo>
                <a:lnTo>
                  <a:pt x="39" y="28"/>
                </a:lnTo>
                <a:lnTo>
                  <a:pt x="29" y="28"/>
                </a:lnTo>
                <a:lnTo>
                  <a:pt x="19" y="38"/>
                </a:lnTo>
                <a:lnTo>
                  <a:pt x="10" y="38"/>
                </a:lnTo>
                <a:lnTo>
                  <a:pt x="0" y="3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4" name="Freeform 21"/>
          <p:cNvSpPr>
            <a:spLocks/>
          </p:cNvSpPr>
          <p:nvPr/>
        </p:nvSpPr>
        <p:spPr bwMode="auto">
          <a:xfrm>
            <a:off x="6310313" y="5791200"/>
            <a:ext cx="76200" cy="76200"/>
          </a:xfrm>
          <a:custGeom>
            <a:avLst/>
            <a:gdLst>
              <a:gd name="T0" fmla="*/ 0 w 48"/>
              <a:gd name="T1" fmla="*/ 0 h 48"/>
              <a:gd name="T2" fmla="*/ 0 w 48"/>
              <a:gd name="T3" fmla="*/ 0 h 48"/>
              <a:gd name="T4" fmla="*/ 10 w 48"/>
              <a:gd name="T5" fmla="*/ 10 h 48"/>
              <a:gd name="T6" fmla="*/ 10 w 48"/>
              <a:gd name="T7" fmla="*/ 10 h 48"/>
              <a:gd name="T8" fmla="*/ 29 w 48"/>
              <a:gd name="T9" fmla="*/ 10 h 48"/>
              <a:gd name="T10" fmla="*/ 29 w 48"/>
              <a:gd name="T11" fmla="*/ 10 h 48"/>
              <a:gd name="T12" fmla="*/ 39 w 48"/>
              <a:gd name="T13" fmla="*/ 20 h 48"/>
              <a:gd name="T14" fmla="*/ 39 w 48"/>
              <a:gd name="T15" fmla="*/ 20 h 48"/>
              <a:gd name="T16" fmla="*/ 48 w 48"/>
              <a:gd name="T17" fmla="*/ 20 h 48"/>
              <a:gd name="T18" fmla="*/ 48 w 48"/>
              <a:gd name="T19" fmla="*/ 20 h 48"/>
              <a:gd name="T20" fmla="*/ 39 w 48"/>
              <a:gd name="T21" fmla="*/ 29 h 48"/>
              <a:gd name="T22" fmla="*/ 39 w 48"/>
              <a:gd name="T23" fmla="*/ 29 h 48"/>
              <a:gd name="T24" fmla="*/ 29 w 48"/>
              <a:gd name="T25" fmla="*/ 29 h 48"/>
              <a:gd name="T26" fmla="*/ 29 w 48"/>
              <a:gd name="T27" fmla="*/ 29 h 48"/>
              <a:gd name="T28" fmla="*/ 29 w 48"/>
              <a:gd name="T29" fmla="*/ 39 h 48"/>
              <a:gd name="T30" fmla="*/ 29 w 48"/>
              <a:gd name="T31" fmla="*/ 39 h 48"/>
              <a:gd name="T32" fmla="*/ 19 w 48"/>
              <a:gd name="T33" fmla="*/ 39 h 48"/>
              <a:gd name="T34" fmla="*/ 19 w 48"/>
              <a:gd name="T35" fmla="*/ 39 h 48"/>
              <a:gd name="T36" fmla="*/ 10 w 48"/>
              <a:gd name="T37" fmla="*/ 39 h 48"/>
              <a:gd name="T38" fmla="*/ 10 w 48"/>
              <a:gd name="T39" fmla="*/ 39 h 48"/>
              <a:gd name="T40" fmla="*/ 0 w 48"/>
              <a:gd name="T41" fmla="*/ 48 h 48"/>
              <a:gd name="T42" fmla="*/ 0 w 48"/>
              <a:gd name="T43" fmla="*/ 48 h 4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8"/>
              <a:gd name="T67" fmla="*/ 0 h 48"/>
              <a:gd name="T68" fmla="*/ 48 w 48"/>
              <a:gd name="T69" fmla="*/ 48 h 4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8" h="48">
                <a:moveTo>
                  <a:pt x="0" y="0"/>
                </a:moveTo>
                <a:lnTo>
                  <a:pt x="0" y="0"/>
                </a:lnTo>
                <a:lnTo>
                  <a:pt x="10" y="10"/>
                </a:lnTo>
                <a:lnTo>
                  <a:pt x="29" y="10"/>
                </a:lnTo>
                <a:lnTo>
                  <a:pt x="39" y="20"/>
                </a:lnTo>
                <a:lnTo>
                  <a:pt x="48" y="20"/>
                </a:lnTo>
                <a:lnTo>
                  <a:pt x="39" y="29"/>
                </a:lnTo>
                <a:lnTo>
                  <a:pt x="29" y="29"/>
                </a:lnTo>
                <a:lnTo>
                  <a:pt x="29" y="39"/>
                </a:lnTo>
                <a:lnTo>
                  <a:pt x="19" y="39"/>
                </a:lnTo>
                <a:lnTo>
                  <a:pt x="10" y="39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5" name="Freeform 22"/>
          <p:cNvSpPr>
            <a:spLocks/>
          </p:cNvSpPr>
          <p:nvPr/>
        </p:nvSpPr>
        <p:spPr bwMode="auto">
          <a:xfrm>
            <a:off x="6310313" y="5791200"/>
            <a:ext cx="76200" cy="76200"/>
          </a:xfrm>
          <a:custGeom>
            <a:avLst/>
            <a:gdLst>
              <a:gd name="T0" fmla="*/ 0 w 48"/>
              <a:gd name="T1" fmla="*/ 0 h 48"/>
              <a:gd name="T2" fmla="*/ 10 w 48"/>
              <a:gd name="T3" fmla="*/ 10 h 48"/>
              <a:gd name="T4" fmla="*/ 10 w 48"/>
              <a:gd name="T5" fmla="*/ 10 h 48"/>
              <a:gd name="T6" fmla="*/ 10 w 48"/>
              <a:gd name="T7" fmla="*/ 10 h 48"/>
              <a:gd name="T8" fmla="*/ 10 w 48"/>
              <a:gd name="T9" fmla="*/ 10 h 48"/>
              <a:gd name="T10" fmla="*/ 29 w 48"/>
              <a:gd name="T11" fmla="*/ 10 h 48"/>
              <a:gd name="T12" fmla="*/ 29 w 48"/>
              <a:gd name="T13" fmla="*/ 10 h 48"/>
              <a:gd name="T14" fmla="*/ 29 w 48"/>
              <a:gd name="T15" fmla="*/ 10 h 48"/>
              <a:gd name="T16" fmla="*/ 39 w 48"/>
              <a:gd name="T17" fmla="*/ 20 h 48"/>
              <a:gd name="T18" fmla="*/ 48 w 48"/>
              <a:gd name="T19" fmla="*/ 20 h 48"/>
              <a:gd name="T20" fmla="*/ 48 w 48"/>
              <a:gd name="T21" fmla="*/ 20 h 48"/>
              <a:gd name="T22" fmla="*/ 48 w 48"/>
              <a:gd name="T23" fmla="*/ 20 h 48"/>
              <a:gd name="T24" fmla="*/ 48 w 48"/>
              <a:gd name="T25" fmla="*/ 20 h 48"/>
              <a:gd name="T26" fmla="*/ 39 w 48"/>
              <a:gd name="T27" fmla="*/ 29 h 48"/>
              <a:gd name="T28" fmla="*/ 39 w 48"/>
              <a:gd name="T29" fmla="*/ 29 h 48"/>
              <a:gd name="T30" fmla="*/ 39 w 48"/>
              <a:gd name="T31" fmla="*/ 29 h 48"/>
              <a:gd name="T32" fmla="*/ 29 w 48"/>
              <a:gd name="T33" fmla="*/ 29 h 48"/>
              <a:gd name="T34" fmla="*/ 29 w 48"/>
              <a:gd name="T35" fmla="*/ 39 h 48"/>
              <a:gd name="T36" fmla="*/ 29 w 48"/>
              <a:gd name="T37" fmla="*/ 39 h 48"/>
              <a:gd name="T38" fmla="*/ 29 w 48"/>
              <a:gd name="T39" fmla="*/ 39 h 48"/>
              <a:gd name="T40" fmla="*/ 19 w 48"/>
              <a:gd name="T41" fmla="*/ 39 h 48"/>
              <a:gd name="T42" fmla="*/ 19 w 48"/>
              <a:gd name="T43" fmla="*/ 39 h 48"/>
              <a:gd name="T44" fmla="*/ 10 w 48"/>
              <a:gd name="T45" fmla="*/ 39 h 48"/>
              <a:gd name="T46" fmla="*/ 10 w 48"/>
              <a:gd name="T47" fmla="*/ 39 h 48"/>
              <a:gd name="T48" fmla="*/ 10 w 48"/>
              <a:gd name="T49" fmla="*/ 39 h 48"/>
              <a:gd name="T50" fmla="*/ 10 w 48"/>
              <a:gd name="T51" fmla="*/ 39 h 48"/>
              <a:gd name="T52" fmla="*/ 0 w 48"/>
              <a:gd name="T53" fmla="*/ 48 h 48"/>
              <a:gd name="T54" fmla="*/ 0 w 48"/>
              <a:gd name="T55" fmla="*/ 48 h 48"/>
              <a:gd name="T56" fmla="*/ 0 w 48"/>
              <a:gd name="T57" fmla="*/ 4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8"/>
              <a:gd name="T88" fmla="*/ 0 h 48"/>
              <a:gd name="T89" fmla="*/ 48 w 48"/>
              <a:gd name="T90" fmla="*/ 48 h 4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8" h="48">
                <a:moveTo>
                  <a:pt x="0" y="0"/>
                </a:moveTo>
                <a:lnTo>
                  <a:pt x="10" y="10"/>
                </a:lnTo>
                <a:lnTo>
                  <a:pt x="29" y="10"/>
                </a:lnTo>
                <a:lnTo>
                  <a:pt x="39" y="20"/>
                </a:lnTo>
                <a:lnTo>
                  <a:pt x="48" y="20"/>
                </a:lnTo>
                <a:lnTo>
                  <a:pt x="39" y="29"/>
                </a:lnTo>
                <a:lnTo>
                  <a:pt x="29" y="29"/>
                </a:lnTo>
                <a:lnTo>
                  <a:pt x="29" y="39"/>
                </a:lnTo>
                <a:lnTo>
                  <a:pt x="19" y="39"/>
                </a:lnTo>
                <a:lnTo>
                  <a:pt x="10" y="39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6" name="Freeform 23"/>
          <p:cNvSpPr>
            <a:spLocks/>
          </p:cNvSpPr>
          <p:nvPr/>
        </p:nvSpPr>
        <p:spPr bwMode="auto">
          <a:xfrm>
            <a:off x="5868988" y="5791200"/>
            <a:ext cx="76200" cy="76200"/>
          </a:xfrm>
          <a:custGeom>
            <a:avLst/>
            <a:gdLst>
              <a:gd name="T0" fmla="*/ 48 w 48"/>
              <a:gd name="T1" fmla="*/ 0 h 48"/>
              <a:gd name="T2" fmla="*/ 48 w 48"/>
              <a:gd name="T3" fmla="*/ 0 h 48"/>
              <a:gd name="T4" fmla="*/ 38 w 48"/>
              <a:gd name="T5" fmla="*/ 10 h 48"/>
              <a:gd name="T6" fmla="*/ 38 w 48"/>
              <a:gd name="T7" fmla="*/ 10 h 48"/>
              <a:gd name="T8" fmla="*/ 19 w 48"/>
              <a:gd name="T9" fmla="*/ 10 h 48"/>
              <a:gd name="T10" fmla="*/ 19 w 48"/>
              <a:gd name="T11" fmla="*/ 10 h 48"/>
              <a:gd name="T12" fmla="*/ 9 w 48"/>
              <a:gd name="T13" fmla="*/ 20 h 48"/>
              <a:gd name="T14" fmla="*/ 9 w 48"/>
              <a:gd name="T15" fmla="*/ 20 h 48"/>
              <a:gd name="T16" fmla="*/ 0 w 48"/>
              <a:gd name="T17" fmla="*/ 20 h 48"/>
              <a:gd name="T18" fmla="*/ 0 w 48"/>
              <a:gd name="T19" fmla="*/ 20 h 48"/>
              <a:gd name="T20" fmla="*/ 9 w 48"/>
              <a:gd name="T21" fmla="*/ 29 h 48"/>
              <a:gd name="T22" fmla="*/ 9 w 48"/>
              <a:gd name="T23" fmla="*/ 29 h 48"/>
              <a:gd name="T24" fmla="*/ 19 w 48"/>
              <a:gd name="T25" fmla="*/ 29 h 48"/>
              <a:gd name="T26" fmla="*/ 19 w 48"/>
              <a:gd name="T27" fmla="*/ 29 h 48"/>
              <a:gd name="T28" fmla="*/ 19 w 48"/>
              <a:gd name="T29" fmla="*/ 39 h 48"/>
              <a:gd name="T30" fmla="*/ 19 w 48"/>
              <a:gd name="T31" fmla="*/ 39 h 48"/>
              <a:gd name="T32" fmla="*/ 29 w 48"/>
              <a:gd name="T33" fmla="*/ 39 h 48"/>
              <a:gd name="T34" fmla="*/ 29 w 48"/>
              <a:gd name="T35" fmla="*/ 39 h 48"/>
              <a:gd name="T36" fmla="*/ 38 w 48"/>
              <a:gd name="T37" fmla="*/ 39 h 48"/>
              <a:gd name="T38" fmla="*/ 38 w 48"/>
              <a:gd name="T39" fmla="*/ 39 h 48"/>
              <a:gd name="T40" fmla="*/ 48 w 48"/>
              <a:gd name="T41" fmla="*/ 48 h 48"/>
              <a:gd name="T42" fmla="*/ 48 w 48"/>
              <a:gd name="T43" fmla="*/ 48 h 4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8"/>
              <a:gd name="T67" fmla="*/ 0 h 48"/>
              <a:gd name="T68" fmla="*/ 48 w 48"/>
              <a:gd name="T69" fmla="*/ 48 h 4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8" h="48">
                <a:moveTo>
                  <a:pt x="48" y="0"/>
                </a:moveTo>
                <a:lnTo>
                  <a:pt x="48" y="0"/>
                </a:lnTo>
                <a:lnTo>
                  <a:pt x="38" y="10"/>
                </a:lnTo>
                <a:lnTo>
                  <a:pt x="19" y="10"/>
                </a:lnTo>
                <a:lnTo>
                  <a:pt x="9" y="20"/>
                </a:lnTo>
                <a:lnTo>
                  <a:pt x="0" y="20"/>
                </a:lnTo>
                <a:lnTo>
                  <a:pt x="9" y="29"/>
                </a:lnTo>
                <a:lnTo>
                  <a:pt x="19" y="29"/>
                </a:lnTo>
                <a:lnTo>
                  <a:pt x="19" y="39"/>
                </a:lnTo>
                <a:lnTo>
                  <a:pt x="29" y="39"/>
                </a:lnTo>
                <a:lnTo>
                  <a:pt x="38" y="39"/>
                </a:lnTo>
                <a:lnTo>
                  <a:pt x="48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7" name="Freeform 24"/>
          <p:cNvSpPr>
            <a:spLocks/>
          </p:cNvSpPr>
          <p:nvPr/>
        </p:nvSpPr>
        <p:spPr bwMode="auto">
          <a:xfrm>
            <a:off x="5868988" y="5791200"/>
            <a:ext cx="76200" cy="76200"/>
          </a:xfrm>
          <a:custGeom>
            <a:avLst/>
            <a:gdLst>
              <a:gd name="T0" fmla="*/ 48 w 48"/>
              <a:gd name="T1" fmla="*/ 0 h 48"/>
              <a:gd name="T2" fmla="*/ 38 w 48"/>
              <a:gd name="T3" fmla="*/ 10 h 48"/>
              <a:gd name="T4" fmla="*/ 38 w 48"/>
              <a:gd name="T5" fmla="*/ 10 h 48"/>
              <a:gd name="T6" fmla="*/ 38 w 48"/>
              <a:gd name="T7" fmla="*/ 10 h 48"/>
              <a:gd name="T8" fmla="*/ 38 w 48"/>
              <a:gd name="T9" fmla="*/ 10 h 48"/>
              <a:gd name="T10" fmla="*/ 19 w 48"/>
              <a:gd name="T11" fmla="*/ 10 h 48"/>
              <a:gd name="T12" fmla="*/ 19 w 48"/>
              <a:gd name="T13" fmla="*/ 10 h 48"/>
              <a:gd name="T14" fmla="*/ 19 w 48"/>
              <a:gd name="T15" fmla="*/ 10 h 48"/>
              <a:gd name="T16" fmla="*/ 9 w 48"/>
              <a:gd name="T17" fmla="*/ 20 h 48"/>
              <a:gd name="T18" fmla="*/ 0 w 48"/>
              <a:gd name="T19" fmla="*/ 20 h 48"/>
              <a:gd name="T20" fmla="*/ 0 w 48"/>
              <a:gd name="T21" fmla="*/ 20 h 48"/>
              <a:gd name="T22" fmla="*/ 0 w 48"/>
              <a:gd name="T23" fmla="*/ 20 h 48"/>
              <a:gd name="T24" fmla="*/ 0 w 48"/>
              <a:gd name="T25" fmla="*/ 20 h 48"/>
              <a:gd name="T26" fmla="*/ 9 w 48"/>
              <a:gd name="T27" fmla="*/ 29 h 48"/>
              <a:gd name="T28" fmla="*/ 9 w 48"/>
              <a:gd name="T29" fmla="*/ 29 h 48"/>
              <a:gd name="T30" fmla="*/ 9 w 48"/>
              <a:gd name="T31" fmla="*/ 29 h 48"/>
              <a:gd name="T32" fmla="*/ 19 w 48"/>
              <a:gd name="T33" fmla="*/ 29 h 48"/>
              <a:gd name="T34" fmla="*/ 19 w 48"/>
              <a:gd name="T35" fmla="*/ 39 h 48"/>
              <a:gd name="T36" fmla="*/ 19 w 48"/>
              <a:gd name="T37" fmla="*/ 39 h 48"/>
              <a:gd name="T38" fmla="*/ 19 w 48"/>
              <a:gd name="T39" fmla="*/ 39 h 48"/>
              <a:gd name="T40" fmla="*/ 29 w 48"/>
              <a:gd name="T41" fmla="*/ 39 h 48"/>
              <a:gd name="T42" fmla="*/ 29 w 48"/>
              <a:gd name="T43" fmla="*/ 39 h 48"/>
              <a:gd name="T44" fmla="*/ 38 w 48"/>
              <a:gd name="T45" fmla="*/ 39 h 48"/>
              <a:gd name="T46" fmla="*/ 38 w 48"/>
              <a:gd name="T47" fmla="*/ 39 h 48"/>
              <a:gd name="T48" fmla="*/ 38 w 48"/>
              <a:gd name="T49" fmla="*/ 39 h 48"/>
              <a:gd name="T50" fmla="*/ 38 w 48"/>
              <a:gd name="T51" fmla="*/ 39 h 48"/>
              <a:gd name="T52" fmla="*/ 48 w 48"/>
              <a:gd name="T53" fmla="*/ 48 h 48"/>
              <a:gd name="T54" fmla="*/ 48 w 48"/>
              <a:gd name="T55" fmla="*/ 48 h 48"/>
              <a:gd name="T56" fmla="*/ 48 w 48"/>
              <a:gd name="T57" fmla="*/ 4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8"/>
              <a:gd name="T88" fmla="*/ 0 h 48"/>
              <a:gd name="T89" fmla="*/ 48 w 48"/>
              <a:gd name="T90" fmla="*/ 48 h 4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8" h="48">
                <a:moveTo>
                  <a:pt x="48" y="0"/>
                </a:moveTo>
                <a:lnTo>
                  <a:pt x="38" y="10"/>
                </a:lnTo>
                <a:lnTo>
                  <a:pt x="19" y="10"/>
                </a:lnTo>
                <a:lnTo>
                  <a:pt x="9" y="20"/>
                </a:lnTo>
                <a:lnTo>
                  <a:pt x="0" y="20"/>
                </a:lnTo>
                <a:lnTo>
                  <a:pt x="9" y="29"/>
                </a:lnTo>
                <a:lnTo>
                  <a:pt x="19" y="29"/>
                </a:lnTo>
                <a:lnTo>
                  <a:pt x="19" y="39"/>
                </a:lnTo>
                <a:lnTo>
                  <a:pt x="29" y="39"/>
                </a:lnTo>
                <a:lnTo>
                  <a:pt x="38" y="39"/>
                </a:lnTo>
                <a:lnTo>
                  <a:pt x="48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8" name="Freeform 25"/>
          <p:cNvSpPr>
            <a:spLocks/>
          </p:cNvSpPr>
          <p:nvPr/>
        </p:nvSpPr>
        <p:spPr bwMode="auto">
          <a:xfrm>
            <a:off x="5868988" y="5670550"/>
            <a:ext cx="90488" cy="60325"/>
          </a:xfrm>
          <a:custGeom>
            <a:avLst/>
            <a:gdLst>
              <a:gd name="T0" fmla="*/ 57 w 57"/>
              <a:gd name="T1" fmla="*/ 0 h 38"/>
              <a:gd name="T2" fmla="*/ 57 w 57"/>
              <a:gd name="T3" fmla="*/ 0 h 38"/>
              <a:gd name="T4" fmla="*/ 38 w 57"/>
              <a:gd name="T5" fmla="*/ 0 h 38"/>
              <a:gd name="T6" fmla="*/ 38 w 57"/>
              <a:gd name="T7" fmla="*/ 0 h 38"/>
              <a:gd name="T8" fmla="*/ 19 w 57"/>
              <a:gd name="T9" fmla="*/ 9 h 38"/>
              <a:gd name="T10" fmla="*/ 19 w 57"/>
              <a:gd name="T11" fmla="*/ 9 h 38"/>
              <a:gd name="T12" fmla="*/ 9 w 57"/>
              <a:gd name="T13" fmla="*/ 9 h 38"/>
              <a:gd name="T14" fmla="*/ 9 w 57"/>
              <a:gd name="T15" fmla="*/ 9 h 38"/>
              <a:gd name="T16" fmla="*/ 0 w 57"/>
              <a:gd name="T17" fmla="*/ 9 h 38"/>
              <a:gd name="T18" fmla="*/ 0 w 57"/>
              <a:gd name="T19" fmla="*/ 9 h 38"/>
              <a:gd name="T20" fmla="*/ 0 w 57"/>
              <a:gd name="T21" fmla="*/ 19 h 38"/>
              <a:gd name="T22" fmla="*/ 0 w 57"/>
              <a:gd name="T23" fmla="*/ 19 h 38"/>
              <a:gd name="T24" fmla="*/ 9 w 57"/>
              <a:gd name="T25" fmla="*/ 19 h 38"/>
              <a:gd name="T26" fmla="*/ 9 w 57"/>
              <a:gd name="T27" fmla="*/ 19 h 38"/>
              <a:gd name="T28" fmla="*/ 19 w 57"/>
              <a:gd name="T29" fmla="*/ 28 h 38"/>
              <a:gd name="T30" fmla="*/ 19 w 57"/>
              <a:gd name="T31" fmla="*/ 28 h 38"/>
              <a:gd name="T32" fmla="*/ 29 w 57"/>
              <a:gd name="T33" fmla="*/ 28 h 38"/>
              <a:gd name="T34" fmla="*/ 29 w 57"/>
              <a:gd name="T35" fmla="*/ 28 h 38"/>
              <a:gd name="T36" fmla="*/ 38 w 57"/>
              <a:gd name="T37" fmla="*/ 28 h 38"/>
              <a:gd name="T38" fmla="*/ 38 w 57"/>
              <a:gd name="T39" fmla="*/ 28 h 38"/>
              <a:gd name="T40" fmla="*/ 48 w 57"/>
              <a:gd name="T41" fmla="*/ 38 h 38"/>
              <a:gd name="T42" fmla="*/ 48 w 57"/>
              <a:gd name="T43" fmla="*/ 38 h 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7"/>
              <a:gd name="T67" fmla="*/ 0 h 38"/>
              <a:gd name="T68" fmla="*/ 57 w 57"/>
              <a:gd name="T69" fmla="*/ 38 h 3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7" h="38">
                <a:moveTo>
                  <a:pt x="57" y="0"/>
                </a:moveTo>
                <a:lnTo>
                  <a:pt x="57" y="0"/>
                </a:lnTo>
                <a:lnTo>
                  <a:pt x="38" y="0"/>
                </a:lnTo>
                <a:lnTo>
                  <a:pt x="19" y="9"/>
                </a:lnTo>
                <a:lnTo>
                  <a:pt x="9" y="9"/>
                </a:lnTo>
                <a:lnTo>
                  <a:pt x="0" y="9"/>
                </a:lnTo>
                <a:lnTo>
                  <a:pt x="0" y="19"/>
                </a:lnTo>
                <a:lnTo>
                  <a:pt x="9" y="19"/>
                </a:lnTo>
                <a:lnTo>
                  <a:pt x="19" y="28"/>
                </a:lnTo>
                <a:lnTo>
                  <a:pt x="29" y="28"/>
                </a:lnTo>
                <a:lnTo>
                  <a:pt x="38" y="28"/>
                </a:lnTo>
                <a:lnTo>
                  <a:pt x="48" y="3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59" name="Freeform 26"/>
          <p:cNvSpPr>
            <a:spLocks/>
          </p:cNvSpPr>
          <p:nvPr/>
        </p:nvSpPr>
        <p:spPr bwMode="auto">
          <a:xfrm>
            <a:off x="5868988" y="5670550"/>
            <a:ext cx="90488" cy="60325"/>
          </a:xfrm>
          <a:custGeom>
            <a:avLst/>
            <a:gdLst>
              <a:gd name="T0" fmla="*/ 57 w 57"/>
              <a:gd name="T1" fmla="*/ 0 h 38"/>
              <a:gd name="T2" fmla="*/ 38 w 57"/>
              <a:gd name="T3" fmla="*/ 0 h 38"/>
              <a:gd name="T4" fmla="*/ 38 w 57"/>
              <a:gd name="T5" fmla="*/ 0 h 38"/>
              <a:gd name="T6" fmla="*/ 38 w 57"/>
              <a:gd name="T7" fmla="*/ 0 h 38"/>
              <a:gd name="T8" fmla="*/ 38 w 57"/>
              <a:gd name="T9" fmla="*/ 0 h 38"/>
              <a:gd name="T10" fmla="*/ 19 w 57"/>
              <a:gd name="T11" fmla="*/ 9 h 38"/>
              <a:gd name="T12" fmla="*/ 19 w 57"/>
              <a:gd name="T13" fmla="*/ 9 h 38"/>
              <a:gd name="T14" fmla="*/ 19 w 57"/>
              <a:gd name="T15" fmla="*/ 9 h 38"/>
              <a:gd name="T16" fmla="*/ 19 w 57"/>
              <a:gd name="T17" fmla="*/ 9 h 38"/>
              <a:gd name="T18" fmla="*/ 9 w 57"/>
              <a:gd name="T19" fmla="*/ 9 h 38"/>
              <a:gd name="T20" fmla="*/ 0 w 57"/>
              <a:gd name="T21" fmla="*/ 9 h 38"/>
              <a:gd name="T22" fmla="*/ 0 w 57"/>
              <a:gd name="T23" fmla="*/ 9 h 38"/>
              <a:gd name="T24" fmla="*/ 0 w 57"/>
              <a:gd name="T25" fmla="*/ 19 h 38"/>
              <a:gd name="T26" fmla="*/ 9 w 57"/>
              <a:gd name="T27" fmla="*/ 19 h 38"/>
              <a:gd name="T28" fmla="*/ 9 w 57"/>
              <a:gd name="T29" fmla="*/ 19 h 38"/>
              <a:gd name="T30" fmla="*/ 9 w 57"/>
              <a:gd name="T31" fmla="*/ 19 h 38"/>
              <a:gd name="T32" fmla="*/ 19 w 57"/>
              <a:gd name="T33" fmla="*/ 28 h 38"/>
              <a:gd name="T34" fmla="*/ 19 w 57"/>
              <a:gd name="T35" fmla="*/ 28 h 38"/>
              <a:gd name="T36" fmla="*/ 19 w 57"/>
              <a:gd name="T37" fmla="*/ 28 h 38"/>
              <a:gd name="T38" fmla="*/ 29 w 57"/>
              <a:gd name="T39" fmla="*/ 28 h 38"/>
              <a:gd name="T40" fmla="*/ 29 w 57"/>
              <a:gd name="T41" fmla="*/ 28 h 38"/>
              <a:gd name="T42" fmla="*/ 38 w 57"/>
              <a:gd name="T43" fmla="*/ 28 h 38"/>
              <a:gd name="T44" fmla="*/ 38 w 57"/>
              <a:gd name="T45" fmla="*/ 28 h 38"/>
              <a:gd name="T46" fmla="*/ 38 w 57"/>
              <a:gd name="T47" fmla="*/ 28 h 38"/>
              <a:gd name="T48" fmla="*/ 38 w 57"/>
              <a:gd name="T49" fmla="*/ 28 h 38"/>
              <a:gd name="T50" fmla="*/ 48 w 57"/>
              <a:gd name="T51" fmla="*/ 38 h 38"/>
              <a:gd name="T52" fmla="*/ 48 w 57"/>
              <a:gd name="T53" fmla="*/ 38 h 38"/>
              <a:gd name="T54" fmla="*/ 48 w 57"/>
              <a:gd name="T55" fmla="*/ 38 h 38"/>
              <a:gd name="T56" fmla="*/ 48 w 57"/>
              <a:gd name="T57" fmla="*/ 38 h 3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"/>
              <a:gd name="T88" fmla="*/ 0 h 38"/>
              <a:gd name="T89" fmla="*/ 57 w 57"/>
              <a:gd name="T90" fmla="*/ 38 h 3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" h="38">
                <a:moveTo>
                  <a:pt x="57" y="0"/>
                </a:moveTo>
                <a:lnTo>
                  <a:pt x="38" y="0"/>
                </a:lnTo>
                <a:lnTo>
                  <a:pt x="19" y="9"/>
                </a:lnTo>
                <a:lnTo>
                  <a:pt x="9" y="9"/>
                </a:lnTo>
                <a:lnTo>
                  <a:pt x="0" y="9"/>
                </a:lnTo>
                <a:lnTo>
                  <a:pt x="0" y="19"/>
                </a:lnTo>
                <a:lnTo>
                  <a:pt x="9" y="19"/>
                </a:lnTo>
                <a:lnTo>
                  <a:pt x="19" y="28"/>
                </a:lnTo>
                <a:lnTo>
                  <a:pt x="29" y="28"/>
                </a:lnTo>
                <a:lnTo>
                  <a:pt x="38" y="28"/>
                </a:lnTo>
                <a:lnTo>
                  <a:pt x="48" y="3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0" name="Freeform 27"/>
          <p:cNvSpPr>
            <a:spLocks/>
          </p:cNvSpPr>
          <p:nvPr/>
        </p:nvSpPr>
        <p:spPr bwMode="auto">
          <a:xfrm>
            <a:off x="5868988" y="5548313"/>
            <a:ext cx="90488" cy="76200"/>
          </a:xfrm>
          <a:custGeom>
            <a:avLst/>
            <a:gdLst>
              <a:gd name="T0" fmla="*/ 57 w 57"/>
              <a:gd name="T1" fmla="*/ 0 h 48"/>
              <a:gd name="T2" fmla="*/ 57 w 57"/>
              <a:gd name="T3" fmla="*/ 0 h 48"/>
              <a:gd name="T4" fmla="*/ 48 w 57"/>
              <a:gd name="T5" fmla="*/ 9 h 48"/>
              <a:gd name="T6" fmla="*/ 48 w 57"/>
              <a:gd name="T7" fmla="*/ 9 h 48"/>
              <a:gd name="T8" fmla="*/ 38 w 57"/>
              <a:gd name="T9" fmla="*/ 9 h 48"/>
              <a:gd name="T10" fmla="*/ 38 w 57"/>
              <a:gd name="T11" fmla="*/ 9 h 48"/>
              <a:gd name="T12" fmla="*/ 29 w 57"/>
              <a:gd name="T13" fmla="*/ 9 h 48"/>
              <a:gd name="T14" fmla="*/ 29 w 57"/>
              <a:gd name="T15" fmla="*/ 9 h 48"/>
              <a:gd name="T16" fmla="*/ 19 w 57"/>
              <a:gd name="T17" fmla="*/ 9 h 48"/>
              <a:gd name="T18" fmla="*/ 19 w 57"/>
              <a:gd name="T19" fmla="*/ 9 h 48"/>
              <a:gd name="T20" fmla="*/ 19 w 57"/>
              <a:gd name="T21" fmla="*/ 19 h 48"/>
              <a:gd name="T22" fmla="*/ 19 w 57"/>
              <a:gd name="T23" fmla="*/ 19 h 48"/>
              <a:gd name="T24" fmla="*/ 9 w 57"/>
              <a:gd name="T25" fmla="*/ 19 h 48"/>
              <a:gd name="T26" fmla="*/ 9 w 57"/>
              <a:gd name="T27" fmla="*/ 19 h 48"/>
              <a:gd name="T28" fmla="*/ 0 w 57"/>
              <a:gd name="T29" fmla="*/ 19 h 48"/>
              <a:gd name="T30" fmla="*/ 0 w 57"/>
              <a:gd name="T31" fmla="*/ 19 h 48"/>
              <a:gd name="T32" fmla="*/ 9 w 57"/>
              <a:gd name="T33" fmla="*/ 29 h 48"/>
              <a:gd name="T34" fmla="*/ 9 w 57"/>
              <a:gd name="T35" fmla="*/ 29 h 48"/>
              <a:gd name="T36" fmla="*/ 19 w 57"/>
              <a:gd name="T37" fmla="*/ 29 h 48"/>
              <a:gd name="T38" fmla="*/ 19 w 57"/>
              <a:gd name="T39" fmla="*/ 29 h 48"/>
              <a:gd name="T40" fmla="*/ 19 w 57"/>
              <a:gd name="T41" fmla="*/ 38 h 48"/>
              <a:gd name="T42" fmla="*/ 19 w 57"/>
              <a:gd name="T43" fmla="*/ 38 h 48"/>
              <a:gd name="T44" fmla="*/ 29 w 57"/>
              <a:gd name="T45" fmla="*/ 38 h 48"/>
              <a:gd name="T46" fmla="*/ 29 w 57"/>
              <a:gd name="T47" fmla="*/ 38 h 48"/>
              <a:gd name="T48" fmla="*/ 38 w 57"/>
              <a:gd name="T49" fmla="*/ 38 h 48"/>
              <a:gd name="T50" fmla="*/ 38 w 57"/>
              <a:gd name="T51" fmla="*/ 38 h 48"/>
              <a:gd name="T52" fmla="*/ 48 w 57"/>
              <a:gd name="T53" fmla="*/ 38 h 48"/>
              <a:gd name="T54" fmla="*/ 48 w 57"/>
              <a:gd name="T55" fmla="*/ 38 h 48"/>
              <a:gd name="T56" fmla="*/ 48 w 57"/>
              <a:gd name="T57" fmla="*/ 48 h 48"/>
              <a:gd name="T58" fmla="*/ 48 w 57"/>
              <a:gd name="T59" fmla="*/ 48 h 48"/>
              <a:gd name="T60" fmla="*/ 57 w 57"/>
              <a:gd name="T61" fmla="*/ 48 h 48"/>
              <a:gd name="T62" fmla="*/ 57 w 57"/>
              <a:gd name="T63" fmla="*/ 48 h 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7"/>
              <a:gd name="T97" fmla="*/ 0 h 48"/>
              <a:gd name="T98" fmla="*/ 57 w 57"/>
              <a:gd name="T99" fmla="*/ 48 h 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7" h="48">
                <a:moveTo>
                  <a:pt x="57" y="0"/>
                </a:moveTo>
                <a:lnTo>
                  <a:pt x="57" y="0"/>
                </a:lnTo>
                <a:lnTo>
                  <a:pt x="48" y="9"/>
                </a:lnTo>
                <a:lnTo>
                  <a:pt x="38" y="9"/>
                </a:lnTo>
                <a:lnTo>
                  <a:pt x="29" y="9"/>
                </a:lnTo>
                <a:lnTo>
                  <a:pt x="19" y="9"/>
                </a:lnTo>
                <a:lnTo>
                  <a:pt x="19" y="19"/>
                </a:lnTo>
                <a:lnTo>
                  <a:pt x="9" y="19"/>
                </a:lnTo>
                <a:lnTo>
                  <a:pt x="0" y="19"/>
                </a:lnTo>
                <a:lnTo>
                  <a:pt x="9" y="29"/>
                </a:lnTo>
                <a:lnTo>
                  <a:pt x="19" y="29"/>
                </a:lnTo>
                <a:lnTo>
                  <a:pt x="19" y="38"/>
                </a:lnTo>
                <a:lnTo>
                  <a:pt x="29" y="38"/>
                </a:lnTo>
                <a:lnTo>
                  <a:pt x="38" y="38"/>
                </a:lnTo>
                <a:lnTo>
                  <a:pt x="48" y="38"/>
                </a:lnTo>
                <a:lnTo>
                  <a:pt x="48" y="48"/>
                </a:lnTo>
                <a:lnTo>
                  <a:pt x="57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1" name="Freeform 28"/>
          <p:cNvSpPr>
            <a:spLocks/>
          </p:cNvSpPr>
          <p:nvPr/>
        </p:nvSpPr>
        <p:spPr bwMode="auto">
          <a:xfrm>
            <a:off x="5868988" y="5548313"/>
            <a:ext cx="90488" cy="76200"/>
          </a:xfrm>
          <a:custGeom>
            <a:avLst/>
            <a:gdLst>
              <a:gd name="T0" fmla="*/ 57 w 57"/>
              <a:gd name="T1" fmla="*/ 0 h 48"/>
              <a:gd name="T2" fmla="*/ 48 w 57"/>
              <a:gd name="T3" fmla="*/ 9 h 48"/>
              <a:gd name="T4" fmla="*/ 38 w 57"/>
              <a:gd name="T5" fmla="*/ 9 h 48"/>
              <a:gd name="T6" fmla="*/ 38 w 57"/>
              <a:gd name="T7" fmla="*/ 9 h 48"/>
              <a:gd name="T8" fmla="*/ 38 w 57"/>
              <a:gd name="T9" fmla="*/ 9 h 48"/>
              <a:gd name="T10" fmla="*/ 29 w 57"/>
              <a:gd name="T11" fmla="*/ 9 h 48"/>
              <a:gd name="T12" fmla="*/ 19 w 57"/>
              <a:gd name="T13" fmla="*/ 9 h 48"/>
              <a:gd name="T14" fmla="*/ 19 w 57"/>
              <a:gd name="T15" fmla="*/ 9 h 48"/>
              <a:gd name="T16" fmla="*/ 19 w 57"/>
              <a:gd name="T17" fmla="*/ 19 h 48"/>
              <a:gd name="T18" fmla="*/ 9 w 57"/>
              <a:gd name="T19" fmla="*/ 19 h 48"/>
              <a:gd name="T20" fmla="*/ 9 w 57"/>
              <a:gd name="T21" fmla="*/ 19 h 48"/>
              <a:gd name="T22" fmla="*/ 9 w 57"/>
              <a:gd name="T23" fmla="*/ 19 h 48"/>
              <a:gd name="T24" fmla="*/ 0 w 57"/>
              <a:gd name="T25" fmla="*/ 19 h 48"/>
              <a:gd name="T26" fmla="*/ 9 w 57"/>
              <a:gd name="T27" fmla="*/ 29 h 48"/>
              <a:gd name="T28" fmla="*/ 9 w 57"/>
              <a:gd name="T29" fmla="*/ 29 h 48"/>
              <a:gd name="T30" fmla="*/ 19 w 57"/>
              <a:gd name="T31" fmla="*/ 29 h 48"/>
              <a:gd name="T32" fmla="*/ 19 w 57"/>
              <a:gd name="T33" fmla="*/ 29 h 48"/>
              <a:gd name="T34" fmla="*/ 19 w 57"/>
              <a:gd name="T35" fmla="*/ 38 h 48"/>
              <a:gd name="T36" fmla="*/ 29 w 57"/>
              <a:gd name="T37" fmla="*/ 38 h 48"/>
              <a:gd name="T38" fmla="*/ 29 w 57"/>
              <a:gd name="T39" fmla="*/ 38 h 48"/>
              <a:gd name="T40" fmla="*/ 29 w 57"/>
              <a:gd name="T41" fmla="*/ 38 h 48"/>
              <a:gd name="T42" fmla="*/ 38 w 57"/>
              <a:gd name="T43" fmla="*/ 38 h 48"/>
              <a:gd name="T44" fmla="*/ 38 w 57"/>
              <a:gd name="T45" fmla="*/ 38 h 48"/>
              <a:gd name="T46" fmla="*/ 38 w 57"/>
              <a:gd name="T47" fmla="*/ 38 h 48"/>
              <a:gd name="T48" fmla="*/ 48 w 57"/>
              <a:gd name="T49" fmla="*/ 38 h 48"/>
              <a:gd name="T50" fmla="*/ 48 w 57"/>
              <a:gd name="T51" fmla="*/ 38 h 48"/>
              <a:gd name="T52" fmla="*/ 48 w 57"/>
              <a:gd name="T53" fmla="*/ 48 h 48"/>
              <a:gd name="T54" fmla="*/ 48 w 57"/>
              <a:gd name="T55" fmla="*/ 48 h 48"/>
              <a:gd name="T56" fmla="*/ 57 w 57"/>
              <a:gd name="T57" fmla="*/ 4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"/>
              <a:gd name="T88" fmla="*/ 0 h 48"/>
              <a:gd name="T89" fmla="*/ 57 w 57"/>
              <a:gd name="T90" fmla="*/ 48 h 4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" h="48">
                <a:moveTo>
                  <a:pt x="57" y="0"/>
                </a:moveTo>
                <a:lnTo>
                  <a:pt x="48" y="9"/>
                </a:lnTo>
                <a:lnTo>
                  <a:pt x="38" y="9"/>
                </a:lnTo>
                <a:lnTo>
                  <a:pt x="29" y="9"/>
                </a:lnTo>
                <a:lnTo>
                  <a:pt x="19" y="9"/>
                </a:lnTo>
                <a:lnTo>
                  <a:pt x="19" y="19"/>
                </a:lnTo>
                <a:lnTo>
                  <a:pt x="9" y="19"/>
                </a:lnTo>
                <a:lnTo>
                  <a:pt x="0" y="19"/>
                </a:lnTo>
                <a:lnTo>
                  <a:pt x="9" y="29"/>
                </a:lnTo>
                <a:lnTo>
                  <a:pt x="19" y="29"/>
                </a:lnTo>
                <a:lnTo>
                  <a:pt x="19" y="38"/>
                </a:lnTo>
                <a:lnTo>
                  <a:pt x="29" y="38"/>
                </a:lnTo>
                <a:lnTo>
                  <a:pt x="38" y="38"/>
                </a:lnTo>
                <a:lnTo>
                  <a:pt x="48" y="38"/>
                </a:lnTo>
                <a:lnTo>
                  <a:pt x="48" y="48"/>
                </a:lnTo>
                <a:lnTo>
                  <a:pt x="57" y="48"/>
                </a:lnTo>
              </a:path>
            </a:pathLst>
          </a:custGeom>
          <a:noFill/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2" name="Oval 29"/>
          <p:cNvSpPr>
            <a:spLocks noChangeArrowheads="1"/>
          </p:cNvSpPr>
          <p:nvPr/>
        </p:nvSpPr>
        <p:spPr bwMode="auto">
          <a:xfrm>
            <a:off x="1997075" y="4541838"/>
            <a:ext cx="1782763" cy="1706563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3" name="Oval 30"/>
          <p:cNvSpPr>
            <a:spLocks noChangeArrowheads="1"/>
          </p:cNvSpPr>
          <p:nvPr/>
        </p:nvSpPr>
        <p:spPr bwMode="auto">
          <a:xfrm>
            <a:off x="1143000" y="2057400"/>
            <a:ext cx="595313" cy="595313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4" name="Oval 31"/>
          <p:cNvSpPr>
            <a:spLocks noChangeArrowheads="1"/>
          </p:cNvSpPr>
          <p:nvPr/>
        </p:nvSpPr>
        <p:spPr bwMode="auto">
          <a:xfrm>
            <a:off x="1539875" y="1570038"/>
            <a:ext cx="427038" cy="427038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5" name="Oval 32"/>
          <p:cNvSpPr>
            <a:spLocks noChangeArrowheads="1"/>
          </p:cNvSpPr>
          <p:nvPr/>
        </p:nvSpPr>
        <p:spPr bwMode="auto">
          <a:xfrm>
            <a:off x="2133600" y="1387475"/>
            <a:ext cx="304800" cy="304800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6" name="Oval 33"/>
          <p:cNvSpPr>
            <a:spLocks noChangeArrowheads="1"/>
          </p:cNvSpPr>
          <p:nvPr/>
        </p:nvSpPr>
        <p:spPr bwMode="auto">
          <a:xfrm>
            <a:off x="1235075" y="3871913"/>
            <a:ext cx="838200" cy="838200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7" name="Rectangle 34"/>
          <p:cNvSpPr>
            <a:spLocks noChangeArrowheads="1"/>
          </p:cNvSpPr>
          <p:nvPr/>
        </p:nvSpPr>
        <p:spPr bwMode="auto">
          <a:xfrm>
            <a:off x="2484438" y="5151438"/>
            <a:ext cx="960438" cy="274638"/>
          </a:xfrm>
          <a:prstGeom prst="rect">
            <a:avLst/>
          </a:prstGeom>
          <a:solidFill>
            <a:srgbClr val="99FF99"/>
          </a:solidFill>
          <a:ln w="15875">
            <a:solidFill>
              <a:srgbClr val="99FF99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68" name="Rectangle 35"/>
          <p:cNvSpPr>
            <a:spLocks noChangeArrowheads="1"/>
          </p:cNvSpPr>
          <p:nvPr/>
        </p:nvSpPr>
        <p:spPr bwMode="auto">
          <a:xfrm>
            <a:off x="2644712" y="5198136"/>
            <a:ext cx="6447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 dirty="0" err="1" smtClean="0">
                <a:solidFill>
                  <a:srgbClr val="000000"/>
                </a:solidFill>
                <a:latin typeface="Osaka" charset="-128"/>
                <a:ea typeface="Osaka" charset="-128"/>
              </a:rPr>
              <a:t>Cyclin</a:t>
            </a:r>
            <a:r>
              <a:rPr lang="en-US" altLang="ja-JP" sz="1200" b="1" dirty="0" smtClean="0">
                <a:solidFill>
                  <a:srgbClr val="000000"/>
                </a:solidFill>
                <a:latin typeface="Osaka" charset="-128"/>
                <a:ea typeface="Osaka" charset="-128"/>
              </a:rPr>
              <a:t> B</a:t>
            </a:r>
            <a:endParaRPr lang="en-US" altLang="ja-JP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69" name="Rectangle 36"/>
          <p:cNvSpPr>
            <a:spLocks noChangeArrowheads="1"/>
          </p:cNvSpPr>
          <p:nvPr/>
        </p:nvSpPr>
        <p:spPr bwMode="auto">
          <a:xfrm>
            <a:off x="4008438" y="5151438"/>
            <a:ext cx="976313" cy="274638"/>
          </a:xfrm>
          <a:prstGeom prst="rect">
            <a:avLst/>
          </a:prstGeom>
          <a:solidFill>
            <a:srgbClr val="99FF99"/>
          </a:solidFill>
          <a:ln w="15875">
            <a:solidFill>
              <a:srgbClr val="99FF99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146550" y="4892675"/>
            <a:ext cx="792163" cy="280988"/>
            <a:chOff x="2612" y="3082"/>
            <a:chExt cx="499" cy="177"/>
          </a:xfrm>
        </p:grpSpPr>
        <p:sp>
          <p:nvSpPr>
            <p:cNvPr id="65947" name="AutoShape 38"/>
            <p:cNvSpPr>
              <a:spLocks noChangeArrowheads="1"/>
            </p:cNvSpPr>
            <p:nvPr/>
          </p:nvSpPr>
          <p:spPr bwMode="auto">
            <a:xfrm>
              <a:off x="2612" y="3082"/>
              <a:ext cx="499" cy="173"/>
            </a:xfrm>
            <a:prstGeom prst="roundRect">
              <a:avLst>
                <a:gd name="adj" fmla="val 47111"/>
              </a:avLst>
            </a:prstGeom>
            <a:solidFill>
              <a:srgbClr val="FFFF99"/>
            </a:solidFill>
            <a:ln w="158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48" name="Rectangle 39"/>
            <p:cNvSpPr>
              <a:spLocks noChangeArrowheads="1"/>
            </p:cNvSpPr>
            <p:nvPr/>
          </p:nvSpPr>
          <p:spPr bwMode="auto">
            <a:xfrm>
              <a:off x="2722" y="3115"/>
              <a:ext cx="27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cdc2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</p:grpSp>
      <p:sp>
        <p:nvSpPr>
          <p:cNvPr id="65571" name="Rectangle 40"/>
          <p:cNvSpPr>
            <a:spLocks noChangeArrowheads="1"/>
          </p:cNvSpPr>
          <p:nvPr/>
        </p:nvSpPr>
        <p:spPr bwMode="auto">
          <a:xfrm>
            <a:off x="4211960" y="5188550"/>
            <a:ext cx="59349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 dirty="0" err="1" smtClean="0">
                <a:solidFill>
                  <a:srgbClr val="000000"/>
                </a:solidFill>
                <a:latin typeface="Osaka" charset="-128"/>
                <a:ea typeface="Osaka" charset="-128"/>
              </a:rPr>
              <a:t>CyclinB</a:t>
            </a:r>
            <a:endParaRPr lang="en-US" altLang="ja-JP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72" name="Oval 41"/>
          <p:cNvSpPr>
            <a:spLocks noChangeArrowheads="1"/>
          </p:cNvSpPr>
          <p:nvPr/>
        </p:nvSpPr>
        <p:spPr bwMode="auto">
          <a:xfrm>
            <a:off x="3932238" y="5365750"/>
            <a:ext cx="228600" cy="212725"/>
          </a:xfrm>
          <a:prstGeom prst="ellipse">
            <a:avLst/>
          </a:prstGeom>
          <a:solidFill>
            <a:srgbClr val="FF4C4C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73" name="Rectangle 42"/>
          <p:cNvSpPr>
            <a:spLocks noChangeArrowheads="1"/>
          </p:cNvSpPr>
          <p:nvPr/>
        </p:nvSpPr>
        <p:spPr bwMode="auto">
          <a:xfrm>
            <a:off x="4000500" y="5432425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U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74" name="Oval 43"/>
          <p:cNvSpPr>
            <a:spLocks noChangeArrowheads="1"/>
          </p:cNvSpPr>
          <p:nvPr/>
        </p:nvSpPr>
        <p:spPr bwMode="auto">
          <a:xfrm>
            <a:off x="3871913" y="5532438"/>
            <a:ext cx="228600" cy="214313"/>
          </a:xfrm>
          <a:prstGeom prst="ellipse">
            <a:avLst/>
          </a:prstGeom>
          <a:solidFill>
            <a:srgbClr val="FF4C4C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75" name="Rectangle 44"/>
          <p:cNvSpPr>
            <a:spLocks noChangeArrowheads="1"/>
          </p:cNvSpPr>
          <p:nvPr/>
        </p:nvSpPr>
        <p:spPr bwMode="auto">
          <a:xfrm>
            <a:off x="3940175" y="5600700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U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76" name="Oval 45"/>
          <p:cNvSpPr>
            <a:spLocks noChangeArrowheads="1"/>
          </p:cNvSpPr>
          <p:nvPr/>
        </p:nvSpPr>
        <p:spPr bwMode="auto">
          <a:xfrm>
            <a:off x="3811588" y="5700713"/>
            <a:ext cx="228600" cy="212725"/>
          </a:xfrm>
          <a:prstGeom prst="ellipse">
            <a:avLst/>
          </a:prstGeom>
          <a:solidFill>
            <a:srgbClr val="FF4C4C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77" name="Rectangle 46"/>
          <p:cNvSpPr>
            <a:spLocks noChangeArrowheads="1"/>
          </p:cNvSpPr>
          <p:nvPr/>
        </p:nvSpPr>
        <p:spPr bwMode="auto">
          <a:xfrm>
            <a:off x="3878263" y="5768975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U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78" name="Oval 47"/>
          <p:cNvSpPr>
            <a:spLocks noChangeArrowheads="1"/>
          </p:cNvSpPr>
          <p:nvPr/>
        </p:nvSpPr>
        <p:spPr bwMode="auto">
          <a:xfrm>
            <a:off x="3733800" y="5853113"/>
            <a:ext cx="230188" cy="212725"/>
          </a:xfrm>
          <a:prstGeom prst="ellipse">
            <a:avLst/>
          </a:prstGeom>
          <a:solidFill>
            <a:srgbClr val="FF4C4C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79" name="Rectangle 48"/>
          <p:cNvSpPr>
            <a:spLocks noChangeArrowheads="1"/>
          </p:cNvSpPr>
          <p:nvPr/>
        </p:nvSpPr>
        <p:spPr bwMode="auto">
          <a:xfrm>
            <a:off x="3817938" y="5921375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U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80" name="Oval 49"/>
          <p:cNvSpPr>
            <a:spLocks noChangeArrowheads="1"/>
          </p:cNvSpPr>
          <p:nvPr/>
        </p:nvSpPr>
        <p:spPr bwMode="auto">
          <a:xfrm>
            <a:off x="3643313" y="6005513"/>
            <a:ext cx="228600" cy="212725"/>
          </a:xfrm>
          <a:prstGeom prst="ellipse">
            <a:avLst/>
          </a:prstGeom>
          <a:solidFill>
            <a:srgbClr val="FF4C4C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81" name="Rectangle 50"/>
          <p:cNvSpPr>
            <a:spLocks noChangeArrowheads="1"/>
          </p:cNvSpPr>
          <p:nvPr/>
        </p:nvSpPr>
        <p:spPr bwMode="auto">
          <a:xfrm>
            <a:off x="3711575" y="6073775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U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3429000" y="5121275"/>
            <a:ext cx="549275" cy="136525"/>
            <a:chOff x="2160" y="3226"/>
            <a:chExt cx="346" cy="86"/>
          </a:xfrm>
        </p:grpSpPr>
        <p:sp>
          <p:nvSpPr>
            <p:cNvPr id="65945" name="Freeform 52"/>
            <p:cNvSpPr>
              <a:spLocks/>
            </p:cNvSpPr>
            <p:nvPr/>
          </p:nvSpPr>
          <p:spPr bwMode="auto">
            <a:xfrm>
              <a:off x="2324" y="3226"/>
              <a:ext cx="182" cy="86"/>
            </a:xfrm>
            <a:custGeom>
              <a:avLst/>
              <a:gdLst>
                <a:gd name="T0" fmla="*/ 182 w 182"/>
                <a:gd name="T1" fmla="*/ 48 h 86"/>
                <a:gd name="T2" fmla="*/ 0 w 182"/>
                <a:gd name="T3" fmla="*/ 86 h 86"/>
                <a:gd name="T4" fmla="*/ 0 w 182"/>
                <a:gd name="T5" fmla="*/ 48 h 86"/>
                <a:gd name="T6" fmla="*/ 0 w 182"/>
                <a:gd name="T7" fmla="*/ 0 h 86"/>
                <a:gd name="T8" fmla="*/ 182 w 182"/>
                <a:gd name="T9" fmla="*/ 48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"/>
                <a:gd name="T16" fmla="*/ 0 h 86"/>
                <a:gd name="T17" fmla="*/ 182 w 182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" h="86">
                  <a:moveTo>
                    <a:pt x="182" y="48"/>
                  </a:moveTo>
                  <a:lnTo>
                    <a:pt x="0" y="86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82" y="48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46" name="Line 53"/>
            <p:cNvSpPr>
              <a:spLocks noChangeShapeType="1"/>
            </p:cNvSpPr>
            <p:nvPr/>
          </p:nvSpPr>
          <p:spPr bwMode="auto">
            <a:xfrm>
              <a:off x="2160" y="3264"/>
              <a:ext cx="154" cy="1"/>
            </a:xfrm>
            <a:prstGeom prst="line">
              <a:avLst/>
            </a:prstGeom>
            <a:noFill/>
            <a:ln w="46038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4999038" y="5105400"/>
            <a:ext cx="549275" cy="138113"/>
            <a:chOff x="3149" y="3216"/>
            <a:chExt cx="346" cy="87"/>
          </a:xfrm>
        </p:grpSpPr>
        <p:sp>
          <p:nvSpPr>
            <p:cNvPr id="65943" name="Freeform 55"/>
            <p:cNvSpPr>
              <a:spLocks/>
            </p:cNvSpPr>
            <p:nvPr/>
          </p:nvSpPr>
          <p:spPr bwMode="auto">
            <a:xfrm>
              <a:off x="3313" y="3216"/>
              <a:ext cx="182" cy="87"/>
            </a:xfrm>
            <a:custGeom>
              <a:avLst/>
              <a:gdLst>
                <a:gd name="T0" fmla="*/ 182 w 182"/>
                <a:gd name="T1" fmla="*/ 39 h 87"/>
                <a:gd name="T2" fmla="*/ 0 w 182"/>
                <a:gd name="T3" fmla="*/ 87 h 87"/>
                <a:gd name="T4" fmla="*/ 0 w 182"/>
                <a:gd name="T5" fmla="*/ 39 h 87"/>
                <a:gd name="T6" fmla="*/ 0 w 182"/>
                <a:gd name="T7" fmla="*/ 0 h 87"/>
                <a:gd name="T8" fmla="*/ 182 w 182"/>
                <a:gd name="T9" fmla="*/ 39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"/>
                <a:gd name="T16" fmla="*/ 0 h 87"/>
                <a:gd name="T17" fmla="*/ 182 w 182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" h="87">
                  <a:moveTo>
                    <a:pt x="182" y="39"/>
                  </a:moveTo>
                  <a:lnTo>
                    <a:pt x="0" y="87"/>
                  </a:lnTo>
                  <a:lnTo>
                    <a:pt x="0" y="39"/>
                  </a:lnTo>
                  <a:lnTo>
                    <a:pt x="0" y="0"/>
                  </a:lnTo>
                  <a:lnTo>
                    <a:pt x="182" y="39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44" name="Line 56"/>
            <p:cNvSpPr>
              <a:spLocks noChangeShapeType="1"/>
            </p:cNvSpPr>
            <p:nvPr/>
          </p:nvSpPr>
          <p:spPr bwMode="auto">
            <a:xfrm>
              <a:off x="3149" y="3245"/>
              <a:ext cx="154" cy="1"/>
            </a:xfrm>
            <a:prstGeom prst="line">
              <a:avLst/>
            </a:prstGeom>
            <a:noFill/>
            <a:ln w="46038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3613150" y="4191000"/>
            <a:ext cx="319088" cy="976313"/>
            <a:chOff x="2276" y="2640"/>
            <a:chExt cx="201" cy="615"/>
          </a:xfrm>
        </p:grpSpPr>
        <p:sp>
          <p:nvSpPr>
            <p:cNvPr id="65941" name="Freeform 58"/>
            <p:cNvSpPr>
              <a:spLocks/>
            </p:cNvSpPr>
            <p:nvPr/>
          </p:nvSpPr>
          <p:spPr bwMode="auto">
            <a:xfrm>
              <a:off x="2276" y="3111"/>
              <a:ext cx="67" cy="144"/>
            </a:xfrm>
            <a:custGeom>
              <a:avLst/>
              <a:gdLst>
                <a:gd name="T0" fmla="*/ 0 w 67"/>
                <a:gd name="T1" fmla="*/ 144 h 144"/>
                <a:gd name="T2" fmla="*/ 9 w 67"/>
                <a:gd name="T3" fmla="*/ 0 h 144"/>
                <a:gd name="T4" fmla="*/ 38 w 67"/>
                <a:gd name="T5" fmla="*/ 19 h 144"/>
                <a:gd name="T6" fmla="*/ 67 w 67"/>
                <a:gd name="T7" fmla="*/ 28 h 144"/>
                <a:gd name="T8" fmla="*/ 0 w 67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44"/>
                <a:gd name="T17" fmla="*/ 67 w 67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44">
                  <a:moveTo>
                    <a:pt x="0" y="144"/>
                  </a:moveTo>
                  <a:lnTo>
                    <a:pt x="9" y="0"/>
                  </a:lnTo>
                  <a:lnTo>
                    <a:pt x="38" y="19"/>
                  </a:lnTo>
                  <a:lnTo>
                    <a:pt x="67" y="2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42" name="Line 59"/>
            <p:cNvSpPr>
              <a:spLocks noChangeShapeType="1"/>
            </p:cNvSpPr>
            <p:nvPr/>
          </p:nvSpPr>
          <p:spPr bwMode="auto">
            <a:xfrm flipH="1">
              <a:off x="2314" y="2640"/>
              <a:ext cx="163" cy="490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4786313" y="4176713"/>
            <a:ext cx="411163" cy="928688"/>
            <a:chOff x="3015" y="2631"/>
            <a:chExt cx="259" cy="585"/>
          </a:xfrm>
        </p:grpSpPr>
        <p:sp>
          <p:nvSpPr>
            <p:cNvPr id="65939" name="Freeform 61"/>
            <p:cNvSpPr>
              <a:spLocks/>
            </p:cNvSpPr>
            <p:nvPr/>
          </p:nvSpPr>
          <p:spPr bwMode="auto">
            <a:xfrm>
              <a:off x="3188" y="3082"/>
              <a:ext cx="86" cy="134"/>
            </a:xfrm>
            <a:custGeom>
              <a:avLst/>
              <a:gdLst>
                <a:gd name="T0" fmla="*/ 86 w 86"/>
                <a:gd name="T1" fmla="*/ 134 h 134"/>
                <a:gd name="T2" fmla="*/ 0 w 86"/>
                <a:gd name="T3" fmla="*/ 29 h 134"/>
                <a:gd name="T4" fmla="*/ 38 w 86"/>
                <a:gd name="T5" fmla="*/ 19 h 134"/>
                <a:gd name="T6" fmla="*/ 67 w 86"/>
                <a:gd name="T7" fmla="*/ 0 h 134"/>
                <a:gd name="T8" fmla="*/ 86 w 86"/>
                <a:gd name="T9" fmla="*/ 134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134"/>
                <a:gd name="T17" fmla="*/ 86 w 86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134">
                  <a:moveTo>
                    <a:pt x="86" y="134"/>
                  </a:moveTo>
                  <a:lnTo>
                    <a:pt x="0" y="29"/>
                  </a:lnTo>
                  <a:lnTo>
                    <a:pt x="38" y="19"/>
                  </a:lnTo>
                  <a:lnTo>
                    <a:pt x="67" y="0"/>
                  </a:lnTo>
                  <a:lnTo>
                    <a:pt x="86" y="13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40" name="Line 62"/>
            <p:cNvSpPr>
              <a:spLocks noChangeShapeType="1"/>
            </p:cNvSpPr>
            <p:nvPr/>
          </p:nvSpPr>
          <p:spPr bwMode="auto">
            <a:xfrm>
              <a:off x="3015" y="2631"/>
              <a:ext cx="211" cy="470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9" name="Group 63"/>
          <p:cNvGrpSpPr>
            <a:grpSpLocks/>
          </p:cNvGrpSpPr>
          <p:nvPr/>
        </p:nvGrpSpPr>
        <p:grpSpPr bwMode="auto">
          <a:xfrm>
            <a:off x="4298950" y="3124200"/>
            <a:ext cx="122238" cy="533400"/>
            <a:chOff x="2708" y="1968"/>
            <a:chExt cx="77" cy="336"/>
          </a:xfrm>
        </p:grpSpPr>
        <p:sp>
          <p:nvSpPr>
            <p:cNvPr id="65937" name="Freeform 64"/>
            <p:cNvSpPr>
              <a:spLocks/>
            </p:cNvSpPr>
            <p:nvPr/>
          </p:nvSpPr>
          <p:spPr bwMode="auto">
            <a:xfrm>
              <a:off x="2708" y="2160"/>
              <a:ext cx="77" cy="144"/>
            </a:xfrm>
            <a:custGeom>
              <a:avLst/>
              <a:gdLst>
                <a:gd name="T0" fmla="*/ 38 w 77"/>
                <a:gd name="T1" fmla="*/ 144 h 144"/>
                <a:gd name="T2" fmla="*/ 0 w 77"/>
                <a:gd name="T3" fmla="*/ 0 h 144"/>
                <a:gd name="T4" fmla="*/ 38 w 77"/>
                <a:gd name="T5" fmla="*/ 0 h 144"/>
                <a:gd name="T6" fmla="*/ 77 w 77"/>
                <a:gd name="T7" fmla="*/ 0 h 144"/>
                <a:gd name="T8" fmla="*/ 38 w 77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44"/>
                <a:gd name="T17" fmla="*/ 77 w 77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44">
                  <a:moveTo>
                    <a:pt x="38" y="144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77" y="0"/>
                  </a:lnTo>
                  <a:lnTo>
                    <a:pt x="38" y="14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8" name="Line 65"/>
            <p:cNvSpPr>
              <a:spLocks noChangeShapeType="1"/>
            </p:cNvSpPr>
            <p:nvPr/>
          </p:nvSpPr>
          <p:spPr bwMode="auto">
            <a:xfrm>
              <a:off x="2746" y="1968"/>
              <a:ext cx="1" cy="192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587" name="Rectangle 66"/>
          <p:cNvSpPr>
            <a:spLocks noChangeArrowheads="1"/>
          </p:cNvSpPr>
          <p:nvPr/>
        </p:nvSpPr>
        <p:spPr bwMode="auto">
          <a:xfrm>
            <a:off x="4411663" y="3146425"/>
            <a:ext cx="2794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200">
                <a:solidFill>
                  <a:srgbClr val="FFC000"/>
                </a:solidFill>
                <a:latin typeface="Arial"/>
                <a:ea typeface="ＭＳ Ｐゴシック"/>
              </a:rPr>
              <a:t>？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88" name="Rectangle 67"/>
          <p:cNvSpPr>
            <a:spLocks noChangeArrowheads="1"/>
          </p:cNvSpPr>
          <p:nvPr/>
        </p:nvSpPr>
        <p:spPr bwMode="auto">
          <a:xfrm>
            <a:off x="5422714" y="4278288"/>
            <a:ext cx="123751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Fertilized egg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89" name="Rectangle 68"/>
          <p:cNvSpPr>
            <a:spLocks noChangeArrowheads="1"/>
          </p:cNvSpPr>
          <p:nvPr/>
        </p:nvSpPr>
        <p:spPr bwMode="auto">
          <a:xfrm>
            <a:off x="2267744" y="4293096"/>
            <a:ext cx="172964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Non-fertilized eggs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2500313" y="5486400"/>
            <a:ext cx="898525" cy="396875"/>
            <a:chOff x="1575" y="3456"/>
            <a:chExt cx="566" cy="250"/>
          </a:xfrm>
        </p:grpSpPr>
        <p:sp>
          <p:nvSpPr>
            <p:cNvPr id="65922" name="Oval 70"/>
            <p:cNvSpPr>
              <a:spLocks noChangeArrowheads="1"/>
            </p:cNvSpPr>
            <p:nvPr/>
          </p:nvSpPr>
          <p:spPr bwMode="auto">
            <a:xfrm>
              <a:off x="1575" y="3476"/>
              <a:ext cx="566" cy="211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3" name="Oval 71"/>
            <p:cNvSpPr>
              <a:spLocks noChangeArrowheads="1"/>
            </p:cNvSpPr>
            <p:nvPr/>
          </p:nvSpPr>
          <p:spPr bwMode="auto">
            <a:xfrm>
              <a:off x="1584" y="3514"/>
              <a:ext cx="557" cy="144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4" name="Oval 72"/>
            <p:cNvSpPr>
              <a:spLocks noChangeArrowheads="1"/>
            </p:cNvSpPr>
            <p:nvPr/>
          </p:nvSpPr>
          <p:spPr bwMode="auto">
            <a:xfrm>
              <a:off x="1584" y="3562"/>
              <a:ext cx="557" cy="5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5" name="Freeform 73"/>
            <p:cNvSpPr>
              <a:spLocks/>
            </p:cNvSpPr>
            <p:nvPr/>
          </p:nvSpPr>
          <p:spPr bwMode="auto">
            <a:xfrm>
              <a:off x="1844" y="3456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9 w 48"/>
                <a:gd name="T5" fmla="*/ 10 h 48"/>
                <a:gd name="T6" fmla="*/ 9 w 48"/>
                <a:gd name="T7" fmla="*/ 10 h 48"/>
                <a:gd name="T8" fmla="*/ 28 w 48"/>
                <a:gd name="T9" fmla="*/ 10 h 48"/>
                <a:gd name="T10" fmla="*/ 28 w 48"/>
                <a:gd name="T11" fmla="*/ 10 h 48"/>
                <a:gd name="T12" fmla="*/ 38 w 48"/>
                <a:gd name="T13" fmla="*/ 20 h 48"/>
                <a:gd name="T14" fmla="*/ 38 w 48"/>
                <a:gd name="T15" fmla="*/ 20 h 48"/>
                <a:gd name="T16" fmla="*/ 48 w 48"/>
                <a:gd name="T17" fmla="*/ 20 h 48"/>
                <a:gd name="T18" fmla="*/ 48 w 48"/>
                <a:gd name="T19" fmla="*/ 20 h 48"/>
                <a:gd name="T20" fmla="*/ 38 w 48"/>
                <a:gd name="T21" fmla="*/ 29 h 48"/>
                <a:gd name="T22" fmla="*/ 38 w 48"/>
                <a:gd name="T23" fmla="*/ 29 h 48"/>
                <a:gd name="T24" fmla="*/ 28 w 48"/>
                <a:gd name="T25" fmla="*/ 29 h 48"/>
                <a:gd name="T26" fmla="*/ 28 w 48"/>
                <a:gd name="T27" fmla="*/ 29 h 48"/>
                <a:gd name="T28" fmla="*/ 28 w 48"/>
                <a:gd name="T29" fmla="*/ 39 h 48"/>
                <a:gd name="T30" fmla="*/ 28 w 48"/>
                <a:gd name="T31" fmla="*/ 39 h 48"/>
                <a:gd name="T32" fmla="*/ 19 w 48"/>
                <a:gd name="T33" fmla="*/ 39 h 48"/>
                <a:gd name="T34" fmla="*/ 19 w 48"/>
                <a:gd name="T35" fmla="*/ 39 h 48"/>
                <a:gd name="T36" fmla="*/ 9 w 48"/>
                <a:gd name="T37" fmla="*/ 39 h 48"/>
                <a:gd name="T38" fmla="*/ 9 w 48"/>
                <a:gd name="T39" fmla="*/ 39 h 48"/>
                <a:gd name="T40" fmla="*/ 0 w 48"/>
                <a:gd name="T41" fmla="*/ 48 h 48"/>
                <a:gd name="T42" fmla="*/ 0 w 48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8"/>
                <a:gd name="T68" fmla="*/ 48 w 48"/>
                <a:gd name="T69" fmla="*/ 48 h 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8">
                  <a:moveTo>
                    <a:pt x="0" y="0"/>
                  </a:moveTo>
                  <a:lnTo>
                    <a:pt x="0" y="0"/>
                  </a:lnTo>
                  <a:lnTo>
                    <a:pt x="9" y="10"/>
                  </a:lnTo>
                  <a:lnTo>
                    <a:pt x="28" y="10"/>
                  </a:lnTo>
                  <a:lnTo>
                    <a:pt x="38" y="20"/>
                  </a:lnTo>
                  <a:lnTo>
                    <a:pt x="48" y="20"/>
                  </a:lnTo>
                  <a:lnTo>
                    <a:pt x="38" y="29"/>
                  </a:lnTo>
                  <a:lnTo>
                    <a:pt x="28" y="29"/>
                  </a:lnTo>
                  <a:lnTo>
                    <a:pt x="28" y="39"/>
                  </a:lnTo>
                  <a:lnTo>
                    <a:pt x="19" y="39"/>
                  </a:lnTo>
                  <a:lnTo>
                    <a:pt x="9" y="39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6" name="Freeform 74"/>
            <p:cNvSpPr>
              <a:spLocks/>
            </p:cNvSpPr>
            <p:nvPr/>
          </p:nvSpPr>
          <p:spPr bwMode="auto">
            <a:xfrm>
              <a:off x="1844" y="3456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9 w 48"/>
                <a:gd name="T3" fmla="*/ 10 h 48"/>
                <a:gd name="T4" fmla="*/ 9 w 48"/>
                <a:gd name="T5" fmla="*/ 10 h 48"/>
                <a:gd name="T6" fmla="*/ 9 w 48"/>
                <a:gd name="T7" fmla="*/ 10 h 48"/>
                <a:gd name="T8" fmla="*/ 9 w 48"/>
                <a:gd name="T9" fmla="*/ 10 h 48"/>
                <a:gd name="T10" fmla="*/ 28 w 48"/>
                <a:gd name="T11" fmla="*/ 10 h 48"/>
                <a:gd name="T12" fmla="*/ 28 w 48"/>
                <a:gd name="T13" fmla="*/ 10 h 48"/>
                <a:gd name="T14" fmla="*/ 28 w 48"/>
                <a:gd name="T15" fmla="*/ 10 h 48"/>
                <a:gd name="T16" fmla="*/ 38 w 48"/>
                <a:gd name="T17" fmla="*/ 20 h 48"/>
                <a:gd name="T18" fmla="*/ 48 w 48"/>
                <a:gd name="T19" fmla="*/ 20 h 48"/>
                <a:gd name="T20" fmla="*/ 48 w 48"/>
                <a:gd name="T21" fmla="*/ 20 h 48"/>
                <a:gd name="T22" fmla="*/ 48 w 48"/>
                <a:gd name="T23" fmla="*/ 20 h 48"/>
                <a:gd name="T24" fmla="*/ 48 w 48"/>
                <a:gd name="T25" fmla="*/ 20 h 48"/>
                <a:gd name="T26" fmla="*/ 38 w 48"/>
                <a:gd name="T27" fmla="*/ 29 h 48"/>
                <a:gd name="T28" fmla="*/ 38 w 48"/>
                <a:gd name="T29" fmla="*/ 29 h 48"/>
                <a:gd name="T30" fmla="*/ 38 w 48"/>
                <a:gd name="T31" fmla="*/ 29 h 48"/>
                <a:gd name="T32" fmla="*/ 28 w 48"/>
                <a:gd name="T33" fmla="*/ 29 h 48"/>
                <a:gd name="T34" fmla="*/ 28 w 48"/>
                <a:gd name="T35" fmla="*/ 39 h 48"/>
                <a:gd name="T36" fmla="*/ 28 w 48"/>
                <a:gd name="T37" fmla="*/ 39 h 48"/>
                <a:gd name="T38" fmla="*/ 28 w 48"/>
                <a:gd name="T39" fmla="*/ 39 h 48"/>
                <a:gd name="T40" fmla="*/ 19 w 48"/>
                <a:gd name="T41" fmla="*/ 39 h 48"/>
                <a:gd name="T42" fmla="*/ 19 w 48"/>
                <a:gd name="T43" fmla="*/ 39 h 48"/>
                <a:gd name="T44" fmla="*/ 9 w 48"/>
                <a:gd name="T45" fmla="*/ 39 h 48"/>
                <a:gd name="T46" fmla="*/ 9 w 48"/>
                <a:gd name="T47" fmla="*/ 39 h 48"/>
                <a:gd name="T48" fmla="*/ 9 w 48"/>
                <a:gd name="T49" fmla="*/ 39 h 48"/>
                <a:gd name="T50" fmla="*/ 9 w 48"/>
                <a:gd name="T51" fmla="*/ 39 h 48"/>
                <a:gd name="T52" fmla="*/ 0 w 48"/>
                <a:gd name="T53" fmla="*/ 48 h 48"/>
                <a:gd name="T54" fmla="*/ 0 w 48"/>
                <a:gd name="T55" fmla="*/ 48 h 48"/>
                <a:gd name="T56" fmla="*/ 0 w 48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48"/>
                <a:gd name="T89" fmla="*/ 48 w 4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48">
                  <a:moveTo>
                    <a:pt x="0" y="0"/>
                  </a:moveTo>
                  <a:lnTo>
                    <a:pt x="9" y="10"/>
                  </a:lnTo>
                  <a:lnTo>
                    <a:pt x="28" y="10"/>
                  </a:lnTo>
                  <a:lnTo>
                    <a:pt x="38" y="20"/>
                  </a:lnTo>
                  <a:lnTo>
                    <a:pt x="48" y="20"/>
                  </a:lnTo>
                  <a:lnTo>
                    <a:pt x="38" y="29"/>
                  </a:lnTo>
                  <a:lnTo>
                    <a:pt x="28" y="29"/>
                  </a:lnTo>
                  <a:lnTo>
                    <a:pt x="28" y="39"/>
                  </a:lnTo>
                  <a:lnTo>
                    <a:pt x="19" y="39"/>
                  </a:lnTo>
                  <a:lnTo>
                    <a:pt x="9" y="39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7" name="Freeform 75"/>
            <p:cNvSpPr>
              <a:spLocks/>
            </p:cNvSpPr>
            <p:nvPr/>
          </p:nvSpPr>
          <p:spPr bwMode="auto">
            <a:xfrm>
              <a:off x="1824" y="3533"/>
              <a:ext cx="58" cy="48"/>
            </a:xfrm>
            <a:custGeom>
              <a:avLst/>
              <a:gdLst>
                <a:gd name="T0" fmla="*/ 0 w 58"/>
                <a:gd name="T1" fmla="*/ 0 h 48"/>
                <a:gd name="T2" fmla="*/ 0 w 58"/>
                <a:gd name="T3" fmla="*/ 0 h 48"/>
                <a:gd name="T4" fmla="*/ 20 w 58"/>
                <a:gd name="T5" fmla="*/ 10 h 48"/>
                <a:gd name="T6" fmla="*/ 20 w 58"/>
                <a:gd name="T7" fmla="*/ 10 h 48"/>
                <a:gd name="T8" fmla="*/ 39 w 58"/>
                <a:gd name="T9" fmla="*/ 19 h 48"/>
                <a:gd name="T10" fmla="*/ 39 w 58"/>
                <a:gd name="T11" fmla="*/ 19 h 48"/>
                <a:gd name="T12" fmla="*/ 48 w 58"/>
                <a:gd name="T13" fmla="*/ 19 h 48"/>
                <a:gd name="T14" fmla="*/ 48 w 58"/>
                <a:gd name="T15" fmla="*/ 19 h 48"/>
                <a:gd name="T16" fmla="*/ 58 w 58"/>
                <a:gd name="T17" fmla="*/ 19 h 48"/>
                <a:gd name="T18" fmla="*/ 58 w 58"/>
                <a:gd name="T19" fmla="*/ 19 h 48"/>
                <a:gd name="T20" fmla="*/ 58 w 58"/>
                <a:gd name="T21" fmla="*/ 29 h 48"/>
                <a:gd name="T22" fmla="*/ 58 w 58"/>
                <a:gd name="T23" fmla="*/ 29 h 48"/>
                <a:gd name="T24" fmla="*/ 48 w 58"/>
                <a:gd name="T25" fmla="*/ 29 h 48"/>
                <a:gd name="T26" fmla="*/ 48 w 58"/>
                <a:gd name="T27" fmla="*/ 29 h 48"/>
                <a:gd name="T28" fmla="*/ 39 w 58"/>
                <a:gd name="T29" fmla="*/ 39 h 48"/>
                <a:gd name="T30" fmla="*/ 39 w 58"/>
                <a:gd name="T31" fmla="*/ 39 h 48"/>
                <a:gd name="T32" fmla="*/ 29 w 58"/>
                <a:gd name="T33" fmla="*/ 39 h 48"/>
                <a:gd name="T34" fmla="*/ 29 w 58"/>
                <a:gd name="T35" fmla="*/ 39 h 48"/>
                <a:gd name="T36" fmla="*/ 20 w 58"/>
                <a:gd name="T37" fmla="*/ 39 h 48"/>
                <a:gd name="T38" fmla="*/ 20 w 58"/>
                <a:gd name="T39" fmla="*/ 39 h 48"/>
                <a:gd name="T40" fmla="*/ 10 w 58"/>
                <a:gd name="T41" fmla="*/ 48 h 48"/>
                <a:gd name="T42" fmla="*/ 10 w 58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8"/>
                <a:gd name="T67" fmla="*/ 0 h 48"/>
                <a:gd name="T68" fmla="*/ 58 w 58"/>
                <a:gd name="T69" fmla="*/ 48 h 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8" h="48">
                  <a:moveTo>
                    <a:pt x="0" y="0"/>
                  </a:moveTo>
                  <a:lnTo>
                    <a:pt x="0" y="0"/>
                  </a:lnTo>
                  <a:lnTo>
                    <a:pt x="20" y="10"/>
                  </a:lnTo>
                  <a:lnTo>
                    <a:pt x="39" y="19"/>
                  </a:lnTo>
                  <a:lnTo>
                    <a:pt x="48" y="19"/>
                  </a:lnTo>
                  <a:lnTo>
                    <a:pt x="58" y="19"/>
                  </a:lnTo>
                  <a:lnTo>
                    <a:pt x="58" y="29"/>
                  </a:lnTo>
                  <a:lnTo>
                    <a:pt x="48" y="29"/>
                  </a:lnTo>
                  <a:lnTo>
                    <a:pt x="39" y="39"/>
                  </a:lnTo>
                  <a:lnTo>
                    <a:pt x="29" y="39"/>
                  </a:lnTo>
                  <a:lnTo>
                    <a:pt x="20" y="39"/>
                  </a:lnTo>
                  <a:lnTo>
                    <a:pt x="1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8" name="Freeform 76"/>
            <p:cNvSpPr>
              <a:spLocks/>
            </p:cNvSpPr>
            <p:nvPr/>
          </p:nvSpPr>
          <p:spPr bwMode="auto">
            <a:xfrm>
              <a:off x="1824" y="3533"/>
              <a:ext cx="58" cy="48"/>
            </a:xfrm>
            <a:custGeom>
              <a:avLst/>
              <a:gdLst>
                <a:gd name="T0" fmla="*/ 0 w 58"/>
                <a:gd name="T1" fmla="*/ 0 h 48"/>
                <a:gd name="T2" fmla="*/ 20 w 58"/>
                <a:gd name="T3" fmla="*/ 10 h 48"/>
                <a:gd name="T4" fmla="*/ 20 w 58"/>
                <a:gd name="T5" fmla="*/ 10 h 48"/>
                <a:gd name="T6" fmla="*/ 20 w 58"/>
                <a:gd name="T7" fmla="*/ 10 h 48"/>
                <a:gd name="T8" fmla="*/ 20 w 58"/>
                <a:gd name="T9" fmla="*/ 10 h 48"/>
                <a:gd name="T10" fmla="*/ 39 w 58"/>
                <a:gd name="T11" fmla="*/ 19 h 48"/>
                <a:gd name="T12" fmla="*/ 39 w 58"/>
                <a:gd name="T13" fmla="*/ 19 h 48"/>
                <a:gd name="T14" fmla="*/ 39 w 58"/>
                <a:gd name="T15" fmla="*/ 19 h 48"/>
                <a:gd name="T16" fmla="*/ 39 w 58"/>
                <a:gd name="T17" fmla="*/ 19 h 48"/>
                <a:gd name="T18" fmla="*/ 48 w 58"/>
                <a:gd name="T19" fmla="*/ 19 h 48"/>
                <a:gd name="T20" fmla="*/ 58 w 58"/>
                <a:gd name="T21" fmla="*/ 19 h 48"/>
                <a:gd name="T22" fmla="*/ 58 w 58"/>
                <a:gd name="T23" fmla="*/ 19 h 48"/>
                <a:gd name="T24" fmla="*/ 58 w 58"/>
                <a:gd name="T25" fmla="*/ 29 h 48"/>
                <a:gd name="T26" fmla="*/ 48 w 58"/>
                <a:gd name="T27" fmla="*/ 29 h 48"/>
                <a:gd name="T28" fmla="*/ 48 w 58"/>
                <a:gd name="T29" fmla="*/ 29 h 48"/>
                <a:gd name="T30" fmla="*/ 48 w 58"/>
                <a:gd name="T31" fmla="*/ 29 h 48"/>
                <a:gd name="T32" fmla="*/ 39 w 58"/>
                <a:gd name="T33" fmla="*/ 39 h 48"/>
                <a:gd name="T34" fmla="*/ 39 w 58"/>
                <a:gd name="T35" fmla="*/ 39 h 48"/>
                <a:gd name="T36" fmla="*/ 39 w 58"/>
                <a:gd name="T37" fmla="*/ 39 h 48"/>
                <a:gd name="T38" fmla="*/ 29 w 58"/>
                <a:gd name="T39" fmla="*/ 39 h 48"/>
                <a:gd name="T40" fmla="*/ 29 w 58"/>
                <a:gd name="T41" fmla="*/ 39 h 48"/>
                <a:gd name="T42" fmla="*/ 20 w 58"/>
                <a:gd name="T43" fmla="*/ 39 h 48"/>
                <a:gd name="T44" fmla="*/ 20 w 58"/>
                <a:gd name="T45" fmla="*/ 39 h 48"/>
                <a:gd name="T46" fmla="*/ 20 w 58"/>
                <a:gd name="T47" fmla="*/ 39 h 48"/>
                <a:gd name="T48" fmla="*/ 20 w 58"/>
                <a:gd name="T49" fmla="*/ 39 h 48"/>
                <a:gd name="T50" fmla="*/ 10 w 58"/>
                <a:gd name="T51" fmla="*/ 48 h 48"/>
                <a:gd name="T52" fmla="*/ 10 w 58"/>
                <a:gd name="T53" fmla="*/ 48 h 48"/>
                <a:gd name="T54" fmla="*/ 10 w 58"/>
                <a:gd name="T55" fmla="*/ 48 h 48"/>
                <a:gd name="T56" fmla="*/ 10 w 58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48"/>
                <a:gd name="T89" fmla="*/ 58 w 5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48">
                  <a:moveTo>
                    <a:pt x="0" y="0"/>
                  </a:moveTo>
                  <a:lnTo>
                    <a:pt x="20" y="10"/>
                  </a:lnTo>
                  <a:lnTo>
                    <a:pt x="39" y="19"/>
                  </a:lnTo>
                  <a:lnTo>
                    <a:pt x="48" y="19"/>
                  </a:lnTo>
                  <a:lnTo>
                    <a:pt x="58" y="19"/>
                  </a:lnTo>
                  <a:lnTo>
                    <a:pt x="58" y="29"/>
                  </a:lnTo>
                  <a:lnTo>
                    <a:pt x="48" y="29"/>
                  </a:lnTo>
                  <a:lnTo>
                    <a:pt x="39" y="39"/>
                  </a:lnTo>
                  <a:lnTo>
                    <a:pt x="29" y="39"/>
                  </a:lnTo>
                  <a:lnTo>
                    <a:pt x="20" y="39"/>
                  </a:lnTo>
                  <a:lnTo>
                    <a:pt x="1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9" name="Freeform 77"/>
            <p:cNvSpPr>
              <a:spLocks/>
            </p:cNvSpPr>
            <p:nvPr/>
          </p:nvSpPr>
          <p:spPr bwMode="auto">
            <a:xfrm>
              <a:off x="1824" y="3620"/>
              <a:ext cx="58" cy="48"/>
            </a:xfrm>
            <a:custGeom>
              <a:avLst/>
              <a:gdLst>
                <a:gd name="T0" fmla="*/ 0 w 58"/>
                <a:gd name="T1" fmla="*/ 0 h 48"/>
                <a:gd name="T2" fmla="*/ 0 w 58"/>
                <a:gd name="T3" fmla="*/ 0 h 48"/>
                <a:gd name="T4" fmla="*/ 10 w 58"/>
                <a:gd name="T5" fmla="*/ 9 h 48"/>
                <a:gd name="T6" fmla="*/ 10 w 58"/>
                <a:gd name="T7" fmla="*/ 9 h 48"/>
                <a:gd name="T8" fmla="*/ 20 w 58"/>
                <a:gd name="T9" fmla="*/ 9 h 48"/>
                <a:gd name="T10" fmla="*/ 20 w 58"/>
                <a:gd name="T11" fmla="*/ 9 h 48"/>
                <a:gd name="T12" fmla="*/ 29 w 58"/>
                <a:gd name="T13" fmla="*/ 19 h 48"/>
                <a:gd name="T14" fmla="*/ 29 w 58"/>
                <a:gd name="T15" fmla="*/ 19 h 48"/>
                <a:gd name="T16" fmla="*/ 39 w 58"/>
                <a:gd name="T17" fmla="*/ 19 h 48"/>
                <a:gd name="T18" fmla="*/ 39 w 58"/>
                <a:gd name="T19" fmla="*/ 19 h 48"/>
                <a:gd name="T20" fmla="*/ 48 w 58"/>
                <a:gd name="T21" fmla="*/ 19 h 48"/>
                <a:gd name="T22" fmla="*/ 48 w 58"/>
                <a:gd name="T23" fmla="*/ 19 h 48"/>
                <a:gd name="T24" fmla="*/ 58 w 58"/>
                <a:gd name="T25" fmla="*/ 28 h 48"/>
                <a:gd name="T26" fmla="*/ 58 w 58"/>
                <a:gd name="T27" fmla="*/ 28 h 48"/>
                <a:gd name="T28" fmla="*/ 48 w 58"/>
                <a:gd name="T29" fmla="*/ 28 h 48"/>
                <a:gd name="T30" fmla="*/ 48 w 58"/>
                <a:gd name="T31" fmla="*/ 28 h 48"/>
                <a:gd name="T32" fmla="*/ 39 w 58"/>
                <a:gd name="T33" fmla="*/ 28 h 48"/>
                <a:gd name="T34" fmla="*/ 39 w 58"/>
                <a:gd name="T35" fmla="*/ 28 h 48"/>
                <a:gd name="T36" fmla="*/ 39 w 58"/>
                <a:gd name="T37" fmla="*/ 38 h 48"/>
                <a:gd name="T38" fmla="*/ 39 w 58"/>
                <a:gd name="T39" fmla="*/ 38 h 48"/>
                <a:gd name="T40" fmla="*/ 29 w 58"/>
                <a:gd name="T41" fmla="*/ 38 h 48"/>
                <a:gd name="T42" fmla="*/ 29 w 58"/>
                <a:gd name="T43" fmla="*/ 38 h 48"/>
                <a:gd name="T44" fmla="*/ 20 w 58"/>
                <a:gd name="T45" fmla="*/ 38 h 48"/>
                <a:gd name="T46" fmla="*/ 20 w 58"/>
                <a:gd name="T47" fmla="*/ 38 h 48"/>
                <a:gd name="T48" fmla="*/ 10 w 58"/>
                <a:gd name="T49" fmla="*/ 38 h 48"/>
                <a:gd name="T50" fmla="*/ 10 w 58"/>
                <a:gd name="T51" fmla="*/ 38 h 48"/>
                <a:gd name="T52" fmla="*/ 10 w 58"/>
                <a:gd name="T53" fmla="*/ 48 h 48"/>
                <a:gd name="T54" fmla="*/ 10 w 58"/>
                <a:gd name="T55" fmla="*/ 48 h 48"/>
                <a:gd name="T56" fmla="*/ 0 w 58"/>
                <a:gd name="T57" fmla="*/ 48 h 48"/>
                <a:gd name="T58" fmla="*/ 0 w 58"/>
                <a:gd name="T59" fmla="*/ 48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"/>
                <a:gd name="T91" fmla="*/ 0 h 48"/>
                <a:gd name="T92" fmla="*/ 58 w 58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" h="48">
                  <a:moveTo>
                    <a:pt x="0" y="0"/>
                  </a:moveTo>
                  <a:lnTo>
                    <a:pt x="0" y="0"/>
                  </a:lnTo>
                  <a:lnTo>
                    <a:pt x="10" y="9"/>
                  </a:lnTo>
                  <a:lnTo>
                    <a:pt x="20" y="9"/>
                  </a:lnTo>
                  <a:lnTo>
                    <a:pt x="29" y="19"/>
                  </a:lnTo>
                  <a:lnTo>
                    <a:pt x="39" y="19"/>
                  </a:lnTo>
                  <a:lnTo>
                    <a:pt x="48" y="19"/>
                  </a:lnTo>
                  <a:lnTo>
                    <a:pt x="58" y="28"/>
                  </a:lnTo>
                  <a:lnTo>
                    <a:pt x="48" y="28"/>
                  </a:lnTo>
                  <a:lnTo>
                    <a:pt x="39" y="28"/>
                  </a:lnTo>
                  <a:lnTo>
                    <a:pt x="39" y="38"/>
                  </a:lnTo>
                  <a:lnTo>
                    <a:pt x="29" y="38"/>
                  </a:lnTo>
                  <a:lnTo>
                    <a:pt x="20" y="38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0" name="Freeform 78"/>
            <p:cNvSpPr>
              <a:spLocks/>
            </p:cNvSpPr>
            <p:nvPr/>
          </p:nvSpPr>
          <p:spPr bwMode="auto">
            <a:xfrm>
              <a:off x="1824" y="3620"/>
              <a:ext cx="58" cy="48"/>
            </a:xfrm>
            <a:custGeom>
              <a:avLst/>
              <a:gdLst>
                <a:gd name="T0" fmla="*/ 0 w 58"/>
                <a:gd name="T1" fmla="*/ 0 h 48"/>
                <a:gd name="T2" fmla="*/ 10 w 58"/>
                <a:gd name="T3" fmla="*/ 9 h 48"/>
                <a:gd name="T4" fmla="*/ 20 w 58"/>
                <a:gd name="T5" fmla="*/ 9 h 48"/>
                <a:gd name="T6" fmla="*/ 20 w 58"/>
                <a:gd name="T7" fmla="*/ 9 h 48"/>
                <a:gd name="T8" fmla="*/ 20 w 58"/>
                <a:gd name="T9" fmla="*/ 9 h 48"/>
                <a:gd name="T10" fmla="*/ 29 w 58"/>
                <a:gd name="T11" fmla="*/ 19 h 48"/>
                <a:gd name="T12" fmla="*/ 39 w 58"/>
                <a:gd name="T13" fmla="*/ 19 h 48"/>
                <a:gd name="T14" fmla="*/ 39 w 58"/>
                <a:gd name="T15" fmla="*/ 19 h 48"/>
                <a:gd name="T16" fmla="*/ 39 w 58"/>
                <a:gd name="T17" fmla="*/ 19 h 48"/>
                <a:gd name="T18" fmla="*/ 48 w 58"/>
                <a:gd name="T19" fmla="*/ 19 h 48"/>
                <a:gd name="T20" fmla="*/ 48 w 58"/>
                <a:gd name="T21" fmla="*/ 19 h 48"/>
                <a:gd name="T22" fmla="*/ 48 w 58"/>
                <a:gd name="T23" fmla="*/ 19 h 48"/>
                <a:gd name="T24" fmla="*/ 58 w 58"/>
                <a:gd name="T25" fmla="*/ 28 h 48"/>
                <a:gd name="T26" fmla="*/ 48 w 58"/>
                <a:gd name="T27" fmla="*/ 28 h 48"/>
                <a:gd name="T28" fmla="*/ 48 w 58"/>
                <a:gd name="T29" fmla="*/ 28 h 48"/>
                <a:gd name="T30" fmla="*/ 39 w 58"/>
                <a:gd name="T31" fmla="*/ 28 h 48"/>
                <a:gd name="T32" fmla="*/ 39 w 58"/>
                <a:gd name="T33" fmla="*/ 38 h 48"/>
                <a:gd name="T34" fmla="*/ 39 w 58"/>
                <a:gd name="T35" fmla="*/ 38 h 48"/>
                <a:gd name="T36" fmla="*/ 29 w 58"/>
                <a:gd name="T37" fmla="*/ 38 h 48"/>
                <a:gd name="T38" fmla="*/ 29 w 58"/>
                <a:gd name="T39" fmla="*/ 38 h 48"/>
                <a:gd name="T40" fmla="*/ 29 w 58"/>
                <a:gd name="T41" fmla="*/ 38 h 48"/>
                <a:gd name="T42" fmla="*/ 20 w 58"/>
                <a:gd name="T43" fmla="*/ 38 h 48"/>
                <a:gd name="T44" fmla="*/ 20 w 58"/>
                <a:gd name="T45" fmla="*/ 38 h 48"/>
                <a:gd name="T46" fmla="*/ 20 w 58"/>
                <a:gd name="T47" fmla="*/ 38 h 48"/>
                <a:gd name="T48" fmla="*/ 10 w 58"/>
                <a:gd name="T49" fmla="*/ 38 h 48"/>
                <a:gd name="T50" fmla="*/ 10 w 58"/>
                <a:gd name="T51" fmla="*/ 48 h 48"/>
                <a:gd name="T52" fmla="*/ 10 w 58"/>
                <a:gd name="T53" fmla="*/ 48 h 48"/>
                <a:gd name="T54" fmla="*/ 10 w 58"/>
                <a:gd name="T55" fmla="*/ 48 h 48"/>
                <a:gd name="T56" fmla="*/ 0 w 58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48"/>
                <a:gd name="T89" fmla="*/ 58 w 5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48">
                  <a:moveTo>
                    <a:pt x="0" y="0"/>
                  </a:moveTo>
                  <a:lnTo>
                    <a:pt x="10" y="9"/>
                  </a:lnTo>
                  <a:lnTo>
                    <a:pt x="20" y="9"/>
                  </a:lnTo>
                  <a:lnTo>
                    <a:pt x="29" y="19"/>
                  </a:lnTo>
                  <a:lnTo>
                    <a:pt x="39" y="19"/>
                  </a:lnTo>
                  <a:lnTo>
                    <a:pt x="48" y="19"/>
                  </a:lnTo>
                  <a:lnTo>
                    <a:pt x="58" y="28"/>
                  </a:lnTo>
                  <a:lnTo>
                    <a:pt x="48" y="28"/>
                  </a:lnTo>
                  <a:lnTo>
                    <a:pt x="39" y="28"/>
                  </a:lnTo>
                  <a:lnTo>
                    <a:pt x="39" y="38"/>
                  </a:lnTo>
                  <a:lnTo>
                    <a:pt x="29" y="38"/>
                  </a:lnTo>
                  <a:lnTo>
                    <a:pt x="20" y="38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1" name="Freeform 79"/>
            <p:cNvSpPr>
              <a:spLocks/>
            </p:cNvSpPr>
            <p:nvPr/>
          </p:nvSpPr>
          <p:spPr bwMode="auto">
            <a:xfrm>
              <a:off x="1863" y="3668"/>
              <a:ext cx="48" cy="38"/>
            </a:xfrm>
            <a:custGeom>
              <a:avLst/>
              <a:gdLst>
                <a:gd name="T0" fmla="*/ 48 w 48"/>
                <a:gd name="T1" fmla="*/ 0 h 38"/>
                <a:gd name="T2" fmla="*/ 48 w 48"/>
                <a:gd name="T3" fmla="*/ 0 h 38"/>
                <a:gd name="T4" fmla="*/ 38 w 48"/>
                <a:gd name="T5" fmla="*/ 0 h 38"/>
                <a:gd name="T6" fmla="*/ 38 w 48"/>
                <a:gd name="T7" fmla="*/ 0 h 38"/>
                <a:gd name="T8" fmla="*/ 19 w 48"/>
                <a:gd name="T9" fmla="*/ 9 h 38"/>
                <a:gd name="T10" fmla="*/ 19 w 48"/>
                <a:gd name="T11" fmla="*/ 9 h 38"/>
                <a:gd name="T12" fmla="*/ 9 w 48"/>
                <a:gd name="T13" fmla="*/ 9 h 38"/>
                <a:gd name="T14" fmla="*/ 9 w 48"/>
                <a:gd name="T15" fmla="*/ 9 h 38"/>
                <a:gd name="T16" fmla="*/ 0 w 48"/>
                <a:gd name="T17" fmla="*/ 9 h 38"/>
                <a:gd name="T18" fmla="*/ 0 w 48"/>
                <a:gd name="T19" fmla="*/ 9 h 38"/>
                <a:gd name="T20" fmla="*/ 0 w 48"/>
                <a:gd name="T21" fmla="*/ 19 h 38"/>
                <a:gd name="T22" fmla="*/ 0 w 48"/>
                <a:gd name="T23" fmla="*/ 19 h 38"/>
                <a:gd name="T24" fmla="*/ 9 w 48"/>
                <a:gd name="T25" fmla="*/ 19 h 38"/>
                <a:gd name="T26" fmla="*/ 9 w 48"/>
                <a:gd name="T27" fmla="*/ 19 h 38"/>
                <a:gd name="T28" fmla="*/ 9 w 48"/>
                <a:gd name="T29" fmla="*/ 28 h 38"/>
                <a:gd name="T30" fmla="*/ 9 w 48"/>
                <a:gd name="T31" fmla="*/ 28 h 38"/>
                <a:gd name="T32" fmla="*/ 19 w 48"/>
                <a:gd name="T33" fmla="*/ 28 h 38"/>
                <a:gd name="T34" fmla="*/ 19 w 48"/>
                <a:gd name="T35" fmla="*/ 28 h 38"/>
                <a:gd name="T36" fmla="*/ 29 w 48"/>
                <a:gd name="T37" fmla="*/ 28 h 38"/>
                <a:gd name="T38" fmla="*/ 29 w 48"/>
                <a:gd name="T39" fmla="*/ 28 h 38"/>
                <a:gd name="T40" fmla="*/ 38 w 48"/>
                <a:gd name="T41" fmla="*/ 28 h 38"/>
                <a:gd name="T42" fmla="*/ 38 w 48"/>
                <a:gd name="T43" fmla="*/ 28 h 38"/>
                <a:gd name="T44" fmla="*/ 38 w 48"/>
                <a:gd name="T45" fmla="*/ 38 h 38"/>
                <a:gd name="T46" fmla="*/ 38 w 48"/>
                <a:gd name="T47" fmla="*/ 38 h 38"/>
                <a:gd name="T48" fmla="*/ 48 w 48"/>
                <a:gd name="T49" fmla="*/ 38 h 38"/>
                <a:gd name="T50" fmla="*/ 48 w 48"/>
                <a:gd name="T51" fmla="*/ 38 h 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"/>
                <a:gd name="T79" fmla="*/ 0 h 38"/>
                <a:gd name="T80" fmla="*/ 48 w 48"/>
                <a:gd name="T81" fmla="*/ 38 h 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" h="38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19" y="9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8"/>
                  </a:lnTo>
                  <a:lnTo>
                    <a:pt x="19" y="28"/>
                  </a:lnTo>
                  <a:lnTo>
                    <a:pt x="29" y="28"/>
                  </a:lnTo>
                  <a:lnTo>
                    <a:pt x="38" y="28"/>
                  </a:lnTo>
                  <a:lnTo>
                    <a:pt x="38" y="38"/>
                  </a:lnTo>
                  <a:lnTo>
                    <a:pt x="48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2" name="Freeform 80"/>
            <p:cNvSpPr>
              <a:spLocks/>
            </p:cNvSpPr>
            <p:nvPr/>
          </p:nvSpPr>
          <p:spPr bwMode="auto">
            <a:xfrm>
              <a:off x="1863" y="3668"/>
              <a:ext cx="48" cy="38"/>
            </a:xfrm>
            <a:custGeom>
              <a:avLst/>
              <a:gdLst>
                <a:gd name="T0" fmla="*/ 48 w 48"/>
                <a:gd name="T1" fmla="*/ 0 h 38"/>
                <a:gd name="T2" fmla="*/ 38 w 48"/>
                <a:gd name="T3" fmla="*/ 0 h 38"/>
                <a:gd name="T4" fmla="*/ 38 w 48"/>
                <a:gd name="T5" fmla="*/ 0 h 38"/>
                <a:gd name="T6" fmla="*/ 38 w 48"/>
                <a:gd name="T7" fmla="*/ 0 h 38"/>
                <a:gd name="T8" fmla="*/ 38 w 48"/>
                <a:gd name="T9" fmla="*/ 0 h 38"/>
                <a:gd name="T10" fmla="*/ 19 w 48"/>
                <a:gd name="T11" fmla="*/ 9 h 38"/>
                <a:gd name="T12" fmla="*/ 19 w 48"/>
                <a:gd name="T13" fmla="*/ 9 h 38"/>
                <a:gd name="T14" fmla="*/ 19 w 48"/>
                <a:gd name="T15" fmla="*/ 9 h 38"/>
                <a:gd name="T16" fmla="*/ 9 w 48"/>
                <a:gd name="T17" fmla="*/ 9 h 38"/>
                <a:gd name="T18" fmla="*/ 0 w 48"/>
                <a:gd name="T19" fmla="*/ 9 h 38"/>
                <a:gd name="T20" fmla="*/ 0 w 48"/>
                <a:gd name="T21" fmla="*/ 9 h 38"/>
                <a:gd name="T22" fmla="*/ 0 w 48"/>
                <a:gd name="T23" fmla="*/ 19 h 38"/>
                <a:gd name="T24" fmla="*/ 0 w 48"/>
                <a:gd name="T25" fmla="*/ 19 h 38"/>
                <a:gd name="T26" fmla="*/ 9 w 48"/>
                <a:gd name="T27" fmla="*/ 19 h 38"/>
                <a:gd name="T28" fmla="*/ 9 w 48"/>
                <a:gd name="T29" fmla="*/ 28 h 38"/>
                <a:gd name="T30" fmla="*/ 9 w 48"/>
                <a:gd name="T31" fmla="*/ 28 h 38"/>
                <a:gd name="T32" fmla="*/ 19 w 48"/>
                <a:gd name="T33" fmla="*/ 28 h 38"/>
                <a:gd name="T34" fmla="*/ 19 w 48"/>
                <a:gd name="T35" fmla="*/ 28 h 38"/>
                <a:gd name="T36" fmla="*/ 19 w 48"/>
                <a:gd name="T37" fmla="*/ 28 h 38"/>
                <a:gd name="T38" fmla="*/ 19 w 48"/>
                <a:gd name="T39" fmla="*/ 28 h 38"/>
                <a:gd name="T40" fmla="*/ 29 w 48"/>
                <a:gd name="T41" fmla="*/ 28 h 38"/>
                <a:gd name="T42" fmla="*/ 29 w 48"/>
                <a:gd name="T43" fmla="*/ 28 h 38"/>
                <a:gd name="T44" fmla="*/ 38 w 48"/>
                <a:gd name="T45" fmla="*/ 28 h 38"/>
                <a:gd name="T46" fmla="*/ 38 w 48"/>
                <a:gd name="T47" fmla="*/ 28 h 38"/>
                <a:gd name="T48" fmla="*/ 38 w 48"/>
                <a:gd name="T49" fmla="*/ 38 h 38"/>
                <a:gd name="T50" fmla="*/ 38 w 48"/>
                <a:gd name="T51" fmla="*/ 38 h 38"/>
                <a:gd name="T52" fmla="*/ 48 w 48"/>
                <a:gd name="T53" fmla="*/ 38 h 38"/>
                <a:gd name="T54" fmla="*/ 48 w 48"/>
                <a:gd name="T55" fmla="*/ 38 h 38"/>
                <a:gd name="T56" fmla="*/ 48 w 48"/>
                <a:gd name="T57" fmla="*/ 38 h 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38"/>
                <a:gd name="T89" fmla="*/ 48 w 48"/>
                <a:gd name="T90" fmla="*/ 38 h 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38">
                  <a:moveTo>
                    <a:pt x="48" y="0"/>
                  </a:moveTo>
                  <a:lnTo>
                    <a:pt x="38" y="0"/>
                  </a:lnTo>
                  <a:lnTo>
                    <a:pt x="19" y="9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8"/>
                  </a:lnTo>
                  <a:lnTo>
                    <a:pt x="19" y="28"/>
                  </a:lnTo>
                  <a:lnTo>
                    <a:pt x="29" y="28"/>
                  </a:lnTo>
                  <a:lnTo>
                    <a:pt x="38" y="28"/>
                  </a:lnTo>
                  <a:lnTo>
                    <a:pt x="38" y="38"/>
                  </a:lnTo>
                  <a:lnTo>
                    <a:pt x="48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3" name="Freeform 81"/>
            <p:cNvSpPr>
              <a:spLocks/>
            </p:cNvSpPr>
            <p:nvPr/>
          </p:nvSpPr>
          <p:spPr bwMode="auto">
            <a:xfrm>
              <a:off x="1863" y="3581"/>
              <a:ext cx="48" cy="39"/>
            </a:xfrm>
            <a:custGeom>
              <a:avLst/>
              <a:gdLst>
                <a:gd name="T0" fmla="*/ 48 w 48"/>
                <a:gd name="T1" fmla="*/ 0 h 39"/>
                <a:gd name="T2" fmla="*/ 48 w 48"/>
                <a:gd name="T3" fmla="*/ 0 h 39"/>
                <a:gd name="T4" fmla="*/ 38 w 48"/>
                <a:gd name="T5" fmla="*/ 10 h 39"/>
                <a:gd name="T6" fmla="*/ 38 w 48"/>
                <a:gd name="T7" fmla="*/ 10 h 39"/>
                <a:gd name="T8" fmla="*/ 19 w 48"/>
                <a:gd name="T9" fmla="*/ 10 h 39"/>
                <a:gd name="T10" fmla="*/ 19 w 48"/>
                <a:gd name="T11" fmla="*/ 10 h 39"/>
                <a:gd name="T12" fmla="*/ 9 w 48"/>
                <a:gd name="T13" fmla="*/ 10 h 39"/>
                <a:gd name="T14" fmla="*/ 9 w 48"/>
                <a:gd name="T15" fmla="*/ 10 h 39"/>
                <a:gd name="T16" fmla="*/ 0 w 48"/>
                <a:gd name="T17" fmla="*/ 19 h 39"/>
                <a:gd name="T18" fmla="*/ 0 w 48"/>
                <a:gd name="T19" fmla="*/ 19 h 39"/>
                <a:gd name="T20" fmla="*/ 9 w 48"/>
                <a:gd name="T21" fmla="*/ 29 h 39"/>
                <a:gd name="T22" fmla="*/ 9 w 48"/>
                <a:gd name="T23" fmla="*/ 29 h 39"/>
                <a:gd name="T24" fmla="*/ 19 w 48"/>
                <a:gd name="T25" fmla="*/ 29 h 39"/>
                <a:gd name="T26" fmla="*/ 19 w 48"/>
                <a:gd name="T27" fmla="*/ 29 h 39"/>
                <a:gd name="T28" fmla="*/ 29 w 48"/>
                <a:gd name="T29" fmla="*/ 39 h 39"/>
                <a:gd name="T30" fmla="*/ 29 w 48"/>
                <a:gd name="T31" fmla="*/ 39 h 39"/>
                <a:gd name="T32" fmla="*/ 38 w 48"/>
                <a:gd name="T33" fmla="*/ 39 h 39"/>
                <a:gd name="T34" fmla="*/ 38 w 48"/>
                <a:gd name="T35" fmla="*/ 39 h 39"/>
                <a:gd name="T36" fmla="*/ 48 w 48"/>
                <a:gd name="T37" fmla="*/ 39 h 39"/>
                <a:gd name="T38" fmla="*/ 48 w 48"/>
                <a:gd name="T39" fmla="*/ 39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39"/>
                <a:gd name="T62" fmla="*/ 48 w 4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39">
                  <a:moveTo>
                    <a:pt x="48" y="0"/>
                  </a:moveTo>
                  <a:lnTo>
                    <a:pt x="48" y="0"/>
                  </a:lnTo>
                  <a:lnTo>
                    <a:pt x="38" y="10"/>
                  </a:lnTo>
                  <a:lnTo>
                    <a:pt x="19" y="10"/>
                  </a:lnTo>
                  <a:lnTo>
                    <a:pt x="9" y="10"/>
                  </a:lnTo>
                  <a:lnTo>
                    <a:pt x="0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29" y="39"/>
                  </a:lnTo>
                  <a:lnTo>
                    <a:pt x="38" y="39"/>
                  </a:lnTo>
                  <a:lnTo>
                    <a:pt x="48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4" name="Freeform 82"/>
            <p:cNvSpPr>
              <a:spLocks/>
            </p:cNvSpPr>
            <p:nvPr/>
          </p:nvSpPr>
          <p:spPr bwMode="auto">
            <a:xfrm>
              <a:off x="1863" y="3581"/>
              <a:ext cx="48" cy="39"/>
            </a:xfrm>
            <a:custGeom>
              <a:avLst/>
              <a:gdLst>
                <a:gd name="T0" fmla="*/ 48 w 48"/>
                <a:gd name="T1" fmla="*/ 0 h 39"/>
                <a:gd name="T2" fmla="*/ 38 w 48"/>
                <a:gd name="T3" fmla="*/ 10 h 39"/>
                <a:gd name="T4" fmla="*/ 38 w 48"/>
                <a:gd name="T5" fmla="*/ 10 h 39"/>
                <a:gd name="T6" fmla="*/ 38 w 48"/>
                <a:gd name="T7" fmla="*/ 10 h 39"/>
                <a:gd name="T8" fmla="*/ 38 w 48"/>
                <a:gd name="T9" fmla="*/ 10 h 39"/>
                <a:gd name="T10" fmla="*/ 19 w 48"/>
                <a:gd name="T11" fmla="*/ 10 h 39"/>
                <a:gd name="T12" fmla="*/ 19 w 48"/>
                <a:gd name="T13" fmla="*/ 10 h 39"/>
                <a:gd name="T14" fmla="*/ 19 w 48"/>
                <a:gd name="T15" fmla="*/ 10 h 39"/>
                <a:gd name="T16" fmla="*/ 9 w 48"/>
                <a:gd name="T17" fmla="*/ 10 h 39"/>
                <a:gd name="T18" fmla="*/ 0 w 48"/>
                <a:gd name="T19" fmla="*/ 19 h 39"/>
                <a:gd name="T20" fmla="*/ 0 w 48"/>
                <a:gd name="T21" fmla="*/ 19 h 39"/>
                <a:gd name="T22" fmla="*/ 0 w 48"/>
                <a:gd name="T23" fmla="*/ 19 h 39"/>
                <a:gd name="T24" fmla="*/ 0 w 48"/>
                <a:gd name="T25" fmla="*/ 19 h 39"/>
                <a:gd name="T26" fmla="*/ 9 w 48"/>
                <a:gd name="T27" fmla="*/ 29 h 39"/>
                <a:gd name="T28" fmla="*/ 9 w 48"/>
                <a:gd name="T29" fmla="*/ 29 h 39"/>
                <a:gd name="T30" fmla="*/ 9 w 48"/>
                <a:gd name="T31" fmla="*/ 29 h 39"/>
                <a:gd name="T32" fmla="*/ 19 w 48"/>
                <a:gd name="T33" fmla="*/ 29 h 39"/>
                <a:gd name="T34" fmla="*/ 19 w 48"/>
                <a:gd name="T35" fmla="*/ 29 h 39"/>
                <a:gd name="T36" fmla="*/ 19 w 48"/>
                <a:gd name="T37" fmla="*/ 29 h 39"/>
                <a:gd name="T38" fmla="*/ 19 w 48"/>
                <a:gd name="T39" fmla="*/ 29 h 39"/>
                <a:gd name="T40" fmla="*/ 29 w 48"/>
                <a:gd name="T41" fmla="*/ 39 h 39"/>
                <a:gd name="T42" fmla="*/ 29 w 48"/>
                <a:gd name="T43" fmla="*/ 39 h 39"/>
                <a:gd name="T44" fmla="*/ 38 w 48"/>
                <a:gd name="T45" fmla="*/ 39 h 39"/>
                <a:gd name="T46" fmla="*/ 38 w 48"/>
                <a:gd name="T47" fmla="*/ 39 h 39"/>
                <a:gd name="T48" fmla="*/ 38 w 48"/>
                <a:gd name="T49" fmla="*/ 39 h 39"/>
                <a:gd name="T50" fmla="*/ 38 w 48"/>
                <a:gd name="T51" fmla="*/ 39 h 39"/>
                <a:gd name="T52" fmla="*/ 48 w 48"/>
                <a:gd name="T53" fmla="*/ 39 h 39"/>
                <a:gd name="T54" fmla="*/ 48 w 48"/>
                <a:gd name="T55" fmla="*/ 39 h 39"/>
                <a:gd name="T56" fmla="*/ 48 w 48"/>
                <a:gd name="T57" fmla="*/ 39 h 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39"/>
                <a:gd name="T89" fmla="*/ 48 w 48"/>
                <a:gd name="T90" fmla="*/ 39 h 3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39">
                  <a:moveTo>
                    <a:pt x="48" y="0"/>
                  </a:moveTo>
                  <a:lnTo>
                    <a:pt x="38" y="10"/>
                  </a:lnTo>
                  <a:lnTo>
                    <a:pt x="19" y="10"/>
                  </a:lnTo>
                  <a:lnTo>
                    <a:pt x="9" y="10"/>
                  </a:lnTo>
                  <a:lnTo>
                    <a:pt x="0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29" y="39"/>
                  </a:lnTo>
                  <a:lnTo>
                    <a:pt x="38" y="39"/>
                  </a:lnTo>
                  <a:lnTo>
                    <a:pt x="48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5" name="Freeform 83"/>
            <p:cNvSpPr>
              <a:spLocks/>
            </p:cNvSpPr>
            <p:nvPr/>
          </p:nvSpPr>
          <p:spPr bwMode="auto">
            <a:xfrm>
              <a:off x="1853" y="3504"/>
              <a:ext cx="58" cy="39"/>
            </a:xfrm>
            <a:custGeom>
              <a:avLst/>
              <a:gdLst>
                <a:gd name="T0" fmla="*/ 58 w 58"/>
                <a:gd name="T1" fmla="*/ 0 h 39"/>
                <a:gd name="T2" fmla="*/ 58 w 58"/>
                <a:gd name="T3" fmla="*/ 0 h 39"/>
                <a:gd name="T4" fmla="*/ 48 w 58"/>
                <a:gd name="T5" fmla="*/ 0 h 39"/>
                <a:gd name="T6" fmla="*/ 48 w 58"/>
                <a:gd name="T7" fmla="*/ 0 h 39"/>
                <a:gd name="T8" fmla="*/ 39 w 58"/>
                <a:gd name="T9" fmla="*/ 0 h 39"/>
                <a:gd name="T10" fmla="*/ 39 w 58"/>
                <a:gd name="T11" fmla="*/ 0 h 39"/>
                <a:gd name="T12" fmla="*/ 29 w 58"/>
                <a:gd name="T13" fmla="*/ 10 h 39"/>
                <a:gd name="T14" fmla="*/ 29 w 58"/>
                <a:gd name="T15" fmla="*/ 10 h 39"/>
                <a:gd name="T16" fmla="*/ 19 w 58"/>
                <a:gd name="T17" fmla="*/ 10 h 39"/>
                <a:gd name="T18" fmla="*/ 19 w 58"/>
                <a:gd name="T19" fmla="*/ 10 h 39"/>
                <a:gd name="T20" fmla="*/ 10 w 58"/>
                <a:gd name="T21" fmla="*/ 10 h 39"/>
                <a:gd name="T22" fmla="*/ 10 w 58"/>
                <a:gd name="T23" fmla="*/ 10 h 39"/>
                <a:gd name="T24" fmla="*/ 10 w 58"/>
                <a:gd name="T25" fmla="*/ 20 h 39"/>
                <a:gd name="T26" fmla="*/ 10 w 58"/>
                <a:gd name="T27" fmla="*/ 20 h 39"/>
                <a:gd name="T28" fmla="*/ 0 w 58"/>
                <a:gd name="T29" fmla="*/ 20 h 39"/>
                <a:gd name="T30" fmla="*/ 0 w 58"/>
                <a:gd name="T31" fmla="*/ 20 h 39"/>
                <a:gd name="T32" fmla="*/ 10 w 58"/>
                <a:gd name="T33" fmla="*/ 20 h 39"/>
                <a:gd name="T34" fmla="*/ 10 w 58"/>
                <a:gd name="T35" fmla="*/ 20 h 39"/>
                <a:gd name="T36" fmla="*/ 10 w 58"/>
                <a:gd name="T37" fmla="*/ 29 h 39"/>
                <a:gd name="T38" fmla="*/ 10 w 58"/>
                <a:gd name="T39" fmla="*/ 29 h 39"/>
                <a:gd name="T40" fmla="*/ 19 w 58"/>
                <a:gd name="T41" fmla="*/ 29 h 39"/>
                <a:gd name="T42" fmla="*/ 19 w 58"/>
                <a:gd name="T43" fmla="*/ 29 h 39"/>
                <a:gd name="T44" fmla="*/ 29 w 58"/>
                <a:gd name="T45" fmla="*/ 29 h 39"/>
                <a:gd name="T46" fmla="*/ 29 w 58"/>
                <a:gd name="T47" fmla="*/ 29 h 39"/>
                <a:gd name="T48" fmla="*/ 39 w 58"/>
                <a:gd name="T49" fmla="*/ 29 h 39"/>
                <a:gd name="T50" fmla="*/ 39 w 58"/>
                <a:gd name="T51" fmla="*/ 29 h 39"/>
                <a:gd name="T52" fmla="*/ 48 w 58"/>
                <a:gd name="T53" fmla="*/ 39 h 39"/>
                <a:gd name="T54" fmla="*/ 48 w 58"/>
                <a:gd name="T55" fmla="*/ 39 h 39"/>
                <a:gd name="T56" fmla="*/ 58 w 58"/>
                <a:gd name="T57" fmla="*/ 39 h 39"/>
                <a:gd name="T58" fmla="*/ 58 w 58"/>
                <a:gd name="T59" fmla="*/ 39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"/>
                <a:gd name="T91" fmla="*/ 0 h 39"/>
                <a:gd name="T92" fmla="*/ 58 w 58"/>
                <a:gd name="T93" fmla="*/ 39 h 3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" h="39">
                  <a:moveTo>
                    <a:pt x="58" y="0"/>
                  </a:moveTo>
                  <a:lnTo>
                    <a:pt x="58" y="0"/>
                  </a:lnTo>
                  <a:lnTo>
                    <a:pt x="48" y="0"/>
                  </a:lnTo>
                  <a:lnTo>
                    <a:pt x="39" y="0"/>
                  </a:lnTo>
                  <a:lnTo>
                    <a:pt x="29" y="10"/>
                  </a:lnTo>
                  <a:lnTo>
                    <a:pt x="19" y="10"/>
                  </a:lnTo>
                  <a:lnTo>
                    <a:pt x="10" y="10"/>
                  </a:lnTo>
                  <a:lnTo>
                    <a:pt x="10" y="20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10" y="29"/>
                  </a:lnTo>
                  <a:lnTo>
                    <a:pt x="19" y="29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48" y="39"/>
                  </a:lnTo>
                  <a:lnTo>
                    <a:pt x="58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36" name="Freeform 84"/>
            <p:cNvSpPr>
              <a:spLocks/>
            </p:cNvSpPr>
            <p:nvPr/>
          </p:nvSpPr>
          <p:spPr bwMode="auto">
            <a:xfrm>
              <a:off x="1853" y="3504"/>
              <a:ext cx="58" cy="39"/>
            </a:xfrm>
            <a:custGeom>
              <a:avLst/>
              <a:gdLst>
                <a:gd name="T0" fmla="*/ 58 w 58"/>
                <a:gd name="T1" fmla="*/ 0 h 39"/>
                <a:gd name="T2" fmla="*/ 48 w 58"/>
                <a:gd name="T3" fmla="*/ 0 h 39"/>
                <a:gd name="T4" fmla="*/ 39 w 58"/>
                <a:gd name="T5" fmla="*/ 0 h 39"/>
                <a:gd name="T6" fmla="*/ 39 w 58"/>
                <a:gd name="T7" fmla="*/ 0 h 39"/>
                <a:gd name="T8" fmla="*/ 39 w 58"/>
                <a:gd name="T9" fmla="*/ 0 h 39"/>
                <a:gd name="T10" fmla="*/ 29 w 58"/>
                <a:gd name="T11" fmla="*/ 10 h 39"/>
                <a:gd name="T12" fmla="*/ 19 w 58"/>
                <a:gd name="T13" fmla="*/ 10 h 39"/>
                <a:gd name="T14" fmla="*/ 19 w 58"/>
                <a:gd name="T15" fmla="*/ 10 h 39"/>
                <a:gd name="T16" fmla="*/ 19 w 58"/>
                <a:gd name="T17" fmla="*/ 10 h 39"/>
                <a:gd name="T18" fmla="*/ 10 w 58"/>
                <a:gd name="T19" fmla="*/ 10 h 39"/>
                <a:gd name="T20" fmla="*/ 10 w 58"/>
                <a:gd name="T21" fmla="*/ 10 h 39"/>
                <a:gd name="T22" fmla="*/ 10 w 58"/>
                <a:gd name="T23" fmla="*/ 20 h 39"/>
                <a:gd name="T24" fmla="*/ 0 w 58"/>
                <a:gd name="T25" fmla="*/ 20 h 39"/>
                <a:gd name="T26" fmla="*/ 10 w 58"/>
                <a:gd name="T27" fmla="*/ 20 h 39"/>
                <a:gd name="T28" fmla="*/ 10 w 58"/>
                <a:gd name="T29" fmla="*/ 29 h 39"/>
                <a:gd name="T30" fmla="*/ 19 w 58"/>
                <a:gd name="T31" fmla="*/ 29 h 39"/>
                <a:gd name="T32" fmla="*/ 19 w 58"/>
                <a:gd name="T33" fmla="*/ 29 h 39"/>
                <a:gd name="T34" fmla="*/ 19 w 58"/>
                <a:gd name="T35" fmla="*/ 29 h 39"/>
                <a:gd name="T36" fmla="*/ 29 w 58"/>
                <a:gd name="T37" fmla="*/ 29 h 39"/>
                <a:gd name="T38" fmla="*/ 29 w 58"/>
                <a:gd name="T39" fmla="*/ 29 h 39"/>
                <a:gd name="T40" fmla="*/ 29 w 58"/>
                <a:gd name="T41" fmla="*/ 29 h 39"/>
                <a:gd name="T42" fmla="*/ 39 w 58"/>
                <a:gd name="T43" fmla="*/ 29 h 39"/>
                <a:gd name="T44" fmla="*/ 39 w 58"/>
                <a:gd name="T45" fmla="*/ 29 h 39"/>
                <a:gd name="T46" fmla="*/ 39 w 58"/>
                <a:gd name="T47" fmla="*/ 29 h 39"/>
                <a:gd name="T48" fmla="*/ 48 w 58"/>
                <a:gd name="T49" fmla="*/ 39 h 39"/>
                <a:gd name="T50" fmla="*/ 48 w 58"/>
                <a:gd name="T51" fmla="*/ 39 h 39"/>
                <a:gd name="T52" fmla="*/ 48 w 58"/>
                <a:gd name="T53" fmla="*/ 39 h 39"/>
                <a:gd name="T54" fmla="*/ 48 w 58"/>
                <a:gd name="T55" fmla="*/ 39 h 39"/>
                <a:gd name="T56" fmla="*/ 58 w 58"/>
                <a:gd name="T57" fmla="*/ 39 h 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39"/>
                <a:gd name="T89" fmla="*/ 58 w 58"/>
                <a:gd name="T90" fmla="*/ 39 h 3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39">
                  <a:moveTo>
                    <a:pt x="58" y="0"/>
                  </a:moveTo>
                  <a:lnTo>
                    <a:pt x="48" y="0"/>
                  </a:lnTo>
                  <a:lnTo>
                    <a:pt x="39" y="0"/>
                  </a:lnTo>
                  <a:lnTo>
                    <a:pt x="29" y="10"/>
                  </a:lnTo>
                  <a:lnTo>
                    <a:pt x="19" y="10"/>
                  </a:lnTo>
                  <a:lnTo>
                    <a:pt x="10" y="10"/>
                  </a:lnTo>
                  <a:lnTo>
                    <a:pt x="10" y="20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10" y="29"/>
                  </a:lnTo>
                  <a:lnTo>
                    <a:pt x="19" y="29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48" y="39"/>
                  </a:lnTo>
                  <a:lnTo>
                    <a:pt x="58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591" name="Rectangle 85"/>
          <p:cNvSpPr>
            <a:spLocks noChangeArrowheads="1"/>
          </p:cNvSpPr>
          <p:nvPr/>
        </p:nvSpPr>
        <p:spPr bwMode="auto">
          <a:xfrm>
            <a:off x="2536825" y="6316663"/>
            <a:ext cx="21748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700" b="1">
                <a:solidFill>
                  <a:srgbClr val="FFC000"/>
                </a:solidFill>
                <a:latin typeface="Arial"/>
                <a:ea typeface="ＭＳ Ｐゴシック"/>
              </a:rPr>
              <a:t>Ｍ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92" name="Rectangle 86"/>
          <p:cNvSpPr>
            <a:spLocks noChangeArrowheads="1"/>
          </p:cNvSpPr>
          <p:nvPr/>
        </p:nvSpPr>
        <p:spPr bwMode="auto">
          <a:xfrm>
            <a:off x="2771775" y="6346825"/>
            <a:ext cx="72936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Ⅱ</a:t>
            </a:r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arrest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416" name="グループ化 415"/>
          <p:cNvGrpSpPr/>
          <p:nvPr/>
        </p:nvGrpSpPr>
        <p:grpSpPr>
          <a:xfrm>
            <a:off x="4748084" y="6354032"/>
            <a:ext cx="2344196" cy="261610"/>
            <a:chOff x="4174784" y="6354032"/>
            <a:chExt cx="2344196" cy="261610"/>
          </a:xfrm>
        </p:grpSpPr>
        <p:sp>
          <p:nvSpPr>
            <p:cNvPr id="65593" name="Rectangle 87"/>
            <p:cNvSpPr>
              <a:spLocks noChangeArrowheads="1"/>
            </p:cNvSpPr>
            <p:nvPr/>
          </p:nvSpPr>
          <p:spPr bwMode="auto">
            <a:xfrm>
              <a:off x="4174784" y="6354032"/>
              <a:ext cx="163826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dirty="0" smtClean="0">
                  <a:solidFill>
                    <a:srgbClr val="FFC000"/>
                  </a:solidFill>
                  <a:latin typeface="Arial"/>
                  <a:ea typeface="ＭＳ Ｐゴシック"/>
                </a:rPr>
                <a:t>Release from </a:t>
              </a:r>
              <a:r>
                <a:rPr lang="ja-JP" altLang="en-US" sz="1700" b="1" dirty="0" smtClean="0">
                  <a:solidFill>
                    <a:srgbClr val="FFC000"/>
                  </a:solidFill>
                  <a:latin typeface="Arial"/>
                  <a:ea typeface="ＭＳ Ｐゴシック"/>
                </a:rPr>
                <a:t>Ｍ</a:t>
              </a:r>
              <a:endParaRPr lang="ja-JP" altLang="en-US" sz="1400" dirty="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4" name="Rectangle 88"/>
            <p:cNvSpPr>
              <a:spLocks noChangeArrowheads="1"/>
            </p:cNvSpPr>
            <p:nvPr/>
          </p:nvSpPr>
          <p:spPr bwMode="auto">
            <a:xfrm>
              <a:off x="5789613" y="6378575"/>
              <a:ext cx="72936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500" b="1" dirty="0" smtClean="0">
                  <a:solidFill>
                    <a:srgbClr val="FFC000"/>
                  </a:solidFill>
                  <a:latin typeface="Arial"/>
                  <a:ea typeface="ＭＳ Ｐゴシック"/>
                </a:rPr>
                <a:t>Ⅱ</a:t>
              </a:r>
              <a:r>
                <a:rPr lang="en-US" altLang="ja-JP" sz="1500" b="1" dirty="0" smtClean="0">
                  <a:solidFill>
                    <a:srgbClr val="FFC000"/>
                  </a:solidFill>
                  <a:latin typeface="Arial"/>
                  <a:ea typeface="ＭＳ Ｐゴシック"/>
                </a:rPr>
                <a:t>arrest</a:t>
              </a:r>
              <a:endParaRPr lang="ja-JP" altLang="en-US" sz="1400" dirty="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</p:grpSp>
      <p:sp>
        <p:nvSpPr>
          <p:cNvPr id="65595" name="Rectangle 89"/>
          <p:cNvSpPr>
            <a:spLocks noChangeArrowheads="1"/>
          </p:cNvSpPr>
          <p:nvPr/>
        </p:nvSpPr>
        <p:spPr bwMode="auto">
          <a:xfrm>
            <a:off x="5235575" y="3406775"/>
            <a:ext cx="233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FFC000"/>
                </a:solidFill>
                <a:latin typeface="Arial"/>
                <a:ea typeface="ＭＳ Ｐゴシック"/>
              </a:rPr>
              <a:t>Ca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96" name="Rectangle 90"/>
          <p:cNvSpPr>
            <a:spLocks noChangeArrowheads="1"/>
          </p:cNvSpPr>
          <p:nvPr/>
        </p:nvSpPr>
        <p:spPr bwMode="auto">
          <a:xfrm>
            <a:off x="5508625" y="3390900"/>
            <a:ext cx="2063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FFC000"/>
                </a:solidFill>
                <a:latin typeface="Arial"/>
                <a:ea typeface="ＭＳ Ｐゴシック"/>
              </a:rPr>
              <a:t>2+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97" name="Rectangle 91"/>
          <p:cNvSpPr>
            <a:spLocks noChangeArrowheads="1"/>
          </p:cNvSpPr>
          <p:nvPr/>
        </p:nvSpPr>
        <p:spPr bwMode="auto">
          <a:xfrm>
            <a:off x="5713413" y="3406775"/>
            <a:ext cx="108843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oscillations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598" name="Oval 92"/>
          <p:cNvSpPr>
            <a:spLocks noChangeArrowheads="1"/>
          </p:cNvSpPr>
          <p:nvPr/>
        </p:nvSpPr>
        <p:spPr bwMode="auto">
          <a:xfrm>
            <a:off x="792163" y="2805113"/>
            <a:ext cx="838200" cy="838200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599" name="Oval 93"/>
          <p:cNvSpPr>
            <a:spLocks noChangeArrowheads="1"/>
          </p:cNvSpPr>
          <p:nvPr/>
        </p:nvSpPr>
        <p:spPr bwMode="auto">
          <a:xfrm>
            <a:off x="960438" y="3246438"/>
            <a:ext cx="304800" cy="304800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00" name="Rectangle 94"/>
          <p:cNvSpPr>
            <a:spLocks noChangeArrowheads="1"/>
          </p:cNvSpPr>
          <p:nvPr/>
        </p:nvSpPr>
        <p:spPr bwMode="auto">
          <a:xfrm>
            <a:off x="251520" y="4437112"/>
            <a:ext cx="8864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1</a:t>
            </a:r>
            <a:r>
              <a:rPr lang="en-US" altLang="ja-JP" sz="1500" b="1" baseline="30000" dirty="0" smtClean="0">
                <a:solidFill>
                  <a:srgbClr val="FFC000"/>
                </a:solidFill>
                <a:latin typeface="Arial"/>
                <a:ea typeface="ＭＳ Ｐゴシック"/>
              </a:rPr>
              <a:t>st</a:t>
            </a:r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 PB </a:t>
            </a:r>
          </a:p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formation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1" name="Oval 95"/>
          <p:cNvSpPr>
            <a:spLocks noChangeArrowheads="1"/>
          </p:cNvSpPr>
          <p:nvPr/>
        </p:nvSpPr>
        <p:spPr bwMode="auto">
          <a:xfrm>
            <a:off x="2133600" y="6005513"/>
            <a:ext cx="427038" cy="28892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02" name="Rectangle 96"/>
          <p:cNvSpPr>
            <a:spLocks noChangeArrowheads="1"/>
          </p:cNvSpPr>
          <p:nvPr/>
        </p:nvSpPr>
        <p:spPr bwMode="auto">
          <a:xfrm>
            <a:off x="2171700" y="6042025"/>
            <a:ext cx="3635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3" name="Rectangle 97"/>
          <p:cNvSpPr>
            <a:spLocks noChangeArrowheads="1"/>
          </p:cNvSpPr>
          <p:nvPr/>
        </p:nvSpPr>
        <p:spPr bwMode="auto">
          <a:xfrm>
            <a:off x="7505700" y="5127625"/>
            <a:ext cx="939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2</a:t>
            </a:r>
            <a:r>
              <a:rPr lang="en-US" altLang="ja-JP" sz="1500" b="1" baseline="30000" dirty="0" smtClean="0">
                <a:solidFill>
                  <a:srgbClr val="FFC000"/>
                </a:solidFill>
                <a:latin typeface="Arial"/>
                <a:ea typeface="ＭＳ Ｐゴシック"/>
              </a:rPr>
              <a:t>nd</a:t>
            </a:r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 PB</a:t>
            </a:r>
          </a:p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formation 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4" name="Rectangle 98"/>
          <p:cNvSpPr>
            <a:spLocks noChangeArrowheads="1"/>
          </p:cNvSpPr>
          <p:nvPr/>
        </p:nvSpPr>
        <p:spPr bwMode="auto">
          <a:xfrm>
            <a:off x="327025" y="3711575"/>
            <a:ext cx="56746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CGBD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5" name="Oval 99"/>
          <p:cNvSpPr>
            <a:spLocks noChangeArrowheads="1"/>
          </p:cNvSpPr>
          <p:nvPr/>
        </p:nvSpPr>
        <p:spPr bwMode="auto">
          <a:xfrm>
            <a:off x="5289550" y="6005513"/>
            <a:ext cx="427038" cy="28892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06" name="Rectangle 100"/>
          <p:cNvSpPr>
            <a:spLocks noChangeArrowheads="1"/>
          </p:cNvSpPr>
          <p:nvPr/>
        </p:nvSpPr>
        <p:spPr bwMode="auto">
          <a:xfrm>
            <a:off x="5311775" y="6042025"/>
            <a:ext cx="3635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7" name="Oval 101"/>
          <p:cNvSpPr>
            <a:spLocks noChangeArrowheads="1"/>
          </p:cNvSpPr>
          <p:nvPr/>
        </p:nvSpPr>
        <p:spPr bwMode="auto">
          <a:xfrm>
            <a:off x="1128713" y="4481513"/>
            <a:ext cx="365125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08" name="Rectangle 102"/>
          <p:cNvSpPr>
            <a:spLocks noChangeArrowheads="1"/>
          </p:cNvSpPr>
          <p:nvPr/>
        </p:nvSpPr>
        <p:spPr bwMode="auto">
          <a:xfrm>
            <a:off x="1150938" y="4518025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09" name="Oval 103"/>
          <p:cNvSpPr>
            <a:spLocks noChangeArrowheads="1"/>
          </p:cNvSpPr>
          <p:nvPr/>
        </p:nvSpPr>
        <p:spPr bwMode="auto">
          <a:xfrm>
            <a:off x="6996113" y="4084638"/>
            <a:ext cx="838200" cy="838200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0" name="Oval 104"/>
          <p:cNvSpPr>
            <a:spLocks noChangeArrowheads="1"/>
          </p:cNvSpPr>
          <p:nvPr/>
        </p:nvSpPr>
        <p:spPr bwMode="auto">
          <a:xfrm>
            <a:off x="7042150" y="4740275"/>
            <a:ext cx="366713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1" name="Rectangle 105"/>
          <p:cNvSpPr>
            <a:spLocks noChangeArrowheads="1"/>
          </p:cNvSpPr>
          <p:nvPr/>
        </p:nvSpPr>
        <p:spPr bwMode="auto">
          <a:xfrm>
            <a:off x="7080250" y="4792663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12" name="Oval 106"/>
          <p:cNvSpPr>
            <a:spLocks noChangeArrowheads="1"/>
          </p:cNvSpPr>
          <p:nvPr/>
        </p:nvSpPr>
        <p:spPr bwMode="auto">
          <a:xfrm>
            <a:off x="7392988" y="4740275"/>
            <a:ext cx="365125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3" name="Rectangle 107"/>
          <p:cNvSpPr>
            <a:spLocks noChangeArrowheads="1"/>
          </p:cNvSpPr>
          <p:nvPr/>
        </p:nvSpPr>
        <p:spPr bwMode="auto">
          <a:xfrm>
            <a:off x="7445375" y="4792663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2PB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14" name="Oval 108"/>
          <p:cNvSpPr>
            <a:spLocks noChangeArrowheads="1"/>
          </p:cNvSpPr>
          <p:nvPr/>
        </p:nvSpPr>
        <p:spPr bwMode="auto">
          <a:xfrm>
            <a:off x="7178675" y="2819400"/>
            <a:ext cx="839788" cy="838200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5" name="Oval 109"/>
          <p:cNvSpPr>
            <a:spLocks noChangeArrowheads="1"/>
          </p:cNvSpPr>
          <p:nvPr/>
        </p:nvSpPr>
        <p:spPr bwMode="auto">
          <a:xfrm>
            <a:off x="7300913" y="3490913"/>
            <a:ext cx="366713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6" name="Rectangle 110"/>
          <p:cNvSpPr>
            <a:spLocks noChangeArrowheads="1"/>
          </p:cNvSpPr>
          <p:nvPr/>
        </p:nvSpPr>
        <p:spPr bwMode="auto">
          <a:xfrm>
            <a:off x="7339013" y="3543300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17" name="Oval 111"/>
          <p:cNvSpPr>
            <a:spLocks noChangeArrowheads="1"/>
          </p:cNvSpPr>
          <p:nvPr/>
        </p:nvSpPr>
        <p:spPr bwMode="auto">
          <a:xfrm>
            <a:off x="7651750" y="3505200"/>
            <a:ext cx="366713" cy="2444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18" name="Rectangle 112"/>
          <p:cNvSpPr>
            <a:spLocks noChangeArrowheads="1"/>
          </p:cNvSpPr>
          <p:nvPr/>
        </p:nvSpPr>
        <p:spPr bwMode="auto">
          <a:xfrm>
            <a:off x="7689850" y="3557588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2PB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1" name="Group 113"/>
          <p:cNvGrpSpPr>
            <a:grpSpLocks/>
          </p:cNvGrpSpPr>
          <p:nvPr/>
        </p:nvGrpSpPr>
        <p:grpSpPr bwMode="auto">
          <a:xfrm>
            <a:off x="7469188" y="2911475"/>
            <a:ext cx="244475" cy="242888"/>
            <a:chOff x="4705" y="1834"/>
            <a:chExt cx="154" cy="153"/>
          </a:xfrm>
        </p:grpSpPr>
        <p:sp>
          <p:nvSpPr>
            <p:cNvPr id="65918" name="Oval 114"/>
            <p:cNvSpPr>
              <a:spLocks noChangeArrowheads="1"/>
            </p:cNvSpPr>
            <p:nvPr/>
          </p:nvSpPr>
          <p:spPr bwMode="auto">
            <a:xfrm>
              <a:off x="4705" y="1834"/>
              <a:ext cx="154" cy="153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19" name="Oval 115"/>
            <p:cNvSpPr>
              <a:spLocks noChangeArrowheads="1"/>
            </p:cNvSpPr>
            <p:nvPr/>
          </p:nvSpPr>
          <p:spPr bwMode="auto">
            <a:xfrm>
              <a:off x="4753" y="1863"/>
              <a:ext cx="29" cy="2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0" name="Oval 116"/>
            <p:cNvSpPr>
              <a:spLocks noChangeArrowheads="1"/>
            </p:cNvSpPr>
            <p:nvPr/>
          </p:nvSpPr>
          <p:spPr bwMode="auto">
            <a:xfrm>
              <a:off x="4734" y="1911"/>
              <a:ext cx="38" cy="3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21" name="Oval 117"/>
            <p:cNvSpPr>
              <a:spLocks noChangeArrowheads="1"/>
            </p:cNvSpPr>
            <p:nvPr/>
          </p:nvSpPr>
          <p:spPr bwMode="auto">
            <a:xfrm>
              <a:off x="4801" y="1882"/>
              <a:ext cx="29" cy="29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12" name="Group 118"/>
          <p:cNvGrpSpPr>
            <a:grpSpLocks/>
          </p:cNvGrpSpPr>
          <p:nvPr/>
        </p:nvGrpSpPr>
        <p:grpSpPr bwMode="auto">
          <a:xfrm>
            <a:off x="7515225" y="3246438"/>
            <a:ext cx="242888" cy="244475"/>
            <a:chOff x="4734" y="2045"/>
            <a:chExt cx="153" cy="154"/>
          </a:xfrm>
        </p:grpSpPr>
        <p:sp>
          <p:nvSpPr>
            <p:cNvPr id="65914" name="Oval 119"/>
            <p:cNvSpPr>
              <a:spLocks noChangeArrowheads="1"/>
            </p:cNvSpPr>
            <p:nvPr/>
          </p:nvSpPr>
          <p:spPr bwMode="auto">
            <a:xfrm>
              <a:off x="4734" y="2045"/>
              <a:ext cx="153" cy="154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15" name="Oval 120"/>
            <p:cNvSpPr>
              <a:spLocks noChangeArrowheads="1"/>
            </p:cNvSpPr>
            <p:nvPr/>
          </p:nvSpPr>
          <p:spPr bwMode="auto">
            <a:xfrm>
              <a:off x="4772" y="2141"/>
              <a:ext cx="29" cy="29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16" name="Oval 121"/>
            <p:cNvSpPr>
              <a:spLocks noChangeArrowheads="1"/>
            </p:cNvSpPr>
            <p:nvPr/>
          </p:nvSpPr>
          <p:spPr bwMode="auto">
            <a:xfrm>
              <a:off x="4763" y="2083"/>
              <a:ext cx="38" cy="39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17" name="Oval 122"/>
            <p:cNvSpPr>
              <a:spLocks noChangeArrowheads="1"/>
            </p:cNvSpPr>
            <p:nvPr/>
          </p:nvSpPr>
          <p:spPr bwMode="auto">
            <a:xfrm>
              <a:off x="4820" y="2122"/>
              <a:ext cx="29" cy="29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21" name="Rectangle 123"/>
          <p:cNvSpPr>
            <a:spLocks noChangeArrowheads="1"/>
          </p:cNvSpPr>
          <p:nvPr/>
        </p:nvSpPr>
        <p:spPr bwMode="auto">
          <a:xfrm>
            <a:off x="7780338" y="2019300"/>
            <a:ext cx="12840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First cleavage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22" name="Rectangle 124"/>
          <p:cNvSpPr>
            <a:spLocks noChangeArrowheads="1"/>
          </p:cNvSpPr>
          <p:nvPr/>
        </p:nvSpPr>
        <p:spPr bwMode="auto">
          <a:xfrm>
            <a:off x="7948613" y="3787775"/>
            <a:ext cx="115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err="1" smtClean="0">
                <a:solidFill>
                  <a:srgbClr val="FFC000"/>
                </a:solidFill>
                <a:latin typeface="Arial"/>
                <a:ea typeface="ＭＳ Ｐゴシック"/>
              </a:rPr>
              <a:t>Pronucleus</a:t>
            </a:r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  </a:t>
            </a:r>
          </a:p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formation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3" name="Group 125"/>
          <p:cNvGrpSpPr>
            <a:grpSpLocks/>
          </p:cNvGrpSpPr>
          <p:nvPr/>
        </p:nvGrpSpPr>
        <p:grpSpPr bwMode="auto">
          <a:xfrm>
            <a:off x="1768475" y="1798638"/>
            <a:ext cx="815975" cy="930275"/>
            <a:chOff x="1114" y="1133"/>
            <a:chExt cx="514" cy="586"/>
          </a:xfrm>
        </p:grpSpPr>
        <p:sp>
          <p:nvSpPr>
            <p:cNvPr id="65910" name="Arc 126"/>
            <p:cNvSpPr>
              <a:spLocks/>
            </p:cNvSpPr>
            <p:nvPr/>
          </p:nvSpPr>
          <p:spPr bwMode="auto">
            <a:xfrm>
              <a:off x="1143" y="1133"/>
              <a:ext cx="485" cy="53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686"/>
                    <a:pt x="9643" y="23"/>
                    <a:pt x="21555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686"/>
                    <a:pt x="9643" y="23"/>
                    <a:pt x="21555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14" name="Group 127"/>
            <p:cNvGrpSpPr>
              <a:grpSpLocks/>
            </p:cNvGrpSpPr>
            <p:nvPr/>
          </p:nvGrpSpPr>
          <p:grpSpPr bwMode="auto">
            <a:xfrm>
              <a:off x="1114" y="1565"/>
              <a:ext cx="77" cy="154"/>
              <a:chOff x="1114" y="1565"/>
              <a:chExt cx="77" cy="154"/>
            </a:xfrm>
          </p:grpSpPr>
          <p:sp>
            <p:nvSpPr>
              <p:cNvPr id="65912" name="Freeform 128"/>
              <p:cNvSpPr>
                <a:spLocks/>
              </p:cNvSpPr>
              <p:nvPr/>
            </p:nvSpPr>
            <p:spPr bwMode="auto">
              <a:xfrm>
                <a:off x="1114" y="1565"/>
                <a:ext cx="77" cy="154"/>
              </a:xfrm>
              <a:custGeom>
                <a:avLst/>
                <a:gdLst>
                  <a:gd name="T0" fmla="*/ 38 w 77"/>
                  <a:gd name="T1" fmla="*/ 154 h 154"/>
                  <a:gd name="T2" fmla="*/ 0 w 77"/>
                  <a:gd name="T3" fmla="*/ 0 h 154"/>
                  <a:gd name="T4" fmla="*/ 38 w 77"/>
                  <a:gd name="T5" fmla="*/ 0 h 154"/>
                  <a:gd name="T6" fmla="*/ 77 w 77"/>
                  <a:gd name="T7" fmla="*/ 0 h 154"/>
                  <a:gd name="T8" fmla="*/ 38 w 77"/>
                  <a:gd name="T9" fmla="*/ 154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54"/>
                  <a:gd name="T17" fmla="*/ 77 w 7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54">
                    <a:moveTo>
                      <a:pt x="38" y="154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77" y="0"/>
                    </a:lnTo>
                    <a:lnTo>
                      <a:pt x="38" y="15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13" name="Line 129"/>
              <p:cNvSpPr>
                <a:spLocks noChangeShapeType="1"/>
              </p:cNvSpPr>
              <p:nvPr/>
            </p:nvSpPr>
            <p:spPr bwMode="auto">
              <a:xfrm flipV="1">
                <a:off x="1152" y="1565"/>
                <a:ext cx="1" cy="48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</p:grpSp>
      <p:sp>
        <p:nvSpPr>
          <p:cNvPr id="65624" name="Rectangle 130"/>
          <p:cNvSpPr>
            <a:spLocks noChangeArrowheads="1"/>
          </p:cNvSpPr>
          <p:nvPr/>
        </p:nvSpPr>
        <p:spPr bwMode="auto">
          <a:xfrm>
            <a:off x="467544" y="1556792"/>
            <a:ext cx="8864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Egg </a:t>
            </a:r>
          </a:p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formation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25" name="Rectangle 131"/>
          <p:cNvSpPr>
            <a:spLocks noChangeArrowheads="1"/>
          </p:cNvSpPr>
          <p:nvPr/>
        </p:nvSpPr>
        <p:spPr bwMode="auto">
          <a:xfrm>
            <a:off x="4183063" y="5494338"/>
            <a:ext cx="9858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100" b="1" dirty="0" err="1" smtClean="0">
                <a:solidFill>
                  <a:srgbClr val="FFC000"/>
                </a:solidFill>
                <a:latin typeface="Arial"/>
                <a:ea typeface="ＭＳ Ｐゴシック"/>
              </a:rPr>
              <a:t>Ubiquitination</a:t>
            </a:r>
            <a:r>
              <a:rPr lang="en-US" altLang="ja-JP" sz="11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 </a:t>
            </a:r>
          </a:p>
          <a:p>
            <a:r>
              <a:rPr lang="en-US" altLang="ja-JP" sz="11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of </a:t>
            </a:r>
            <a:r>
              <a:rPr lang="en-US" altLang="ja-JP" sz="1100" b="1" dirty="0" err="1" smtClean="0">
                <a:solidFill>
                  <a:srgbClr val="FFC000"/>
                </a:solidFill>
                <a:latin typeface="Arial"/>
                <a:ea typeface="ＭＳ Ｐゴシック"/>
              </a:rPr>
              <a:t>cyckin</a:t>
            </a:r>
            <a:r>
              <a:rPr lang="en-US" altLang="ja-JP" sz="11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 B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5" name="Group 133"/>
          <p:cNvGrpSpPr>
            <a:grpSpLocks/>
          </p:cNvGrpSpPr>
          <p:nvPr/>
        </p:nvGrpSpPr>
        <p:grpSpPr bwMode="auto">
          <a:xfrm>
            <a:off x="2179638" y="4846638"/>
            <a:ext cx="396875" cy="519113"/>
            <a:chOff x="1373" y="3053"/>
            <a:chExt cx="250" cy="327"/>
          </a:xfrm>
        </p:grpSpPr>
        <p:sp>
          <p:nvSpPr>
            <p:cNvPr id="65908" name="Freeform 134"/>
            <p:cNvSpPr>
              <a:spLocks/>
            </p:cNvSpPr>
            <p:nvPr/>
          </p:nvSpPr>
          <p:spPr bwMode="auto">
            <a:xfrm>
              <a:off x="1517" y="3053"/>
              <a:ext cx="106" cy="125"/>
            </a:xfrm>
            <a:custGeom>
              <a:avLst/>
              <a:gdLst>
                <a:gd name="T0" fmla="*/ 106 w 106"/>
                <a:gd name="T1" fmla="*/ 0 h 125"/>
                <a:gd name="T2" fmla="*/ 58 w 106"/>
                <a:gd name="T3" fmla="*/ 125 h 125"/>
                <a:gd name="T4" fmla="*/ 29 w 106"/>
                <a:gd name="T5" fmla="*/ 106 h 125"/>
                <a:gd name="T6" fmla="*/ 0 w 106"/>
                <a:gd name="T7" fmla="*/ 86 h 125"/>
                <a:gd name="T8" fmla="*/ 106 w 106"/>
                <a:gd name="T9" fmla="*/ 0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125"/>
                <a:gd name="T17" fmla="*/ 106 w 10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125">
                  <a:moveTo>
                    <a:pt x="106" y="0"/>
                  </a:moveTo>
                  <a:lnTo>
                    <a:pt x="58" y="125"/>
                  </a:lnTo>
                  <a:lnTo>
                    <a:pt x="29" y="106"/>
                  </a:lnTo>
                  <a:lnTo>
                    <a:pt x="0" y="8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09" name="Line 135"/>
            <p:cNvSpPr>
              <a:spLocks noChangeShapeType="1"/>
            </p:cNvSpPr>
            <p:nvPr/>
          </p:nvSpPr>
          <p:spPr bwMode="auto">
            <a:xfrm flipV="1">
              <a:off x="1373" y="3159"/>
              <a:ext cx="173" cy="221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28" name="Rectangle 136"/>
          <p:cNvSpPr>
            <a:spLocks noChangeArrowheads="1"/>
          </p:cNvSpPr>
          <p:nvPr/>
        </p:nvSpPr>
        <p:spPr bwMode="auto">
          <a:xfrm>
            <a:off x="1814513" y="5181600"/>
            <a:ext cx="579438" cy="336550"/>
          </a:xfrm>
          <a:prstGeom prst="rect">
            <a:avLst/>
          </a:prstGeom>
          <a:solidFill>
            <a:srgbClr val="000000"/>
          </a:solidFill>
          <a:ln w="15875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29" name="Rectangle 137"/>
          <p:cNvSpPr>
            <a:spLocks noChangeArrowheads="1"/>
          </p:cNvSpPr>
          <p:nvPr/>
        </p:nvSpPr>
        <p:spPr bwMode="auto">
          <a:xfrm>
            <a:off x="1912938" y="5249863"/>
            <a:ext cx="3508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FFC000"/>
                </a:solidFill>
                <a:latin typeface="Arial"/>
                <a:ea typeface="ＭＳ Ｐゴシック"/>
              </a:rPr>
              <a:t>CSF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30" name="Rectangle 138"/>
          <p:cNvSpPr>
            <a:spLocks noChangeArrowheads="1"/>
          </p:cNvSpPr>
          <p:nvPr/>
        </p:nvSpPr>
        <p:spPr bwMode="auto">
          <a:xfrm>
            <a:off x="5210735" y="4686300"/>
            <a:ext cx="166552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MPF degeneration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6" name="Group 139"/>
          <p:cNvGrpSpPr>
            <a:grpSpLocks/>
          </p:cNvGrpSpPr>
          <p:nvPr/>
        </p:nvGrpSpPr>
        <p:grpSpPr bwMode="auto">
          <a:xfrm>
            <a:off x="1935163" y="4664075"/>
            <a:ext cx="214313" cy="242888"/>
            <a:chOff x="1219" y="2938"/>
            <a:chExt cx="135" cy="153"/>
          </a:xfrm>
        </p:grpSpPr>
        <p:sp>
          <p:nvSpPr>
            <p:cNvPr id="65906" name="Freeform 140"/>
            <p:cNvSpPr>
              <a:spLocks/>
            </p:cNvSpPr>
            <p:nvPr/>
          </p:nvSpPr>
          <p:spPr bwMode="auto">
            <a:xfrm>
              <a:off x="1239" y="2967"/>
              <a:ext cx="115" cy="124"/>
            </a:xfrm>
            <a:custGeom>
              <a:avLst/>
              <a:gdLst>
                <a:gd name="T0" fmla="*/ 115 w 115"/>
                <a:gd name="T1" fmla="*/ 124 h 124"/>
                <a:gd name="T2" fmla="*/ 0 w 115"/>
                <a:gd name="T3" fmla="*/ 48 h 124"/>
                <a:gd name="T4" fmla="*/ 29 w 115"/>
                <a:gd name="T5" fmla="*/ 19 h 124"/>
                <a:gd name="T6" fmla="*/ 57 w 115"/>
                <a:gd name="T7" fmla="*/ 0 h 124"/>
                <a:gd name="T8" fmla="*/ 115 w 115"/>
                <a:gd name="T9" fmla="*/ 124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124"/>
                <a:gd name="T17" fmla="*/ 115 w 115"/>
                <a:gd name="T18" fmla="*/ 124 h 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124">
                  <a:moveTo>
                    <a:pt x="115" y="124"/>
                  </a:moveTo>
                  <a:lnTo>
                    <a:pt x="0" y="48"/>
                  </a:lnTo>
                  <a:lnTo>
                    <a:pt x="29" y="19"/>
                  </a:lnTo>
                  <a:lnTo>
                    <a:pt x="57" y="0"/>
                  </a:lnTo>
                  <a:lnTo>
                    <a:pt x="115" y="12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07" name="Line 141"/>
            <p:cNvSpPr>
              <a:spLocks noChangeShapeType="1"/>
            </p:cNvSpPr>
            <p:nvPr/>
          </p:nvSpPr>
          <p:spPr bwMode="auto">
            <a:xfrm>
              <a:off x="1219" y="2938"/>
              <a:ext cx="49" cy="48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17" name="Group 142"/>
          <p:cNvGrpSpPr>
            <a:grpSpLocks/>
          </p:cNvGrpSpPr>
          <p:nvPr/>
        </p:nvGrpSpPr>
        <p:grpSpPr bwMode="auto">
          <a:xfrm>
            <a:off x="1311275" y="3657600"/>
            <a:ext cx="122238" cy="244475"/>
            <a:chOff x="826" y="2304"/>
            <a:chExt cx="77" cy="154"/>
          </a:xfrm>
        </p:grpSpPr>
        <p:sp>
          <p:nvSpPr>
            <p:cNvPr id="65904" name="Freeform 143"/>
            <p:cNvSpPr>
              <a:spLocks/>
            </p:cNvSpPr>
            <p:nvPr/>
          </p:nvSpPr>
          <p:spPr bwMode="auto">
            <a:xfrm>
              <a:off x="826" y="2323"/>
              <a:ext cx="77" cy="135"/>
            </a:xfrm>
            <a:custGeom>
              <a:avLst/>
              <a:gdLst>
                <a:gd name="T0" fmla="*/ 77 w 77"/>
                <a:gd name="T1" fmla="*/ 135 h 135"/>
                <a:gd name="T2" fmla="*/ 0 w 77"/>
                <a:gd name="T3" fmla="*/ 20 h 135"/>
                <a:gd name="T4" fmla="*/ 38 w 77"/>
                <a:gd name="T5" fmla="*/ 10 h 135"/>
                <a:gd name="T6" fmla="*/ 67 w 77"/>
                <a:gd name="T7" fmla="*/ 0 h 135"/>
                <a:gd name="T8" fmla="*/ 77 w 77"/>
                <a:gd name="T9" fmla="*/ 13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35"/>
                <a:gd name="T17" fmla="*/ 77 w 77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35">
                  <a:moveTo>
                    <a:pt x="77" y="135"/>
                  </a:moveTo>
                  <a:lnTo>
                    <a:pt x="0" y="20"/>
                  </a:lnTo>
                  <a:lnTo>
                    <a:pt x="38" y="10"/>
                  </a:lnTo>
                  <a:lnTo>
                    <a:pt x="67" y="0"/>
                  </a:lnTo>
                  <a:lnTo>
                    <a:pt x="77" y="135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05" name="Line 144"/>
            <p:cNvSpPr>
              <a:spLocks noChangeShapeType="1"/>
            </p:cNvSpPr>
            <p:nvPr/>
          </p:nvSpPr>
          <p:spPr bwMode="auto">
            <a:xfrm>
              <a:off x="855" y="2304"/>
              <a:ext cx="9" cy="29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33" name="Freeform 145"/>
          <p:cNvSpPr>
            <a:spLocks/>
          </p:cNvSpPr>
          <p:nvPr/>
        </p:nvSpPr>
        <p:spPr bwMode="auto">
          <a:xfrm>
            <a:off x="5610225" y="5197475"/>
            <a:ext cx="349250" cy="258763"/>
          </a:xfrm>
          <a:custGeom>
            <a:avLst/>
            <a:gdLst>
              <a:gd name="T0" fmla="*/ 0 w 220"/>
              <a:gd name="T1" fmla="*/ 0 h 163"/>
              <a:gd name="T2" fmla="*/ 0 w 220"/>
              <a:gd name="T3" fmla="*/ 0 h 163"/>
              <a:gd name="T4" fmla="*/ 0 w 220"/>
              <a:gd name="T5" fmla="*/ 163 h 163"/>
              <a:gd name="T6" fmla="*/ 0 w 220"/>
              <a:gd name="T7" fmla="*/ 163 h 163"/>
              <a:gd name="T8" fmla="*/ 201 w 220"/>
              <a:gd name="T9" fmla="*/ 163 h 163"/>
              <a:gd name="T10" fmla="*/ 201 w 220"/>
              <a:gd name="T11" fmla="*/ 163 h 163"/>
              <a:gd name="T12" fmla="*/ 211 w 220"/>
              <a:gd name="T13" fmla="*/ 125 h 163"/>
              <a:gd name="T14" fmla="*/ 211 w 220"/>
              <a:gd name="T15" fmla="*/ 125 h 163"/>
              <a:gd name="T16" fmla="*/ 192 w 220"/>
              <a:gd name="T17" fmla="*/ 86 h 163"/>
              <a:gd name="T18" fmla="*/ 192 w 220"/>
              <a:gd name="T19" fmla="*/ 86 h 163"/>
              <a:gd name="T20" fmla="*/ 220 w 220"/>
              <a:gd name="T21" fmla="*/ 29 h 163"/>
              <a:gd name="T22" fmla="*/ 220 w 220"/>
              <a:gd name="T23" fmla="*/ 29 h 163"/>
              <a:gd name="T24" fmla="*/ 192 w 220"/>
              <a:gd name="T25" fmla="*/ 0 h 163"/>
              <a:gd name="T26" fmla="*/ 192 w 220"/>
              <a:gd name="T27" fmla="*/ 0 h 163"/>
              <a:gd name="T28" fmla="*/ 0 w 220"/>
              <a:gd name="T29" fmla="*/ 0 h 163"/>
              <a:gd name="T30" fmla="*/ 0 w 220"/>
              <a:gd name="T31" fmla="*/ 0 h 163"/>
              <a:gd name="T32" fmla="*/ 0 w 220"/>
              <a:gd name="T33" fmla="*/ 163 h 163"/>
              <a:gd name="T34" fmla="*/ 201 w 220"/>
              <a:gd name="T35" fmla="*/ 163 h 163"/>
              <a:gd name="T36" fmla="*/ 211 w 220"/>
              <a:gd name="T37" fmla="*/ 125 h 163"/>
              <a:gd name="T38" fmla="*/ 192 w 220"/>
              <a:gd name="T39" fmla="*/ 86 h 163"/>
              <a:gd name="T40" fmla="*/ 220 w 220"/>
              <a:gd name="T41" fmla="*/ 29 h 163"/>
              <a:gd name="T42" fmla="*/ 192 w 220"/>
              <a:gd name="T43" fmla="*/ 0 h 163"/>
              <a:gd name="T44" fmla="*/ 0 w 220"/>
              <a:gd name="T45" fmla="*/ 0 h 16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20"/>
              <a:gd name="T70" fmla="*/ 0 h 163"/>
              <a:gd name="T71" fmla="*/ 220 w 220"/>
              <a:gd name="T72" fmla="*/ 163 h 16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20" h="163">
                <a:moveTo>
                  <a:pt x="0" y="0"/>
                </a:moveTo>
                <a:lnTo>
                  <a:pt x="0" y="0"/>
                </a:lnTo>
                <a:lnTo>
                  <a:pt x="0" y="163"/>
                </a:lnTo>
                <a:lnTo>
                  <a:pt x="201" y="163"/>
                </a:lnTo>
                <a:lnTo>
                  <a:pt x="211" y="125"/>
                </a:lnTo>
                <a:lnTo>
                  <a:pt x="192" y="86"/>
                </a:lnTo>
                <a:lnTo>
                  <a:pt x="220" y="29"/>
                </a:lnTo>
                <a:lnTo>
                  <a:pt x="192" y="0"/>
                </a:lnTo>
                <a:lnTo>
                  <a:pt x="0" y="0"/>
                </a:lnTo>
                <a:lnTo>
                  <a:pt x="0" y="163"/>
                </a:lnTo>
                <a:lnTo>
                  <a:pt x="201" y="163"/>
                </a:lnTo>
                <a:lnTo>
                  <a:pt x="211" y="125"/>
                </a:lnTo>
                <a:lnTo>
                  <a:pt x="192" y="86"/>
                </a:lnTo>
                <a:lnTo>
                  <a:pt x="220" y="29"/>
                </a:lnTo>
                <a:lnTo>
                  <a:pt x="192" y="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99FF9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34" name="Rectangle 146"/>
          <p:cNvSpPr>
            <a:spLocks noChangeArrowheads="1"/>
          </p:cNvSpPr>
          <p:nvPr/>
        </p:nvSpPr>
        <p:spPr bwMode="auto">
          <a:xfrm>
            <a:off x="5630863" y="5233988"/>
            <a:ext cx="3079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>
                <a:solidFill>
                  <a:srgbClr val="000000"/>
                </a:solidFill>
                <a:latin typeface="Osaka" charset="-128"/>
                <a:ea typeface="Osaka" charset="-128"/>
              </a:rPr>
              <a:t>サイ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35" name="Freeform 147"/>
          <p:cNvSpPr>
            <a:spLocks/>
          </p:cNvSpPr>
          <p:nvPr/>
        </p:nvSpPr>
        <p:spPr bwMode="auto">
          <a:xfrm>
            <a:off x="5975350" y="5197475"/>
            <a:ext cx="381000" cy="258763"/>
          </a:xfrm>
          <a:custGeom>
            <a:avLst/>
            <a:gdLst>
              <a:gd name="T0" fmla="*/ 10 w 240"/>
              <a:gd name="T1" fmla="*/ 0 h 163"/>
              <a:gd name="T2" fmla="*/ 10 w 240"/>
              <a:gd name="T3" fmla="*/ 0 h 163"/>
              <a:gd name="T4" fmla="*/ 29 w 240"/>
              <a:gd name="T5" fmla="*/ 29 h 163"/>
              <a:gd name="T6" fmla="*/ 29 w 240"/>
              <a:gd name="T7" fmla="*/ 29 h 163"/>
              <a:gd name="T8" fmla="*/ 0 w 240"/>
              <a:gd name="T9" fmla="*/ 86 h 163"/>
              <a:gd name="T10" fmla="*/ 0 w 240"/>
              <a:gd name="T11" fmla="*/ 86 h 163"/>
              <a:gd name="T12" fmla="*/ 29 w 240"/>
              <a:gd name="T13" fmla="*/ 125 h 163"/>
              <a:gd name="T14" fmla="*/ 29 w 240"/>
              <a:gd name="T15" fmla="*/ 125 h 163"/>
              <a:gd name="T16" fmla="*/ 19 w 240"/>
              <a:gd name="T17" fmla="*/ 163 h 163"/>
              <a:gd name="T18" fmla="*/ 19 w 240"/>
              <a:gd name="T19" fmla="*/ 163 h 163"/>
              <a:gd name="T20" fmla="*/ 221 w 240"/>
              <a:gd name="T21" fmla="*/ 163 h 163"/>
              <a:gd name="T22" fmla="*/ 221 w 240"/>
              <a:gd name="T23" fmla="*/ 163 h 163"/>
              <a:gd name="T24" fmla="*/ 192 w 240"/>
              <a:gd name="T25" fmla="*/ 125 h 163"/>
              <a:gd name="T26" fmla="*/ 192 w 240"/>
              <a:gd name="T27" fmla="*/ 125 h 163"/>
              <a:gd name="T28" fmla="*/ 221 w 240"/>
              <a:gd name="T29" fmla="*/ 86 h 163"/>
              <a:gd name="T30" fmla="*/ 221 w 240"/>
              <a:gd name="T31" fmla="*/ 86 h 163"/>
              <a:gd name="T32" fmla="*/ 192 w 240"/>
              <a:gd name="T33" fmla="*/ 38 h 163"/>
              <a:gd name="T34" fmla="*/ 192 w 240"/>
              <a:gd name="T35" fmla="*/ 38 h 163"/>
              <a:gd name="T36" fmla="*/ 240 w 240"/>
              <a:gd name="T37" fmla="*/ 29 h 163"/>
              <a:gd name="T38" fmla="*/ 240 w 240"/>
              <a:gd name="T39" fmla="*/ 29 h 163"/>
              <a:gd name="T40" fmla="*/ 173 w 240"/>
              <a:gd name="T41" fmla="*/ 0 h 163"/>
              <a:gd name="T42" fmla="*/ 173 w 240"/>
              <a:gd name="T43" fmla="*/ 0 h 163"/>
              <a:gd name="T44" fmla="*/ 10 w 240"/>
              <a:gd name="T45" fmla="*/ 0 h 163"/>
              <a:gd name="T46" fmla="*/ 10 w 240"/>
              <a:gd name="T47" fmla="*/ 0 h 163"/>
              <a:gd name="T48" fmla="*/ 29 w 240"/>
              <a:gd name="T49" fmla="*/ 29 h 163"/>
              <a:gd name="T50" fmla="*/ 0 w 240"/>
              <a:gd name="T51" fmla="*/ 86 h 163"/>
              <a:gd name="T52" fmla="*/ 29 w 240"/>
              <a:gd name="T53" fmla="*/ 125 h 163"/>
              <a:gd name="T54" fmla="*/ 19 w 240"/>
              <a:gd name="T55" fmla="*/ 163 h 163"/>
              <a:gd name="T56" fmla="*/ 221 w 240"/>
              <a:gd name="T57" fmla="*/ 163 h 163"/>
              <a:gd name="T58" fmla="*/ 192 w 240"/>
              <a:gd name="T59" fmla="*/ 125 h 163"/>
              <a:gd name="T60" fmla="*/ 221 w 240"/>
              <a:gd name="T61" fmla="*/ 86 h 163"/>
              <a:gd name="T62" fmla="*/ 192 w 240"/>
              <a:gd name="T63" fmla="*/ 38 h 163"/>
              <a:gd name="T64" fmla="*/ 240 w 240"/>
              <a:gd name="T65" fmla="*/ 29 h 163"/>
              <a:gd name="T66" fmla="*/ 173 w 240"/>
              <a:gd name="T67" fmla="*/ 0 h 163"/>
              <a:gd name="T68" fmla="*/ 10 w 240"/>
              <a:gd name="T69" fmla="*/ 0 h 1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0"/>
              <a:gd name="T106" fmla="*/ 0 h 163"/>
              <a:gd name="T107" fmla="*/ 240 w 240"/>
              <a:gd name="T108" fmla="*/ 163 h 16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0" h="163">
                <a:moveTo>
                  <a:pt x="10" y="0"/>
                </a:moveTo>
                <a:lnTo>
                  <a:pt x="10" y="0"/>
                </a:lnTo>
                <a:lnTo>
                  <a:pt x="29" y="29"/>
                </a:lnTo>
                <a:lnTo>
                  <a:pt x="0" y="86"/>
                </a:lnTo>
                <a:lnTo>
                  <a:pt x="29" y="125"/>
                </a:lnTo>
                <a:lnTo>
                  <a:pt x="19" y="163"/>
                </a:lnTo>
                <a:lnTo>
                  <a:pt x="221" y="163"/>
                </a:lnTo>
                <a:lnTo>
                  <a:pt x="192" y="125"/>
                </a:lnTo>
                <a:lnTo>
                  <a:pt x="221" y="86"/>
                </a:lnTo>
                <a:lnTo>
                  <a:pt x="192" y="38"/>
                </a:lnTo>
                <a:lnTo>
                  <a:pt x="240" y="29"/>
                </a:lnTo>
                <a:lnTo>
                  <a:pt x="173" y="0"/>
                </a:lnTo>
                <a:lnTo>
                  <a:pt x="10" y="0"/>
                </a:lnTo>
                <a:lnTo>
                  <a:pt x="29" y="29"/>
                </a:lnTo>
                <a:lnTo>
                  <a:pt x="0" y="86"/>
                </a:lnTo>
                <a:lnTo>
                  <a:pt x="29" y="125"/>
                </a:lnTo>
                <a:lnTo>
                  <a:pt x="19" y="163"/>
                </a:lnTo>
                <a:lnTo>
                  <a:pt x="221" y="163"/>
                </a:lnTo>
                <a:lnTo>
                  <a:pt x="192" y="125"/>
                </a:lnTo>
                <a:lnTo>
                  <a:pt x="221" y="86"/>
                </a:lnTo>
                <a:lnTo>
                  <a:pt x="192" y="38"/>
                </a:lnTo>
                <a:lnTo>
                  <a:pt x="240" y="29"/>
                </a:lnTo>
                <a:lnTo>
                  <a:pt x="173" y="0"/>
                </a:lnTo>
                <a:lnTo>
                  <a:pt x="10" y="0"/>
                </a:lnTo>
                <a:close/>
              </a:path>
            </a:pathLst>
          </a:custGeom>
          <a:noFill/>
          <a:ln w="15875">
            <a:solidFill>
              <a:srgbClr val="99FF9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36" name="Rectangle 148"/>
          <p:cNvSpPr>
            <a:spLocks noChangeArrowheads="1"/>
          </p:cNvSpPr>
          <p:nvPr/>
        </p:nvSpPr>
        <p:spPr bwMode="auto">
          <a:xfrm>
            <a:off x="6011863" y="5233988"/>
            <a:ext cx="3079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>
                <a:solidFill>
                  <a:srgbClr val="000000"/>
                </a:solidFill>
                <a:latin typeface="Osaka" charset="-128"/>
                <a:ea typeface="Osaka" charset="-128"/>
              </a:rPr>
              <a:t>クリ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37" name="Freeform 149"/>
          <p:cNvSpPr>
            <a:spLocks/>
          </p:cNvSpPr>
          <p:nvPr/>
        </p:nvSpPr>
        <p:spPr bwMode="auto">
          <a:xfrm>
            <a:off x="6372225" y="5197475"/>
            <a:ext cx="334963" cy="258763"/>
          </a:xfrm>
          <a:custGeom>
            <a:avLst/>
            <a:gdLst>
              <a:gd name="T0" fmla="*/ 0 w 211"/>
              <a:gd name="T1" fmla="*/ 0 h 163"/>
              <a:gd name="T2" fmla="*/ 0 w 211"/>
              <a:gd name="T3" fmla="*/ 0 h 163"/>
              <a:gd name="T4" fmla="*/ 57 w 211"/>
              <a:gd name="T5" fmla="*/ 29 h 163"/>
              <a:gd name="T6" fmla="*/ 57 w 211"/>
              <a:gd name="T7" fmla="*/ 29 h 163"/>
              <a:gd name="T8" fmla="*/ 19 w 211"/>
              <a:gd name="T9" fmla="*/ 38 h 163"/>
              <a:gd name="T10" fmla="*/ 19 w 211"/>
              <a:gd name="T11" fmla="*/ 38 h 163"/>
              <a:gd name="T12" fmla="*/ 48 w 211"/>
              <a:gd name="T13" fmla="*/ 86 h 163"/>
              <a:gd name="T14" fmla="*/ 48 w 211"/>
              <a:gd name="T15" fmla="*/ 86 h 163"/>
              <a:gd name="T16" fmla="*/ 19 w 211"/>
              <a:gd name="T17" fmla="*/ 125 h 163"/>
              <a:gd name="T18" fmla="*/ 19 w 211"/>
              <a:gd name="T19" fmla="*/ 125 h 163"/>
              <a:gd name="T20" fmla="*/ 38 w 211"/>
              <a:gd name="T21" fmla="*/ 163 h 163"/>
              <a:gd name="T22" fmla="*/ 38 w 211"/>
              <a:gd name="T23" fmla="*/ 163 h 163"/>
              <a:gd name="T24" fmla="*/ 211 w 211"/>
              <a:gd name="T25" fmla="*/ 163 h 163"/>
              <a:gd name="T26" fmla="*/ 211 w 211"/>
              <a:gd name="T27" fmla="*/ 163 h 163"/>
              <a:gd name="T28" fmla="*/ 211 w 211"/>
              <a:gd name="T29" fmla="*/ 0 h 163"/>
              <a:gd name="T30" fmla="*/ 211 w 211"/>
              <a:gd name="T31" fmla="*/ 0 h 163"/>
              <a:gd name="T32" fmla="*/ 0 w 211"/>
              <a:gd name="T33" fmla="*/ 0 h 163"/>
              <a:gd name="T34" fmla="*/ 0 w 211"/>
              <a:gd name="T35" fmla="*/ 0 h 163"/>
              <a:gd name="T36" fmla="*/ 57 w 211"/>
              <a:gd name="T37" fmla="*/ 29 h 163"/>
              <a:gd name="T38" fmla="*/ 19 w 211"/>
              <a:gd name="T39" fmla="*/ 38 h 163"/>
              <a:gd name="T40" fmla="*/ 48 w 211"/>
              <a:gd name="T41" fmla="*/ 86 h 163"/>
              <a:gd name="T42" fmla="*/ 19 w 211"/>
              <a:gd name="T43" fmla="*/ 125 h 163"/>
              <a:gd name="T44" fmla="*/ 38 w 211"/>
              <a:gd name="T45" fmla="*/ 163 h 163"/>
              <a:gd name="T46" fmla="*/ 211 w 211"/>
              <a:gd name="T47" fmla="*/ 163 h 163"/>
              <a:gd name="T48" fmla="*/ 211 w 211"/>
              <a:gd name="T49" fmla="*/ 0 h 163"/>
              <a:gd name="T50" fmla="*/ 0 w 211"/>
              <a:gd name="T51" fmla="*/ 0 h 16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11"/>
              <a:gd name="T79" fmla="*/ 0 h 163"/>
              <a:gd name="T80" fmla="*/ 211 w 211"/>
              <a:gd name="T81" fmla="*/ 163 h 16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11" h="163">
                <a:moveTo>
                  <a:pt x="0" y="0"/>
                </a:moveTo>
                <a:lnTo>
                  <a:pt x="0" y="0"/>
                </a:lnTo>
                <a:lnTo>
                  <a:pt x="57" y="29"/>
                </a:lnTo>
                <a:lnTo>
                  <a:pt x="19" y="38"/>
                </a:lnTo>
                <a:lnTo>
                  <a:pt x="48" y="86"/>
                </a:lnTo>
                <a:lnTo>
                  <a:pt x="19" y="125"/>
                </a:lnTo>
                <a:lnTo>
                  <a:pt x="38" y="163"/>
                </a:lnTo>
                <a:lnTo>
                  <a:pt x="211" y="163"/>
                </a:lnTo>
                <a:lnTo>
                  <a:pt x="211" y="0"/>
                </a:lnTo>
                <a:lnTo>
                  <a:pt x="0" y="0"/>
                </a:lnTo>
                <a:lnTo>
                  <a:pt x="57" y="29"/>
                </a:lnTo>
                <a:lnTo>
                  <a:pt x="19" y="38"/>
                </a:lnTo>
                <a:lnTo>
                  <a:pt x="48" y="86"/>
                </a:lnTo>
                <a:lnTo>
                  <a:pt x="19" y="125"/>
                </a:lnTo>
                <a:lnTo>
                  <a:pt x="38" y="163"/>
                </a:lnTo>
                <a:lnTo>
                  <a:pt x="211" y="163"/>
                </a:lnTo>
                <a:lnTo>
                  <a:pt x="211" y="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99FF9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38" name="Rectangle 150"/>
          <p:cNvSpPr>
            <a:spLocks noChangeArrowheads="1"/>
          </p:cNvSpPr>
          <p:nvPr/>
        </p:nvSpPr>
        <p:spPr bwMode="auto">
          <a:xfrm>
            <a:off x="6408738" y="5233988"/>
            <a:ext cx="3079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>
                <a:solidFill>
                  <a:srgbClr val="000000"/>
                </a:solidFill>
                <a:latin typeface="Osaka" charset="-128"/>
                <a:ea typeface="Osaka" charset="-128"/>
              </a:rPr>
              <a:t>ンＢ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8" name="Group 151"/>
          <p:cNvGrpSpPr>
            <a:grpSpLocks/>
          </p:cNvGrpSpPr>
          <p:nvPr/>
        </p:nvGrpSpPr>
        <p:grpSpPr bwMode="auto">
          <a:xfrm>
            <a:off x="7026275" y="4999038"/>
            <a:ext cx="366713" cy="258763"/>
            <a:chOff x="4426" y="3149"/>
            <a:chExt cx="231" cy="163"/>
          </a:xfrm>
        </p:grpSpPr>
        <p:sp>
          <p:nvSpPr>
            <p:cNvPr id="65902" name="Freeform 152"/>
            <p:cNvSpPr>
              <a:spLocks/>
            </p:cNvSpPr>
            <p:nvPr/>
          </p:nvSpPr>
          <p:spPr bwMode="auto">
            <a:xfrm>
              <a:off x="4532" y="3149"/>
              <a:ext cx="125" cy="106"/>
            </a:xfrm>
            <a:custGeom>
              <a:avLst/>
              <a:gdLst>
                <a:gd name="T0" fmla="*/ 125 w 125"/>
                <a:gd name="T1" fmla="*/ 0 h 106"/>
                <a:gd name="T2" fmla="*/ 39 w 125"/>
                <a:gd name="T3" fmla="*/ 106 h 106"/>
                <a:gd name="T4" fmla="*/ 19 w 125"/>
                <a:gd name="T5" fmla="*/ 77 h 106"/>
                <a:gd name="T6" fmla="*/ 0 w 125"/>
                <a:gd name="T7" fmla="*/ 48 h 106"/>
                <a:gd name="T8" fmla="*/ 125 w 125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06"/>
                <a:gd name="T17" fmla="*/ 125 w 125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06">
                  <a:moveTo>
                    <a:pt x="125" y="0"/>
                  </a:moveTo>
                  <a:lnTo>
                    <a:pt x="39" y="106"/>
                  </a:lnTo>
                  <a:lnTo>
                    <a:pt x="19" y="77"/>
                  </a:lnTo>
                  <a:lnTo>
                    <a:pt x="0" y="4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03" name="Line 153"/>
            <p:cNvSpPr>
              <a:spLocks noChangeShapeType="1"/>
            </p:cNvSpPr>
            <p:nvPr/>
          </p:nvSpPr>
          <p:spPr bwMode="auto">
            <a:xfrm flipV="1">
              <a:off x="4426" y="3226"/>
              <a:ext cx="125" cy="86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19" name="Group 154"/>
          <p:cNvGrpSpPr>
            <a:grpSpLocks/>
          </p:cNvGrpSpPr>
          <p:nvPr/>
        </p:nvGrpSpPr>
        <p:grpSpPr bwMode="auto">
          <a:xfrm>
            <a:off x="7637463" y="3779838"/>
            <a:ext cx="90488" cy="350838"/>
            <a:chOff x="4811" y="2381"/>
            <a:chExt cx="57" cy="221"/>
          </a:xfrm>
        </p:grpSpPr>
        <p:sp>
          <p:nvSpPr>
            <p:cNvPr id="65900" name="Freeform 155"/>
            <p:cNvSpPr>
              <a:spLocks/>
            </p:cNvSpPr>
            <p:nvPr/>
          </p:nvSpPr>
          <p:spPr bwMode="auto">
            <a:xfrm>
              <a:off x="4811" y="2381"/>
              <a:ext cx="57" cy="134"/>
            </a:xfrm>
            <a:custGeom>
              <a:avLst/>
              <a:gdLst>
                <a:gd name="T0" fmla="*/ 48 w 57"/>
                <a:gd name="T1" fmla="*/ 0 h 134"/>
                <a:gd name="T2" fmla="*/ 57 w 57"/>
                <a:gd name="T3" fmla="*/ 134 h 134"/>
                <a:gd name="T4" fmla="*/ 28 w 57"/>
                <a:gd name="T5" fmla="*/ 134 h 134"/>
                <a:gd name="T6" fmla="*/ 0 w 57"/>
                <a:gd name="T7" fmla="*/ 125 h 134"/>
                <a:gd name="T8" fmla="*/ 48 w 57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134"/>
                <a:gd name="T17" fmla="*/ 57 w 57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134">
                  <a:moveTo>
                    <a:pt x="48" y="0"/>
                  </a:moveTo>
                  <a:lnTo>
                    <a:pt x="57" y="134"/>
                  </a:lnTo>
                  <a:lnTo>
                    <a:pt x="28" y="134"/>
                  </a:lnTo>
                  <a:lnTo>
                    <a:pt x="0" y="12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901" name="Line 156"/>
            <p:cNvSpPr>
              <a:spLocks noChangeShapeType="1"/>
            </p:cNvSpPr>
            <p:nvPr/>
          </p:nvSpPr>
          <p:spPr bwMode="auto">
            <a:xfrm flipV="1">
              <a:off x="4830" y="2515"/>
              <a:ext cx="9" cy="87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20" name="Group 157"/>
          <p:cNvGrpSpPr>
            <a:grpSpLocks/>
          </p:cNvGrpSpPr>
          <p:nvPr/>
        </p:nvGrpSpPr>
        <p:grpSpPr bwMode="auto">
          <a:xfrm>
            <a:off x="7485063" y="2316163"/>
            <a:ext cx="136525" cy="473075"/>
            <a:chOff x="4715" y="1459"/>
            <a:chExt cx="86" cy="298"/>
          </a:xfrm>
        </p:grpSpPr>
        <p:sp>
          <p:nvSpPr>
            <p:cNvPr id="65898" name="Freeform 158"/>
            <p:cNvSpPr>
              <a:spLocks/>
            </p:cNvSpPr>
            <p:nvPr/>
          </p:nvSpPr>
          <p:spPr bwMode="auto">
            <a:xfrm>
              <a:off x="4715" y="1459"/>
              <a:ext cx="67" cy="135"/>
            </a:xfrm>
            <a:custGeom>
              <a:avLst/>
              <a:gdLst>
                <a:gd name="T0" fmla="*/ 0 w 67"/>
                <a:gd name="T1" fmla="*/ 0 h 135"/>
                <a:gd name="T2" fmla="*/ 67 w 67"/>
                <a:gd name="T3" fmla="*/ 116 h 135"/>
                <a:gd name="T4" fmla="*/ 38 w 67"/>
                <a:gd name="T5" fmla="*/ 125 h 135"/>
                <a:gd name="T6" fmla="*/ 0 w 67"/>
                <a:gd name="T7" fmla="*/ 135 h 135"/>
                <a:gd name="T8" fmla="*/ 0 w 67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35"/>
                <a:gd name="T17" fmla="*/ 67 w 67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35">
                  <a:moveTo>
                    <a:pt x="0" y="0"/>
                  </a:moveTo>
                  <a:lnTo>
                    <a:pt x="67" y="116"/>
                  </a:lnTo>
                  <a:lnTo>
                    <a:pt x="38" y="125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99" name="Line 159"/>
            <p:cNvSpPr>
              <a:spLocks noChangeShapeType="1"/>
            </p:cNvSpPr>
            <p:nvPr/>
          </p:nvSpPr>
          <p:spPr bwMode="auto">
            <a:xfrm flipH="1" flipV="1">
              <a:off x="4753" y="1584"/>
              <a:ext cx="48" cy="173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21" name="Group 160"/>
          <p:cNvGrpSpPr>
            <a:grpSpLocks/>
          </p:cNvGrpSpPr>
          <p:nvPr/>
        </p:nvGrpSpPr>
        <p:grpSpPr bwMode="auto">
          <a:xfrm>
            <a:off x="6234113" y="3611563"/>
            <a:ext cx="503238" cy="701675"/>
            <a:chOff x="3927" y="2275"/>
            <a:chExt cx="317" cy="442"/>
          </a:xfrm>
        </p:grpSpPr>
        <p:sp>
          <p:nvSpPr>
            <p:cNvPr id="65896" name="Freeform 161"/>
            <p:cNvSpPr>
              <a:spLocks/>
            </p:cNvSpPr>
            <p:nvPr/>
          </p:nvSpPr>
          <p:spPr bwMode="auto">
            <a:xfrm>
              <a:off x="4138" y="2583"/>
              <a:ext cx="106" cy="134"/>
            </a:xfrm>
            <a:custGeom>
              <a:avLst/>
              <a:gdLst>
                <a:gd name="T0" fmla="*/ 106 w 106"/>
                <a:gd name="T1" fmla="*/ 134 h 134"/>
                <a:gd name="T2" fmla="*/ 0 w 106"/>
                <a:gd name="T3" fmla="*/ 38 h 134"/>
                <a:gd name="T4" fmla="*/ 29 w 106"/>
                <a:gd name="T5" fmla="*/ 19 h 134"/>
                <a:gd name="T6" fmla="*/ 48 w 106"/>
                <a:gd name="T7" fmla="*/ 0 h 134"/>
                <a:gd name="T8" fmla="*/ 106 w 106"/>
                <a:gd name="T9" fmla="*/ 134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134"/>
                <a:gd name="T17" fmla="*/ 106 w 106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134">
                  <a:moveTo>
                    <a:pt x="106" y="134"/>
                  </a:moveTo>
                  <a:lnTo>
                    <a:pt x="0" y="38"/>
                  </a:lnTo>
                  <a:lnTo>
                    <a:pt x="29" y="19"/>
                  </a:lnTo>
                  <a:lnTo>
                    <a:pt x="48" y="0"/>
                  </a:lnTo>
                  <a:lnTo>
                    <a:pt x="106" y="13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97" name="Line 162"/>
            <p:cNvSpPr>
              <a:spLocks noChangeShapeType="1"/>
            </p:cNvSpPr>
            <p:nvPr/>
          </p:nvSpPr>
          <p:spPr bwMode="auto">
            <a:xfrm>
              <a:off x="3927" y="2275"/>
              <a:ext cx="240" cy="327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43" name="Rectangle 163"/>
          <p:cNvSpPr>
            <a:spLocks noChangeArrowheads="1"/>
          </p:cNvSpPr>
          <p:nvPr/>
        </p:nvSpPr>
        <p:spPr bwMode="auto">
          <a:xfrm>
            <a:off x="6500813" y="3695700"/>
            <a:ext cx="2794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200">
                <a:solidFill>
                  <a:srgbClr val="FFC000"/>
                </a:solidFill>
                <a:latin typeface="Arial"/>
                <a:ea typeface="ＭＳ Ｐゴシック"/>
              </a:rPr>
              <a:t>？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44" name="Rectangle 164"/>
          <p:cNvSpPr>
            <a:spLocks noChangeArrowheads="1"/>
          </p:cNvSpPr>
          <p:nvPr/>
        </p:nvSpPr>
        <p:spPr bwMode="auto">
          <a:xfrm>
            <a:off x="3832225" y="2903538"/>
            <a:ext cx="1196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FFC000"/>
                </a:solidFill>
                <a:latin typeface="Arial"/>
                <a:ea typeface="ＭＳ Ｐゴシック"/>
              </a:rPr>
              <a:t>CaM/CaMK</a:t>
            </a:r>
            <a:r>
              <a:rPr lang="ja-JP" altLang="ja-JP" sz="1500" b="1">
                <a:solidFill>
                  <a:srgbClr val="FFC000"/>
                </a:solidFill>
                <a:latin typeface="Arial"/>
                <a:ea typeface="ＭＳ Ｐゴシック"/>
              </a:rPr>
              <a:t>Ⅱ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22" name="Group 165"/>
          <p:cNvGrpSpPr>
            <a:grpSpLocks/>
          </p:cNvGrpSpPr>
          <p:nvPr/>
        </p:nvGrpSpPr>
        <p:grpSpPr bwMode="auto">
          <a:xfrm>
            <a:off x="4375150" y="2362200"/>
            <a:ext cx="1508125" cy="990600"/>
            <a:chOff x="2756" y="1488"/>
            <a:chExt cx="950" cy="624"/>
          </a:xfrm>
        </p:grpSpPr>
        <p:sp>
          <p:nvSpPr>
            <p:cNvPr id="65894" name="Freeform 166"/>
            <p:cNvSpPr>
              <a:spLocks/>
            </p:cNvSpPr>
            <p:nvPr/>
          </p:nvSpPr>
          <p:spPr bwMode="auto">
            <a:xfrm>
              <a:off x="3572" y="2007"/>
              <a:ext cx="134" cy="105"/>
            </a:xfrm>
            <a:custGeom>
              <a:avLst/>
              <a:gdLst>
                <a:gd name="T0" fmla="*/ 134 w 134"/>
                <a:gd name="T1" fmla="*/ 105 h 105"/>
                <a:gd name="T2" fmla="*/ 0 w 134"/>
                <a:gd name="T3" fmla="*/ 57 h 105"/>
                <a:gd name="T4" fmla="*/ 19 w 134"/>
                <a:gd name="T5" fmla="*/ 28 h 105"/>
                <a:gd name="T6" fmla="*/ 38 w 134"/>
                <a:gd name="T7" fmla="*/ 0 h 105"/>
                <a:gd name="T8" fmla="*/ 134 w 134"/>
                <a:gd name="T9" fmla="*/ 10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105"/>
                <a:gd name="T17" fmla="*/ 134 w 134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105">
                  <a:moveTo>
                    <a:pt x="134" y="105"/>
                  </a:moveTo>
                  <a:lnTo>
                    <a:pt x="0" y="57"/>
                  </a:lnTo>
                  <a:lnTo>
                    <a:pt x="19" y="28"/>
                  </a:lnTo>
                  <a:lnTo>
                    <a:pt x="38" y="0"/>
                  </a:lnTo>
                  <a:lnTo>
                    <a:pt x="134" y="105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95" name="Line 167"/>
            <p:cNvSpPr>
              <a:spLocks noChangeShapeType="1"/>
            </p:cNvSpPr>
            <p:nvPr/>
          </p:nvSpPr>
          <p:spPr bwMode="auto">
            <a:xfrm>
              <a:off x="2756" y="1488"/>
              <a:ext cx="835" cy="547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23" name="Group 168"/>
          <p:cNvGrpSpPr>
            <a:grpSpLocks/>
          </p:cNvGrpSpPr>
          <p:nvPr/>
        </p:nvGrpSpPr>
        <p:grpSpPr bwMode="auto">
          <a:xfrm>
            <a:off x="4344988" y="2286000"/>
            <a:ext cx="1752600" cy="563563"/>
            <a:chOff x="2737" y="1440"/>
            <a:chExt cx="1104" cy="355"/>
          </a:xfrm>
        </p:grpSpPr>
        <p:sp>
          <p:nvSpPr>
            <p:cNvPr id="65892" name="Freeform 169"/>
            <p:cNvSpPr>
              <a:spLocks/>
            </p:cNvSpPr>
            <p:nvPr/>
          </p:nvSpPr>
          <p:spPr bwMode="auto">
            <a:xfrm>
              <a:off x="3706" y="1728"/>
              <a:ext cx="135" cy="67"/>
            </a:xfrm>
            <a:custGeom>
              <a:avLst/>
              <a:gdLst>
                <a:gd name="T0" fmla="*/ 135 w 135"/>
                <a:gd name="T1" fmla="*/ 67 h 67"/>
                <a:gd name="T2" fmla="*/ 0 w 135"/>
                <a:gd name="T3" fmla="*/ 58 h 67"/>
                <a:gd name="T4" fmla="*/ 10 w 135"/>
                <a:gd name="T5" fmla="*/ 29 h 67"/>
                <a:gd name="T6" fmla="*/ 20 w 135"/>
                <a:gd name="T7" fmla="*/ 0 h 67"/>
                <a:gd name="T8" fmla="*/ 135 w 135"/>
                <a:gd name="T9" fmla="*/ 67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67"/>
                <a:gd name="T17" fmla="*/ 135 w 135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67">
                  <a:moveTo>
                    <a:pt x="135" y="67"/>
                  </a:moveTo>
                  <a:lnTo>
                    <a:pt x="0" y="58"/>
                  </a:lnTo>
                  <a:lnTo>
                    <a:pt x="10" y="29"/>
                  </a:lnTo>
                  <a:lnTo>
                    <a:pt x="20" y="0"/>
                  </a:lnTo>
                  <a:lnTo>
                    <a:pt x="135" y="67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93" name="Line 170"/>
            <p:cNvSpPr>
              <a:spLocks noChangeShapeType="1"/>
            </p:cNvSpPr>
            <p:nvPr/>
          </p:nvSpPr>
          <p:spPr bwMode="auto">
            <a:xfrm>
              <a:off x="2737" y="1440"/>
              <a:ext cx="979" cy="317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47" name="Rectangle 171"/>
          <p:cNvSpPr>
            <a:spLocks noChangeArrowheads="1"/>
          </p:cNvSpPr>
          <p:nvPr/>
        </p:nvSpPr>
        <p:spPr bwMode="auto">
          <a:xfrm>
            <a:off x="6134100" y="2735263"/>
            <a:ext cx="3667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>
                <a:solidFill>
                  <a:srgbClr val="FFC000"/>
                </a:solidFill>
                <a:latin typeface="Arial"/>
                <a:ea typeface="ＭＳ Ｐゴシック"/>
              </a:rPr>
              <a:t>PKC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48" name="Rectangle 172"/>
          <p:cNvSpPr>
            <a:spLocks noChangeArrowheads="1"/>
          </p:cNvSpPr>
          <p:nvPr/>
        </p:nvSpPr>
        <p:spPr bwMode="auto">
          <a:xfrm>
            <a:off x="6196013" y="2947988"/>
            <a:ext cx="2794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200">
                <a:solidFill>
                  <a:srgbClr val="FFC000"/>
                </a:solidFill>
                <a:latin typeface="Arial"/>
                <a:ea typeface="ＭＳ Ｐゴシック"/>
              </a:rPr>
              <a:t>？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24" name="Group 173"/>
          <p:cNvGrpSpPr>
            <a:grpSpLocks/>
          </p:cNvGrpSpPr>
          <p:nvPr/>
        </p:nvGrpSpPr>
        <p:grpSpPr bwMode="auto">
          <a:xfrm>
            <a:off x="4298950" y="2544763"/>
            <a:ext cx="122238" cy="366713"/>
            <a:chOff x="2708" y="1603"/>
            <a:chExt cx="77" cy="231"/>
          </a:xfrm>
        </p:grpSpPr>
        <p:sp>
          <p:nvSpPr>
            <p:cNvPr id="65890" name="Freeform 174"/>
            <p:cNvSpPr>
              <a:spLocks/>
            </p:cNvSpPr>
            <p:nvPr/>
          </p:nvSpPr>
          <p:spPr bwMode="auto">
            <a:xfrm>
              <a:off x="2708" y="1690"/>
              <a:ext cx="77" cy="144"/>
            </a:xfrm>
            <a:custGeom>
              <a:avLst/>
              <a:gdLst>
                <a:gd name="T0" fmla="*/ 38 w 77"/>
                <a:gd name="T1" fmla="*/ 144 h 144"/>
                <a:gd name="T2" fmla="*/ 0 w 77"/>
                <a:gd name="T3" fmla="*/ 0 h 144"/>
                <a:gd name="T4" fmla="*/ 38 w 77"/>
                <a:gd name="T5" fmla="*/ 0 h 144"/>
                <a:gd name="T6" fmla="*/ 77 w 77"/>
                <a:gd name="T7" fmla="*/ 0 h 144"/>
                <a:gd name="T8" fmla="*/ 38 w 77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44"/>
                <a:gd name="T17" fmla="*/ 77 w 77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44">
                  <a:moveTo>
                    <a:pt x="38" y="144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77" y="0"/>
                  </a:lnTo>
                  <a:lnTo>
                    <a:pt x="38" y="14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91" name="Line 175"/>
            <p:cNvSpPr>
              <a:spLocks noChangeShapeType="1"/>
            </p:cNvSpPr>
            <p:nvPr/>
          </p:nvSpPr>
          <p:spPr bwMode="auto">
            <a:xfrm>
              <a:off x="2746" y="1603"/>
              <a:ext cx="1" cy="87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50" name="Freeform 176"/>
          <p:cNvSpPr>
            <a:spLocks/>
          </p:cNvSpPr>
          <p:nvPr/>
        </p:nvSpPr>
        <p:spPr bwMode="auto">
          <a:xfrm>
            <a:off x="3657600" y="1235075"/>
            <a:ext cx="1281113" cy="593725"/>
          </a:xfrm>
          <a:custGeom>
            <a:avLst/>
            <a:gdLst>
              <a:gd name="T0" fmla="*/ 10 w 807"/>
              <a:gd name="T1" fmla="*/ 0 h 374"/>
              <a:gd name="T2" fmla="*/ 29 w 807"/>
              <a:gd name="T3" fmla="*/ 38 h 374"/>
              <a:gd name="T4" fmla="*/ 68 w 807"/>
              <a:gd name="T5" fmla="*/ 76 h 374"/>
              <a:gd name="T6" fmla="*/ 68 w 807"/>
              <a:gd name="T7" fmla="*/ 76 h 374"/>
              <a:gd name="T8" fmla="*/ 106 w 807"/>
              <a:gd name="T9" fmla="*/ 105 h 374"/>
              <a:gd name="T10" fmla="*/ 164 w 807"/>
              <a:gd name="T11" fmla="*/ 124 h 374"/>
              <a:gd name="T12" fmla="*/ 164 w 807"/>
              <a:gd name="T13" fmla="*/ 124 h 374"/>
              <a:gd name="T14" fmla="*/ 241 w 807"/>
              <a:gd name="T15" fmla="*/ 144 h 374"/>
              <a:gd name="T16" fmla="*/ 317 w 807"/>
              <a:gd name="T17" fmla="*/ 144 h 374"/>
              <a:gd name="T18" fmla="*/ 317 w 807"/>
              <a:gd name="T19" fmla="*/ 144 h 374"/>
              <a:gd name="T20" fmla="*/ 404 w 807"/>
              <a:gd name="T21" fmla="*/ 144 h 374"/>
              <a:gd name="T22" fmla="*/ 529 w 807"/>
              <a:gd name="T23" fmla="*/ 144 h 374"/>
              <a:gd name="T24" fmla="*/ 615 w 807"/>
              <a:gd name="T25" fmla="*/ 144 h 374"/>
              <a:gd name="T26" fmla="*/ 615 w 807"/>
              <a:gd name="T27" fmla="*/ 144 h 374"/>
              <a:gd name="T28" fmla="*/ 682 w 807"/>
              <a:gd name="T29" fmla="*/ 134 h 374"/>
              <a:gd name="T30" fmla="*/ 778 w 807"/>
              <a:gd name="T31" fmla="*/ 163 h 374"/>
              <a:gd name="T32" fmla="*/ 788 w 807"/>
              <a:gd name="T33" fmla="*/ 192 h 374"/>
              <a:gd name="T34" fmla="*/ 788 w 807"/>
              <a:gd name="T35" fmla="*/ 192 h 374"/>
              <a:gd name="T36" fmla="*/ 807 w 807"/>
              <a:gd name="T37" fmla="*/ 230 h 374"/>
              <a:gd name="T38" fmla="*/ 788 w 807"/>
              <a:gd name="T39" fmla="*/ 268 h 374"/>
              <a:gd name="T40" fmla="*/ 788 w 807"/>
              <a:gd name="T41" fmla="*/ 268 h 374"/>
              <a:gd name="T42" fmla="*/ 778 w 807"/>
              <a:gd name="T43" fmla="*/ 316 h 374"/>
              <a:gd name="T44" fmla="*/ 740 w 807"/>
              <a:gd name="T45" fmla="*/ 326 h 374"/>
              <a:gd name="T46" fmla="*/ 740 w 807"/>
              <a:gd name="T47" fmla="*/ 326 h 374"/>
              <a:gd name="T48" fmla="*/ 673 w 807"/>
              <a:gd name="T49" fmla="*/ 374 h 374"/>
              <a:gd name="T50" fmla="*/ 596 w 807"/>
              <a:gd name="T51" fmla="*/ 365 h 374"/>
              <a:gd name="T52" fmla="*/ 596 w 807"/>
              <a:gd name="T53" fmla="*/ 365 h 374"/>
              <a:gd name="T54" fmla="*/ 519 w 807"/>
              <a:gd name="T55" fmla="*/ 374 h 374"/>
              <a:gd name="T56" fmla="*/ 442 w 807"/>
              <a:gd name="T57" fmla="*/ 374 h 374"/>
              <a:gd name="T58" fmla="*/ 442 w 807"/>
              <a:gd name="T59" fmla="*/ 374 h 374"/>
              <a:gd name="T60" fmla="*/ 385 w 807"/>
              <a:gd name="T61" fmla="*/ 374 h 374"/>
              <a:gd name="T62" fmla="*/ 269 w 807"/>
              <a:gd name="T63" fmla="*/ 365 h 374"/>
              <a:gd name="T64" fmla="*/ 221 w 807"/>
              <a:gd name="T65" fmla="*/ 345 h 374"/>
              <a:gd name="T66" fmla="*/ 221 w 807"/>
              <a:gd name="T67" fmla="*/ 345 h 374"/>
              <a:gd name="T68" fmla="*/ 164 w 807"/>
              <a:gd name="T69" fmla="*/ 345 h 374"/>
              <a:gd name="T70" fmla="*/ 125 w 807"/>
              <a:gd name="T71" fmla="*/ 307 h 374"/>
              <a:gd name="T72" fmla="*/ 125 w 807"/>
              <a:gd name="T73" fmla="*/ 307 h 374"/>
              <a:gd name="T74" fmla="*/ 87 w 807"/>
              <a:gd name="T75" fmla="*/ 268 h 374"/>
              <a:gd name="T76" fmla="*/ 68 w 807"/>
              <a:gd name="T77" fmla="*/ 220 h 374"/>
              <a:gd name="T78" fmla="*/ 68 w 807"/>
              <a:gd name="T79" fmla="*/ 220 h 374"/>
              <a:gd name="T80" fmla="*/ 48 w 807"/>
              <a:gd name="T81" fmla="*/ 144 h 374"/>
              <a:gd name="T82" fmla="*/ 29 w 807"/>
              <a:gd name="T83" fmla="*/ 67 h 374"/>
              <a:gd name="T84" fmla="*/ 29 w 807"/>
              <a:gd name="T85" fmla="*/ 67 h 374"/>
              <a:gd name="T86" fmla="*/ 20 w 807"/>
              <a:gd name="T87" fmla="*/ 38 h 374"/>
              <a:gd name="T88" fmla="*/ 0 w 807"/>
              <a:gd name="T89" fmla="*/ 9 h 374"/>
              <a:gd name="T90" fmla="*/ 0 w 807"/>
              <a:gd name="T91" fmla="*/ 9 h 3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07"/>
              <a:gd name="T139" fmla="*/ 0 h 374"/>
              <a:gd name="T140" fmla="*/ 807 w 807"/>
              <a:gd name="T141" fmla="*/ 374 h 37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07" h="374">
                <a:moveTo>
                  <a:pt x="10" y="0"/>
                </a:moveTo>
                <a:lnTo>
                  <a:pt x="29" y="38"/>
                </a:lnTo>
                <a:lnTo>
                  <a:pt x="68" y="76"/>
                </a:lnTo>
                <a:lnTo>
                  <a:pt x="106" y="105"/>
                </a:lnTo>
                <a:lnTo>
                  <a:pt x="164" y="124"/>
                </a:lnTo>
                <a:lnTo>
                  <a:pt x="241" y="144"/>
                </a:lnTo>
                <a:lnTo>
                  <a:pt x="317" y="144"/>
                </a:lnTo>
                <a:lnTo>
                  <a:pt x="404" y="144"/>
                </a:lnTo>
                <a:lnTo>
                  <a:pt x="529" y="144"/>
                </a:lnTo>
                <a:lnTo>
                  <a:pt x="615" y="144"/>
                </a:lnTo>
                <a:lnTo>
                  <a:pt x="682" y="134"/>
                </a:lnTo>
                <a:lnTo>
                  <a:pt x="778" y="163"/>
                </a:lnTo>
                <a:lnTo>
                  <a:pt x="788" y="192"/>
                </a:lnTo>
                <a:lnTo>
                  <a:pt x="807" y="230"/>
                </a:lnTo>
                <a:lnTo>
                  <a:pt x="788" y="268"/>
                </a:lnTo>
                <a:lnTo>
                  <a:pt x="778" y="316"/>
                </a:lnTo>
                <a:lnTo>
                  <a:pt x="740" y="326"/>
                </a:lnTo>
                <a:lnTo>
                  <a:pt x="673" y="374"/>
                </a:lnTo>
                <a:lnTo>
                  <a:pt x="596" y="365"/>
                </a:lnTo>
                <a:lnTo>
                  <a:pt x="519" y="374"/>
                </a:lnTo>
                <a:lnTo>
                  <a:pt x="442" y="374"/>
                </a:lnTo>
                <a:lnTo>
                  <a:pt x="385" y="374"/>
                </a:lnTo>
                <a:lnTo>
                  <a:pt x="269" y="365"/>
                </a:lnTo>
                <a:lnTo>
                  <a:pt x="221" y="345"/>
                </a:lnTo>
                <a:lnTo>
                  <a:pt x="164" y="345"/>
                </a:lnTo>
                <a:lnTo>
                  <a:pt x="125" y="307"/>
                </a:lnTo>
                <a:lnTo>
                  <a:pt x="87" y="268"/>
                </a:lnTo>
                <a:lnTo>
                  <a:pt x="68" y="220"/>
                </a:lnTo>
                <a:lnTo>
                  <a:pt x="48" y="144"/>
                </a:lnTo>
                <a:lnTo>
                  <a:pt x="29" y="67"/>
                </a:lnTo>
                <a:lnTo>
                  <a:pt x="20" y="38"/>
                </a:lnTo>
                <a:lnTo>
                  <a:pt x="0" y="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1" name="Freeform 177"/>
          <p:cNvSpPr>
            <a:spLocks/>
          </p:cNvSpPr>
          <p:nvPr/>
        </p:nvSpPr>
        <p:spPr bwMode="auto">
          <a:xfrm>
            <a:off x="3657600" y="1235075"/>
            <a:ext cx="1250950" cy="593725"/>
          </a:xfrm>
          <a:custGeom>
            <a:avLst/>
            <a:gdLst>
              <a:gd name="T0" fmla="*/ 10 w 788"/>
              <a:gd name="T1" fmla="*/ 0 h 374"/>
              <a:gd name="T2" fmla="*/ 29 w 788"/>
              <a:gd name="T3" fmla="*/ 38 h 374"/>
              <a:gd name="T4" fmla="*/ 68 w 788"/>
              <a:gd name="T5" fmla="*/ 76 h 374"/>
              <a:gd name="T6" fmla="*/ 164 w 788"/>
              <a:gd name="T7" fmla="*/ 124 h 374"/>
              <a:gd name="T8" fmla="*/ 241 w 788"/>
              <a:gd name="T9" fmla="*/ 134 h 374"/>
              <a:gd name="T10" fmla="*/ 317 w 788"/>
              <a:gd name="T11" fmla="*/ 144 h 374"/>
              <a:gd name="T12" fmla="*/ 394 w 788"/>
              <a:gd name="T13" fmla="*/ 144 h 374"/>
              <a:gd name="T14" fmla="*/ 461 w 788"/>
              <a:gd name="T15" fmla="*/ 144 h 374"/>
              <a:gd name="T16" fmla="*/ 529 w 788"/>
              <a:gd name="T17" fmla="*/ 144 h 374"/>
              <a:gd name="T18" fmla="*/ 615 w 788"/>
              <a:gd name="T19" fmla="*/ 144 h 374"/>
              <a:gd name="T20" fmla="*/ 673 w 788"/>
              <a:gd name="T21" fmla="*/ 134 h 374"/>
              <a:gd name="T22" fmla="*/ 730 w 788"/>
              <a:gd name="T23" fmla="*/ 144 h 374"/>
              <a:gd name="T24" fmla="*/ 788 w 788"/>
              <a:gd name="T25" fmla="*/ 192 h 374"/>
              <a:gd name="T26" fmla="*/ 788 w 788"/>
              <a:gd name="T27" fmla="*/ 268 h 374"/>
              <a:gd name="T28" fmla="*/ 769 w 788"/>
              <a:gd name="T29" fmla="*/ 297 h 374"/>
              <a:gd name="T30" fmla="*/ 740 w 788"/>
              <a:gd name="T31" fmla="*/ 326 h 374"/>
              <a:gd name="T32" fmla="*/ 663 w 788"/>
              <a:gd name="T33" fmla="*/ 355 h 374"/>
              <a:gd name="T34" fmla="*/ 596 w 788"/>
              <a:gd name="T35" fmla="*/ 365 h 374"/>
              <a:gd name="T36" fmla="*/ 519 w 788"/>
              <a:gd name="T37" fmla="*/ 365 h 374"/>
              <a:gd name="T38" fmla="*/ 442 w 788"/>
              <a:gd name="T39" fmla="*/ 374 h 374"/>
              <a:gd name="T40" fmla="*/ 327 w 788"/>
              <a:gd name="T41" fmla="*/ 365 h 374"/>
              <a:gd name="T42" fmla="*/ 221 w 788"/>
              <a:gd name="T43" fmla="*/ 345 h 374"/>
              <a:gd name="T44" fmla="*/ 164 w 788"/>
              <a:gd name="T45" fmla="*/ 326 h 374"/>
              <a:gd name="T46" fmla="*/ 125 w 788"/>
              <a:gd name="T47" fmla="*/ 307 h 374"/>
              <a:gd name="T48" fmla="*/ 87 w 788"/>
              <a:gd name="T49" fmla="*/ 259 h 374"/>
              <a:gd name="T50" fmla="*/ 68 w 788"/>
              <a:gd name="T51" fmla="*/ 220 h 374"/>
              <a:gd name="T52" fmla="*/ 48 w 788"/>
              <a:gd name="T53" fmla="*/ 144 h 374"/>
              <a:gd name="T54" fmla="*/ 29 w 788"/>
              <a:gd name="T55" fmla="*/ 67 h 374"/>
              <a:gd name="T56" fmla="*/ 0 w 788"/>
              <a:gd name="T57" fmla="*/ 9 h 37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88"/>
              <a:gd name="T88" fmla="*/ 0 h 374"/>
              <a:gd name="T89" fmla="*/ 788 w 788"/>
              <a:gd name="T90" fmla="*/ 374 h 37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88" h="374">
                <a:moveTo>
                  <a:pt x="10" y="0"/>
                </a:moveTo>
                <a:lnTo>
                  <a:pt x="29" y="38"/>
                </a:lnTo>
                <a:lnTo>
                  <a:pt x="68" y="76"/>
                </a:lnTo>
                <a:lnTo>
                  <a:pt x="164" y="124"/>
                </a:lnTo>
                <a:lnTo>
                  <a:pt x="241" y="134"/>
                </a:lnTo>
                <a:lnTo>
                  <a:pt x="317" y="144"/>
                </a:lnTo>
                <a:lnTo>
                  <a:pt x="394" y="144"/>
                </a:lnTo>
                <a:lnTo>
                  <a:pt x="461" y="144"/>
                </a:lnTo>
                <a:lnTo>
                  <a:pt x="529" y="144"/>
                </a:lnTo>
                <a:lnTo>
                  <a:pt x="615" y="144"/>
                </a:lnTo>
                <a:lnTo>
                  <a:pt x="673" y="134"/>
                </a:lnTo>
                <a:lnTo>
                  <a:pt x="730" y="144"/>
                </a:lnTo>
                <a:lnTo>
                  <a:pt x="788" y="192"/>
                </a:lnTo>
                <a:lnTo>
                  <a:pt x="788" y="268"/>
                </a:lnTo>
                <a:lnTo>
                  <a:pt x="769" y="297"/>
                </a:lnTo>
                <a:lnTo>
                  <a:pt x="740" y="326"/>
                </a:lnTo>
                <a:lnTo>
                  <a:pt x="663" y="355"/>
                </a:lnTo>
                <a:lnTo>
                  <a:pt x="596" y="365"/>
                </a:lnTo>
                <a:lnTo>
                  <a:pt x="519" y="365"/>
                </a:lnTo>
                <a:lnTo>
                  <a:pt x="442" y="374"/>
                </a:lnTo>
                <a:lnTo>
                  <a:pt x="327" y="365"/>
                </a:lnTo>
                <a:lnTo>
                  <a:pt x="221" y="345"/>
                </a:lnTo>
                <a:lnTo>
                  <a:pt x="164" y="326"/>
                </a:lnTo>
                <a:lnTo>
                  <a:pt x="125" y="307"/>
                </a:lnTo>
                <a:lnTo>
                  <a:pt x="87" y="259"/>
                </a:lnTo>
                <a:lnTo>
                  <a:pt x="68" y="220"/>
                </a:lnTo>
                <a:lnTo>
                  <a:pt x="48" y="144"/>
                </a:lnTo>
                <a:lnTo>
                  <a:pt x="29" y="67"/>
                </a:lnTo>
                <a:lnTo>
                  <a:pt x="0" y="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2" name="Rectangle 178"/>
          <p:cNvSpPr>
            <a:spLocks noChangeArrowheads="1"/>
          </p:cNvSpPr>
          <p:nvPr/>
        </p:nvSpPr>
        <p:spPr bwMode="auto">
          <a:xfrm>
            <a:off x="4222750" y="1736725"/>
            <a:ext cx="319088" cy="168275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3" name="Freeform 179"/>
          <p:cNvSpPr>
            <a:spLocks/>
          </p:cNvSpPr>
          <p:nvPr/>
        </p:nvSpPr>
        <p:spPr bwMode="auto">
          <a:xfrm>
            <a:off x="4192588" y="1798638"/>
            <a:ext cx="60325" cy="76200"/>
          </a:xfrm>
          <a:custGeom>
            <a:avLst/>
            <a:gdLst>
              <a:gd name="T0" fmla="*/ 9 w 38"/>
              <a:gd name="T1" fmla="*/ 0 h 48"/>
              <a:gd name="T2" fmla="*/ 19 w 38"/>
              <a:gd name="T3" fmla="*/ 0 h 48"/>
              <a:gd name="T4" fmla="*/ 28 w 38"/>
              <a:gd name="T5" fmla="*/ 0 h 48"/>
              <a:gd name="T6" fmla="*/ 28 w 38"/>
              <a:gd name="T7" fmla="*/ 10 h 48"/>
              <a:gd name="T8" fmla="*/ 28 w 38"/>
              <a:gd name="T9" fmla="*/ 10 h 48"/>
              <a:gd name="T10" fmla="*/ 38 w 38"/>
              <a:gd name="T11" fmla="*/ 10 h 48"/>
              <a:gd name="T12" fmla="*/ 38 w 38"/>
              <a:gd name="T13" fmla="*/ 10 h 48"/>
              <a:gd name="T14" fmla="*/ 38 w 38"/>
              <a:gd name="T15" fmla="*/ 19 h 48"/>
              <a:gd name="T16" fmla="*/ 38 w 38"/>
              <a:gd name="T17" fmla="*/ 29 h 48"/>
              <a:gd name="T18" fmla="*/ 38 w 38"/>
              <a:gd name="T19" fmla="*/ 29 h 48"/>
              <a:gd name="T20" fmla="*/ 28 w 38"/>
              <a:gd name="T21" fmla="*/ 38 h 48"/>
              <a:gd name="T22" fmla="*/ 28 w 38"/>
              <a:gd name="T23" fmla="*/ 38 h 48"/>
              <a:gd name="T24" fmla="*/ 19 w 38"/>
              <a:gd name="T25" fmla="*/ 38 h 48"/>
              <a:gd name="T26" fmla="*/ 19 w 38"/>
              <a:gd name="T27" fmla="*/ 48 h 48"/>
              <a:gd name="T28" fmla="*/ 19 w 38"/>
              <a:gd name="T29" fmla="*/ 48 h 48"/>
              <a:gd name="T30" fmla="*/ 9 w 38"/>
              <a:gd name="T31" fmla="*/ 48 h 48"/>
              <a:gd name="T32" fmla="*/ 9 w 38"/>
              <a:gd name="T33" fmla="*/ 48 h 48"/>
              <a:gd name="T34" fmla="*/ 0 w 38"/>
              <a:gd name="T35" fmla="*/ 48 h 48"/>
              <a:gd name="T36" fmla="*/ 0 w 38"/>
              <a:gd name="T37" fmla="*/ 48 h 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"/>
              <a:gd name="T58" fmla="*/ 0 h 48"/>
              <a:gd name="T59" fmla="*/ 38 w 38"/>
              <a:gd name="T60" fmla="*/ 48 h 4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" h="48">
                <a:moveTo>
                  <a:pt x="9" y="0"/>
                </a:moveTo>
                <a:lnTo>
                  <a:pt x="19" y="0"/>
                </a:lnTo>
                <a:lnTo>
                  <a:pt x="28" y="0"/>
                </a:lnTo>
                <a:lnTo>
                  <a:pt x="28" y="10"/>
                </a:lnTo>
                <a:lnTo>
                  <a:pt x="38" y="10"/>
                </a:lnTo>
                <a:lnTo>
                  <a:pt x="38" y="19"/>
                </a:lnTo>
                <a:lnTo>
                  <a:pt x="38" y="29"/>
                </a:lnTo>
                <a:lnTo>
                  <a:pt x="28" y="38"/>
                </a:lnTo>
                <a:lnTo>
                  <a:pt x="19" y="38"/>
                </a:lnTo>
                <a:lnTo>
                  <a:pt x="19" y="48"/>
                </a:lnTo>
                <a:lnTo>
                  <a:pt x="9" y="48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4" name="Freeform 180"/>
          <p:cNvSpPr>
            <a:spLocks/>
          </p:cNvSpPr>
          <p:nvPr/>
        </p:nvSpPr>
        <p:spPr bwMode="auto">
          <a:xfrm>
            <a:off x="4192588" y="1798638"/>
            <a:ext cx="60325" cy="76200"/>
          </a:xfrm>
          <a:custGeom>
            <a:avLst/>
            <a:gdLst>
              <a:gd name="T0" fmla="*/ 9 w 38"/>
              <a:gd name="T1" fmla="*/ 0 h 48"/>
              <a:gd name="T2" fmla="*/ 19 w 38"/>
              <a:gd name="T3" fmla="*/ 0 h 48"/>
              <a:gd name="T4" fmla="*/ 28 w 38"/>
              <a:gd name="T5" fmla="*/ 10 h 48"/>
              <a:gd name="T6" fmla="*/ 38 w 38"/>
              <a:gd name="T7" fmla="*/ 10 h 48"/>
              <a:gd name="T8" fmla="*/ 38 w 38"/>
              <a:gd name="T9" fmla="*/ 29 h 48"/>
              <a:gd name="T10" fmla="*/ 28 w 38"/>
              <a:gd name="T11" fmla="*/ 38 h 48"/>
              <a:gd name="T12" fmla="*/ 19 w 38"/>
              <a:gd name="T13" fmla="*/ 48 h 48"/>
              <a:gd name="T14" fmla="*/ 9 w 38"/>
              <a:gd name="T15" fmla="*/ 48 h 48"/>
              <a:gd name="T16" fmla="*/ 0 w 38"/>
              <a:gd name="T17" fmla="*/ 48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"/>
              <a:gd name="T28" fmla="*/ 0 h 48"/>
              <a:gd name="T29" fmla="*/ 38 w 38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" h="48">
                <a:moveTo>
                  <a:pt x="9" y="0"/>
                </a:moveTo>
                <a:lnTo>
                  <a:pt x="19" y="0"/>
                </a:lnTo>
                <a:lnTo>
                  <a:pt x="28" y="10"/>
                </a:lnTo>
                <a:lnTo>
                  <a:pt x="38" y="10"/>
                </a:lnTo>
                <a:lnTo>
                  <a:pt x="38" y="29"/>
                </a:lnTo>
                <a:lnTo>
                  <a:pt x="28" y="38"/>
                </a:lnTo>
                <a:lnTo>
                  <a:pt x="19" y="48"/>
                </a:lnTo>
                <a:lnTo>
                  <a:pt x="9" y="48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5" name="Freeform 181"/>
          <p:cNvSpPr>
            <a:spLocks/>
          </p:cNvSpPr>
          <p:nvPr/>
        </p:nvSpPr>
        <p:spPr bwMode="auto">
          <a:xfrm>
            <a:off x="4497388" y="1798638"/>
            <a:ext cx="60325" cy="76200"/>
          </a:xfrm>
          <a:custGeom>
            <a:avLst/>
            <a:gdLst>
              <a:gd name="T0" fmla="*/ 28 w 38"/>
              <a:gd name="T1" fmla="*/ 0 h 48"/>
              <a:gd name="T2" fmla="*/ 28 w 38"/>
              <a:gd name="T3" fmla="*/ 0 h 48"/>
              <a:gd name="T4" fmla="*/ 19 w 38"/>
              <a:gd name="T5" fmla="*/ 0 h 48"/>
              <a:gd name="T6" fmla="*/ 19 w 38"/>
              <a:gd name="T7" fmla="*/ 0 h 48"/>
              <a:gd name="T8" fmla="*/ 19 w 38"/>
              <a:gd name="T9" fmla="*/ 10 h 48"/>
              <a:gd name="T10" fmla="*/ 19 w 38"/>
              <a:gd name="T11" fmla="*/ 10 h 48"/>
              <a:gd name="T12" fmla="*/ 9 w 38"/>
              <a:gd name="T13" fmla="*/ 10 h 48"/>
              <a:gd name="T14" fmla="*/ 9 w 38"/>
              <a:gd name="T15" fmla="*/ 10 h 48"/>
              <a:gd name="T16" fmla="*/ 9 w 38"/>
              <a:gd name="T17" fmla="*/ 19 h 48"/>
              <a:gd name="T18" fmla="*/ 9 w 38"/>
              <a:gd name="T19" fmla="*/ 19 h 48"/>
              <a:gd name="T20" fmla="*/ 0 w 38"/>
              <a:gd name="T21" fmla="*/ 19 h 48"/>
              <a:gd name="T22" fmla="*/ 0 w 38"/>
              <a:gd name="T23" fmla="*/ 19 h 48"/>
              <a:gd name="T24" fmla="*/ 0 w 38"/>
              <a:gd name="T25" fmla="*/ 29 h 48"/>
              <a:gd name="T26" fmla="*/ 0 w 38"/>
              <a:gd name="T27" fmla="*/ 29 h 48"/>
              <a:gd name="T28" fmla="*/ 0 w 38"/>
              <a:gd name="T29" fmla="*/ 38 h 48"/>
              <a:gd name="T30" fmla="*/ 0 w 38"/>
              <a:gd name="T31" fmla="*/ 38 h 48"/>
              <a:gd name="T32" fmla="*/ 9 w 38"/>
              <a:gd name="T33" fmla="*/ 38 h 48"/>
              <a:gd name="T34" fmla="*/ 9 w 38"/>
              <a:gd name="T35" fmla="*/ 38 h 48"/>
              <a:gd name="T36" fmla="*/ 9 w 38"/>
              <a:gd name="T37" fmla="*/ 48 h 48"/>
              <a:gd name="T38" fmla="*/ 9 w 38"/>
              <a:gd name="T39" fmla="*/ 48 h 48"/>
              <a:gd name="T40" fmla="*/ 19 w 38"/>
              <a:gd name="T41" fmla="*/ 48 h 48"/>
              <a:gd name="T42" fmla="*/ 19 w 38"/>
              <a:gd name="T43" fmla="*/ 48 h 48"/>
              <a:gd name="T44" fmla="*/ 28 w 38"/>
              <a:gd name="T45" fmla="*/ 48 h 48"/>
              <a:gd name="T46" fmla="*/ 28 w 38"/>
              <a:gd name="T47" fmla="*/ 48 h 48"/>
              <a:gd name="T48" fmla="*/ 38 w 38"/>
              <a:gd name="T49" fmla="*/ 48 h 48"/>
              <a:gd name="T50" fmla="*/ 38 w 38"/>
              <a:gd name="T51" fmla="*/ 48 h 4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8"/>
              <a:gd name="T79" fmla="*/ 0 h 48"/>
              <a:gd name="T80" fmla="*/ 38 w 38"/>
              <a:gd name="T81" fmla="*/ 48 h 4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8" h="48">
                <a:moveTo>
                  <a:pt x="28" y="0"/>
                </a:moveTo>
                <a:lnTo>
                  <a:pt x="28" y="0"/>
                </a:lnTo>
                <a:lnTo>
                  <a:pt x="19" y="0"/>
                </a:lnTo>
                <a:lnTo>
                  <a:pt x="19" y="10"/>
                </a:lnTo>
                <a:lnTo>
                  <a:pt x="9" y="10"/>
                </a:lnTo>
                <a:lnTo>
                  <a:pt x="9" y="19"/>
                </a:lnTo>
                <a:lnTo>
                  <a:pt x="0" y="19"/>
                </a:lnTo>
                <a:lnTo>
                  <a:pt x="0" y="29"/>
                </a:lnTo>
                <a:lnTo>
                  <a:pt x="0" y="38"/>
                </a:lnTo>
                <a:lnTo>
                  <a:pt x="9" y="38"/>
                </a:lnTo>
                <a:lnTo>
                  <a:pt x="9" y="48"/>
                </a:lnTo>
                <a:lnTo>
                  <a:pt x="19" y="48"/>
                </a:lnTo>
                <a:lnTo>
                  <a:pt x="28" y="48"/>
                </a:lnTo>
                <a:lnTo>
                  <a:pt x="38" y="4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6" name="Freeform 182"/>
          <p:cNvSpPr>
            <a:spLocks/>
          </p:cNvSpPr>
          <p:nvPr/>
        </p:nvSpPr>
        <p:spPr bwMode="auto">
          <a:xfrm>
            <a:off x="4497388" y="1798638"/>
            <a:ext cx="60325" cy="76200"/>
          </a:xfrm>
          <a:custGeom>
            <a:avLst/>
            <a:gdLst>
              <a:gd name="T0" fmla="*/ 28 w 38"/>
              <a:gd name="T1" fmla="*/ 0 h 48"/>
              <a:gd name="T2" fmla="*/ 28 w 38"/>
              <a:gd name="T3" fmla="*/ 0 h 48"/>
              <a:gd name="T4" fmla="*/ 28 w 38"/>
              <a:gd name="T5" fmla="*/ 0 h 48"/>
              <a:gd name="T6" fmla="*/ 19 w 38"/>
              <a:gd name="T7" fmla="*/ 0 h 48"/>
              <a:gd name="T8" fmla="*/ 19 w 38"/>
              <a:gd name="T9" fmla="*/ 0 h 48"/>
              <a:gd name="T10" fmla="*/ 19 w 38"/>
              <a:gd name="T11" fmla="*/ 0 h 48"/>
              <a:gd name="T12" fmla="*/ 19 w 38"/>
              <a:gd name="T13" fmla="*/ 10 h 48"/>
              <a:gd name="T14" fmla="*/ 19 w 38"/>
              <a:gd name="T15" fmla="*/ 10 h 48"/>
              <a:gd name="T16" fmla="*/ 19 w 38"/>
              <a:gd name="T17" fmla="*/ 10 h 48"/>
              <a:gd name="T18" fmla="*/ 19 w 38"/>
              <a:gd name="T19" fmla="*/ 10 h 48"/>
              <a:gd name="T20" fmla="*/ 19 w 38"/>
              <a:gd name="T21" fmla="*/ 10 h 48"/>
              <a:gd name="T22" fmla="*/ 9 w 38"/>
              <a:gd name="T23" fmla="*/ 10 h 48"/>
              <a:gd name="T24" fmla="*/ 9 w 38"/>
              <a:gd name="T25" fmla="*/ 10 h 48"/>
              <a:gd name="T26" fmla="*/ 9 w 38"/>
              <a:gd name="T27" fmla="*/ 10 h 48"/>
              <a:gd name="T28" fmla="*/ 9 w 38"/>
              <a:gd name="T29" fmla="*/ 10 h 48"/>
              <a:gd name="T30" fmla="*/ 9 w 38"/>
              <a:gd name="T31" fmla="*/ 10 h 48"/>
              <a:gd name="T32" fmla="*/ 9 w 38"/>
              <a:gd name="T33" fmla="*/ 10 h 48"/>
              <a:gd name="T34" fmla="*/ 9 w 38"/>
              <a:gd name="T35" fmla="*/ 19 h 48"/>
              <a:gd name="T36" fmla="*/ 9 w 38"/>
              <a:gd name="T37" fmla="*/ 19 h 48"/>
              <a:gd name="T38" fmla="*/ 9 w 38"/>
              <a:gd name="T39" fmla="*/ 19 h 48"/>
              <a:gd name="T40" fmla="*/ 9 w 38"/>
              <a:gd name="T41" fmla="*/ 19 h 48"/>
              <a:gd name="T42" fmla="*/ 9 w 38"/>
              <a:gd name="T43" fmla="*/ 19 h 48"/>
              <a:gd name="T44" fmla="*/ 9 w 38"/>
              <a:gd name="T45" fmla="*/ 19 h 48"/>
              <a:gd name="T46" fmla="*/ 9 w 38"/>
              <a:gd name="T47" fmla="*/ 19 h 48"/>
              <a:gd name="T48" fmla="*/ 0 w 38"/>
              <a:gd name="T49" fmla="*/ 19 h 48"/>
              <a:gd name="T50" fmla="*/ 0 w 38"/>
              <a:gd name="T51" fmla="*/ 19 h 48"/>
              <a:gd name="T52" fmla="*/ 0 w 38"/>
              <a:gd name="T53" fmla="*/ 29 h 48"/>
              <a:gd name="T54" fmla="*/ 0 w 38"/>
              <a:gd name="T55" fmla="*/ 29 h 48"/>
              <a:gd name="T56" fmla="*/ 0 w 38"/>
              <a:gd name="T57" fmla="*/ 29 h 48"/>
              <a:gd name="T58" fmla="*/ 0 w 38"/>
              <a:gd name="T59" fmla="*/ 29 h 48"/>
              <a:gd name="T60" fmla="*/ 0 w 38"/>
              <a:gd name="T61" fmla="*/ 29 h 48"/>
              <a:gd name="T62" fmla="*/ 0 w 38"/>
              <a:gd name="T63" fmla="*/ 38 h 48"/>
              <a:gd name="T64" fmla="*/ 0 w 38"/>
              <a:gd name="T65" fmla="*/ 38 h 48"/>
              <a:gd name="T66" fmla="*/ 0 w 38"/>
              <a:gd name="T67" fmla="*/ 38 h 48"/>
              <a:gd name="T68" fmla="*/ 9 w 38"/>
              <a:gd name="T69" fmla="*/ 38 h 48"/>
              <a:gd name="T70" fmla="*/ 9 w 38"/>
              <a:gd name="T71" fmla="*/ 38 h 48"/>
              <a:gd name="T72" fmla="*/ 9 w 38"/>
              <a:gd name="T73" fmla="*/ 38 h 48"/>
              <a:gd name="T74" fmla="*/ 9 w 38"/>
              <a:gd name="T75" fmla="*/ 38 h 48"/>
              <a:gd name="T76" fmla="*/ 9 w 38"/>
              <a:gd name="T77" fmla="*/ 38 h 48"/>
              <a:gd name="T78" fmla="*/ 9 w 38"/>
              <a:gd name="T79" fmla="*/ 38 h 48"/>
              <a:gd name="T80" fmla="*/ 9 w 38"/>
              <a:gd name="T81" fmla="*/ 48 h 48"/>
              <a:gd name="T82" fmla="*/ 9 w 38"/>
              <a:gd name="T83" fmla="*/ 48 h 48"/>
              <a:gd name="T84" fmla="*/ 9 w 38"/>
              <a:gd name="T85" fmla="*/ 48 h 48"/>
              <a:gd name="T86" fmla="*/ 9 w 38"/>
              <a:gd name="T87" fmla="*/ 48 h 48"/>
              <a:gd name="T88" fmla="*/ 19 w 38"/>
              <a:gd name="T89" fmla="*/ 48 h 48"/>
              <a:gd name="T90" fmla="*/ 19 w 38"/>
              <a:gd name="T91" fmla="*/ 48 h 48"/>
              <a:gd name="T92" fmla="*/ 19 w 38"/>
              <a:gd name="T93" fmla="*/ 48 h 48"/>
              <a:gd name="T94" fmla="*/ 19 w 38"/>
              <a:gd name="T95" fmla="*/ 48 h 48"/>
              <a:gd name="T96" fmla="*/ 19 w 38"/>
              <a:gd name="T97" fmla="*/ 48 h 48"/>
              <a:gd name="T98" fmla="*/ 19 w 38"/>
              <a:gd name="T99" fmla="*/ 48 h 48"/>
              <a:gd name="T100" fmla="*/ 19 w 38"/>
              <a:gd name="T101" fmla="*/ 48 h 48"/>
              <a:gd name="T102" fmla="*/ 28 w 38"/>
              <a:gd name="T103" fmla="*/ 48 h 48"/>
              <a:gd name="T104" fmla="*/ 28 w 38"/>
              <a:gd name="T105" fmla="*/ 48 h 48"/>
              <a:gd name="T106" fmla="*/ 28 w 38"/>
              <a:gd name="T107" fmla="*/ 48 h 48"/>
              <a:gd name="T108" fmla="*/ 28 w 38"/>
              <a:gd name="T109" fmla="*/ 48 h 48"/>
              <a:gd name="T110" fmla="*/ 28 w 38"/>
              <a:gd name="T111" fmla="*/ 48 h 48"/>
              <a:gd name="T112" fmla="*/ 28 w 38"/>
              <a:gd name="T113" fmla="*/ 48 h 48"/>
              <a:gd name="T114" fmla="*/ 38 w 38"/>
              <a:gd name="T115" fmla="*/ 48 h 48"/>
              <a:gd name="T116" fmla="*/ 38 w 38"/>
              <a:gd name="T117" fmla="*/ 48 h 4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8"/>
              <a:gd name="T178" fmla="*/ 0 h 48"/>
              <a:gd name="T179" fmla="*/ 38 w 38"/>
              <a:gd name="T180" fmla="*/ 48 h 4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8" h="48">
                <a:moveTo>
                  <a:pt x="28" y="0"/>
                </a:moveTo>
                <a:lnTo>
                  <a:pt x="28" y="0"/>
                </a:lnTo>
                <a:lnTo>
                  <a:pt x="19" y="0"/>
                </a:lnTo>
                <a:lnTo>
                  <a:pt x="19" y="10"/>
                </a:lnTo>
                <a:lnTo>
                  <a:pt x="9" y="10"/>
                </a:lnTo>
                <a:lnTo>
                  <a:pt x="9" y="19"/>
                </a:lnTo>
                <a:lnTo>
                  <a:pt x="0" y="19"/>
                </a:lnTo>
                <a:lnTo>
                  <a:pt x="0" y="29"/>
                </a:lnTo>
                <a:lnTo>
                  <a:pt x="0" y="38"/>
                </a:lnTo>
                <a:lnTo>
                  <a:pt x="9" y="38"/>
                </a:lnTo>
                <a:lnTo>
                  <a:pt x="9" y="48"/>
                </a:lnTo>
                <a:lnTo>
                  <a:pt x="19" y="48"/>
                </a:lnTo>
                <a:lnTo>
                  <a:pt x="28" y="48"/>
                </a:lnTo>
                <a:lnTo>
                  <a:pt x="38" y="48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7" name="Arc 183"/>
          <p:cNvSpPr>
            <a:spLocks/>
          </p:cNvSpPr>
          <p:nvPr/>
        </p:nvSpPr>
        <p:spPr bwMode="auto">
          <a:xfrm>
            <a:off x="4557713" y="1874838"/>
            <a:ext cx="1417638" cy="625475"/>
          </a:xfrm>
          <a:custGeom>
            <a:avLst/>
            <a:gdLst>
              <a:gd name="T0" fmla="*/ 0 w 21599"/>
              <a:gd name="T1" fmla="*/ 0 h 21600"/>
              <a:gd name="T2" fmla="*/ 2 w 21599"/>
              <a:gd name="T3" fmla="*/ 0 h 21600"/>
              <a:gd name="T4" fmla="*/ 0 w 21599"/>
              <a:gd name="T5" fmla="*/ 0 h 21600"/>
              <a:gd name="T6" fmla="*/ 0 60000 65536"/>
              <a:gd name="T7" fmla="*/ 0 60000 65536"/>
              <a:gd name="T8" fmla="*/ 0 60000 65536"/>
              <a:gd name="T9" fmla="*/ 0 w 21599"/>
              <a:gd name="T10" fmla="*/ 0 h 21600"/>
              <a:gd name="T11" fmla="*/ 21599 w 2159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9" h="21600" fill="none" extrusionOk="0">
                <a:moveTo>
                  <a:pt x="-1" y="0"/>
                </a:moveTo>
                <a:cubicBezTo>
                  <a:pt x="11908" y="0"/>
                  <a:pt x="21570" y="9637"/>
                  <a:pt x="21599" y="21545"/>
                </a:cubicBezTo>
              </a:path>
              <a:path w="21599" h="21600" stroke="0" extrusionOk="0">
                <a:moveTo>
                  <a:pt x="-1" y="0"/>
                </a:moveTo>
                <a:cubicBezTo>
                  <a:pt x="11908" y="0"/>
                  <a:pt x="21570" y="9637"/>
                  <a:pt x="21599" y="21545"/>
                </a:cubicBezTo>
                <a:lnTo>
                  <a:pt x="0" y="21600"/>
                </a:lnTo>
                <a:close/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8" name="Oval 184"/>
          <p:cNvSpPr>
            <a:spLocks noChangeArrowheads="1"/>
          </p:cNvSpPr>
          <p:nvPr/>
        </p:nvSpPr>
        <p:spPr bwMode="auto">
          <a:xfrm>
            <a:off x="5578475" y="2179638"/>
            <a:ext cx="244475" cy="24447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59" name="Rectangle 185"/>
          <p:cNvSpPr>
            <a:spLocks noChangeArrowheads="1"/>
          </p:cNvSpPr>
          <p:nvPr/>
        </p:nvSpPr>
        <p:spPr bwMode="auto">
          <a:xfrm>
            <a:off x="4832350" y="1874838"/>
            <a:ext cx="30163" cy="30163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0" name="Freeform 186"/>
          <p:cNvSpPr>
            <a:spLocks/>
          </p:cNvSpPr>
          <p:nvPr/>
        </p:nvSpPr>
        <p:spPr bwMode="auto">
          <a:xfrm>
            <a:off x="4375150" y="1493838"/>
            <a:ext cx="503238" cy="304800"/>
          </a:xfrm>
          <a:custGeom>
            <a:avLst/>
            <a:gdLst>
              <a:gd name="T0" fmla="*/ 0 w 317"/>
              <a:gd name="T1" fmla="*/ 9 h 192"/>
              <a:gd name="T2" fmla="*/ 29 w 317"/>
              <a:gd name="T3" fmla="*/ 9 h 192"/>
              <a:gd name="T4" fmla="*/ 57 w 317"/>
              <a:gd name="T5" fmla="*/ 9 h 192"/>
              <a:gd name="T6" fmla="*/ 115 w 317"/>
              <a:gd name="T7" fmla="*/ 9 h 192"/>
              <a:gd name="T8" fmla="*/ 163 w 317"/>
              <a:gd name="T9" fmla="*/ 9 h 192"/>
              <a:gd name="T10" fmla="*/ 201 w 317"/>
              <a:gd name="T11" fmla="*/ 0 h 192"/>
              <a:gd name="T12" fmla="*/ 240 w 317"/>
              <a:gd name="T13" fmla="*/ 0 h 192"/>
              <a:gd name="T14" fmla="*/ 269 w 317"/>
              <a:gd name="T15" fmla="*/ 0 h 192"/>
              <a:gd name="T16" fmla="*/ 288 w 317"/>
              <a:gd name="T17" fmla="*/ 9 h 192"/>
              <a:gd name="T18" fmla="*/ 307 w 317"/>
              <a:gd name="T19" fmla="*/ 29 h 192"/>
              <a:gd name="T20" fmla="*/ 317 w 317"/>
              <a:gd name="T21" fmla="*/ 57 h 192"/>
              <a:gd name="T22" fmla="*/ 317 w 317"/>
              <a:gd name="T23" fmla="*/ 86 h 192"/>
              <a:gd name="T24" fmla="*/ 317 w 317"/>
              <a:gd name="T25" fmla="*/ 115 h 192"/>
              <a:gd name="T26" fmla="*/ 297 w 317"/>
              <a:gd name="T27" fmla="*/ 144 h 192"/>
              <a:gd name="T28" fmla="*/ 269 w 317"/>
              <a:gd name="T29" fmla="*/ 153 h 192"/>
              <a:gd name="T30" fmla="*/ 240 w 317"/>
              <a:gd name="T31" fmla="*/ 173 h 192"/>
              <a:gd name="T32" fmla="*/ 192 w 317"/>
              <a:gd name="T33" fmla="*/ 173 h 192"/>
              <a:gd name="T34" fmla="*/ 153 w 317"/>
              <a:gd name="T35" fmla="*/ 182 h 192"/>
              <a:gd name="T36" fmla="*/ 134 w 317"/>
              <a:gd name="T37" fmla="*/ 182 h 192"/>
              <a:gd name="T38" fmla="*/ 134 w 317"/>
              <a:gd name="T39" fmla="*/ 182 h 192"/>
              <a:gd name="T40" fmla="*/ 125 w 317"/>
              <a:gd name="T41" fmla="*/ 192 h 192"/>
              <a:gd name="T42" fmla="*/ 96 w 317"/>
              <a:gd name="T43" fmla="*/ 192 h 192"/>
              <a:gd name="T44" fmla="*/ 96 w 317"/>
              <a:gd name="T45" fmla="*/ 192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17"/>
              <a:gd name="T70" fmla="*/ 0 h 192"/>
              <a:gd name="T71" fmla="*/ 317 w 317"/>
              <a:gd name="T72" fmla="*/ 192 h 19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17" h="192">
                <a:moveTo>
                  <a:pt x="0" y="9"/>
                </a:moveTo>
                <a:lnTo>
                  <a:pt x="29" y="9"/>
                </a:lnTo>
                <a:lnTo>
                  <a:pt x="57" y="9"/>
                </a:lnTo>
                <a:lnTo>
                  <a:pt x="115" y="9"/>
                </a:lnTo>
                <a:lnTo>
                  <a:pt x="163" y="9"/>
                </a:lnTo>
                <a:lnTo>
                  <a:pt x="201" y="0"/>
                </a:lnTo>
                <a:lnTo>
                  <a:pt x="240" y="0"/>
                </a:lnTo>
                <a:lnTo>
                  <a:pt x="269" y="0"/>
                </a:lnTo>
                <a:lnTo>
                  <a:pt x="288" y="9"/>
                </a:lnTo>
                <a:lnTo>
                  <a:pt x="307" y="29"/>
                </a:lnTo>
                <a:lnTo>
                  <a:pt x="317" y="57"/>
                </a:lnTo>
                <a:lnTo>
                  <a:pt x="317" y="86"/>
                </a:lnTo>
                <a:lnTo>
                  <a:pt x="317" y="115"/>
                </a:lnTo>
                <a:lnTo>
                  <a:pt x="297" y="144"/>
                </a:lnTo>
                <a:lnTo>
                  <a:pt x="269" y="153"/>
                </a:lnTo>
                <a:lnTo>
                  <a:pt x="240" y="173"/>
                </a:lnTo>
                <a:lnTo>
                  <a:pt x="192" y="173"/>
                </a:lnTo>
                <a:lnTo>
                  <a:pt x="153" y="182"/>
                </a:lnTo>
                <a:lnTo>
                  <a:pt x="134" y="182"/>
                </a:lnTo>
                <a:lnTo>
                  <a:pt x="125" y="192"/>
                </a:lnTo>
                <a:lnTo>
                  <a:pt x="96" y="192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1" name="Freeform 187"/>
          <p:cNvSpPr>
            <a:spLocks/>
          </p:cNvSpPr>
          <p:nvPr/>
        </p:nvSpPr>
        <p:spPr bwMode="auto">
          <a:xfrm>
            <a:off x="4375150" y="1493838"/>
            <a:ext cx="503238" cy="304800"/>
          </a:xfrm>
          <a:custGeom>
            <a:avLst/>
            <a:gdLst>
              <a:gd name="T0" fmla="*/ 0 w 317"/>
              <a:gd name="T1" fmla="*/ 9 h 192"/>
              <a:gd name="T2" fmla="*/ 38 w 317"/>
              <a:gd name="T3" fmla="*/ 9 h 192"/>
              <a:gd name="T4" fmla="*/ 86 w 317"/>
              <a:gd name="T5" fmla="*/ 9 h 192"/>
              <a:gd name="T6" fmla="*/ 144 w 317"/>
              <a:gd name="T7" fmla="*/ 9 h 192"/>
              <a:gd name="T8" fmla="*/ 192 w 317"/>
              <a:gd name="T9" fmla="*/ 9 h 192"/>
              <a:gd name="T10" fmla="*/ 230 w 317"/>
              <a:gd name="T11" fmla="*/ 0 h 192"/>
              <a:gd name="T12" fmla="*/ 249 w 317"/>
              <a:gd name="T13" fmla="*/ 0 h 192"/>
              <a:gd name="T14" fmla="*/ 278 w 317"/>
              <a:gd name="T15" fmla="*/ 9 h 192"/>
              <a:gd name="T16" fmla="*/ 297 w 317"/>
              <a:gd name="T17" fmla="*/ 19 h 192"/>
              <a:gd name="T18" fmla="*/ 317 w 317"/>
              <a:gd name="T19" fmla="*/ 38 h 192"/>
              <a:gd name="T20" fmla="*/ 317 w 317"/>
              <a:gd name="T21" fmla="*/ 67 h 192"/>
              <a:gd name="T22" fmla="*/ 317 w 317"/>
              <a:gd name="T23" fmla="*/ 96 h 192"/>
              <a:gd name="T24" fmla="*/ 297 w 317"/>
              <a:gd name="T25" fmla="*/ 125 h 192"/>
              <a:gd name="T26" fmla="*/ 278 w 317"/>
              <a:gd name="T27" fmla="*/ 144 h 192"/>
              <a:gd name="T28" fmla="*/ 249 w 317"/>
              <a:gd name="T29" fmla="*/ 163 h 192"/>
              <a:gd name="T30" fmla="*/ 221 w 317"/>
              <a:gd name="T31" fmla="*/ 173 h 192"/>
              <a:gd name="T32" fmla="*/ 182 w 317"/>
              <a:gd name="T33" fmla="*/ 182 h 192"/>
              <a:gd name="T34" fmla="*/ 134 w 317"/>
              <a:gd name="T35" fmla="*/ 182 h 192"/>
              <a:gd name="T36" fmla="*/ 96 w 317"/>
              <a:gd name="T37" fmla="*/ 192 h 1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"/>
              <a:gd name="T58" fmla="*/ 0 h 192"/>
              <a:gd name="T59" fmla="*/ 317 w 317"/>
              <a:gd name="T60" fmla="*/ 192 h 1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" h="192">
                <a:moveTo>
                  <a:pt x="0" y="9"/>
                </a:moveTo>
                <a:lnTo>
                  <a:pt x="38" y="9"/>
                </a:lnTo>
                <a:lnTo>
                  <a:pt x="86" y="9"/>
                </a:lnTo>
                <a:lnTo>
                  <a:pt x="144" y="9"/>
                </a:lnTo>
                <a:lnTo>
                  <a:pt x="192" y="9"/>
                </a:lnTo>
                <a:lnTo>
                  <a:pt x="230" y="0"/>
                </a:lnTo>
                <a:lnTo>
                  <a:pt x="249" y="0"/>
                </a:lnTo>
                <a:lnTo>
                  <a:pt x="278" y="9"/>
                </a:lnTo>
                <a:lnTo>
                  <a:pt x="297" y="19"/>
                </a:lnTo>
                <a:lnTo>
                  <a:pt x="317" y="38"/>
                </a:lnTo>
                <a:lnTo>
                  <a:pt x="317" y="67"/>
                </a:lnTo>
                <a:lnTo>
                  <a:pt x="317" y="96"/>
                </a:lnTo>
                <a:lnTo>
                  <a:pt x="297" y="125"/>
                </a:lnTo>
                <a:lnTo>
                  <a:pt x="278" y="144"/>
                </a:lnTo>
                <a:lnTo>
                  <a:pt x="249" y="163"/>
                </a:lnTo>
                <a:lnTo>
                  <a:pt x="221" y="173"/>
                </a:lnTo>
                <a:lnTo>
                  <a:pt x="182" y="182"/>
                </a:lnTo>
                <a:lnTo>
                  <a:pt x="134" y="182"/>
                </a:lnTo>
                <a:lnTo>
                  <a:pt x="96" y="192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2" name="Freeform 188"/>
          <p:cNvSpPr>
            <a:spLocks/>
          </p:cNvSpPr>
          <p:nvPr/>
        </p:nvSpPr>
        <p:spPr bwMode="auto">
          <a:xfrm>
            <a:off x="3749675" y="1401763"/>
            <a:ext cx="334963" cy="92075"/>
          </a:xfrm>
          <a:custGeom>
            <a:avLst/>
            <a:gdLst>
              <a:gd name="T0" fmla="*/ 0 w 211"/>
              <a:gd name="T1" fmla="*/ 0 h 58"/>
              <a:gd name="T2" fmla="*/ 29 w 211"/>
              <a:gd name="T3" fmla="*/ 10 h 58"/>
              <a:gd name="T4" fmla="*/ 67 w 211"/>
              <a:gd name="T5" fmla="*/ 39 h 58"/>
              <a:gd name="T6" fmla="*/ 115 w 211"/>
              <a:gd name="T7" fmla="*/ 48 h 58"/>
              <a:gd name="T8" fmla="*/ 135 w 211"/>
              <a:gd name="T9" fmla="*/ 48 h 58"/>
              <a:gd name="T10" fmla="*/ 183 w 211"/>
              <a:gd name="T11" fmla="*/ 58 h 58"/>
              <a:gd name="T12" fmla="*/ 211 w 211"/>
              <a:gd name="T13" fmla="*/ 58 h 58"/>
              <a:gd name="T14" fmla="*/ 211 w 211"/>
              <a:gd name="T15" fmla="*/ 58 h 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1"/>
              <a:gd name="T25" fmla="*/ 0 h 58"/>
              <a:gd name="T26" fmla="*/ 211 w 211"/>
              <a:gd name="T27" fmla="*/ 58 h 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1" h="58">
                <a:moveTo>
                  <a:pt x="0" y="0"/>
                </a:moveTo>
                <a:lnTo>
                  <a:pt x="29" y="10"/>
                </a:lnTo>
                <a:lnTo>
                  <a:pt x="67" y="39"/>
                </a:lnTo>
                <a:lnTo>
                  <a:pt x="115" y="48"/>
                </a:lnTo>
                <a:lnTo>
                  <a:pt x="135" y="48"/>
                </a:lnTo>
                <a:lnTo>
                  <a:pt x="183" y="58"/>
                </a:lnTo>
                <a:lnTo>
                  <a:pt x="211" y="5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3" name="Freeform 189"/>
          <p:cNvSpPr>
            <a:spLocks/>
          </p:cNvSpPr>
          <p:nvPr/>
        </p:nvSpPr>
        <p:spPr bwMode="auto">
          <a:xfrm>
            <a:off x="3749675" y="1401763"/>
            <a:ext cx="334963" cy="92075"/>
          </a:xfrm>
          <a:custGeom>
            <a:avLst/>
            <a:gdLst>
              <a:gd name="T0" fmla="*/ 0 w 211"/>
              <a:gd name="T1" fmla="*/ 0 h 58"/>
              <a:gd name="T2" fmla="*/ 39 w 211"/>
              <a:gd name="T3" fmla="*/ 19 h 58"/>
              <a:gd name="T4" fmla="*/ 96 w 211"/>
              <a:gd name="T5" fmla="*/ 48 h 58"/>
              <a:gd name="T6" fmla="*/ 125 w 211"/>
              <a:gd name="T7" fmla="*/ 48 h 58"/>
              <a:gd name="T8" fmla="*/ 163 w 211"/>
              <a:gd name="T9" fmla="*/ 58 h 58"/>
              <a:gd name="T10" fmla="*/ 192 w 211"/>
              <a:gd name="T11" fmla="*/ 58 h 58"/>
              <a:gd name="T12" fmla="*/ 211 w 211"/>
              <a:gd name="T13" fmla="*/ 58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1"/>
              <a:gd name="T22" fmla="*/ 0 h 58"/>
              <a:gd name="T23" fmla="*/ 211 w 211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1" h="58">
                <a:moveTo>
                  <a:pt x="0" y="0"/>
                </a:moveTo>
                <a:lnTo>
                  <a:pt x="39" y="19"/>
                </a:lnTo>
                <a:lnTo>
                  <a:pt x="96" y="48"/>
                </a:lnTo>
                <a:lnTo>
                  <a:pt x="125" y="48"/>
                </a:lnTo>
                <a:lnTo>
                  <a:pt x="163" y="58"/>
                </a:lnTo>
                <a:lnTo>
                  <a:pt x="192" y="58"/>
                </a:lnTo>
                <a:lnTo>
                  <a:pt x="211" y="5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4" name="Freeform 190"/>
          <p:cNvSpPr>
            <a:spLocks/>
          </p:cNvSpPr>
          <p:nvPr/>
        </p:nvSpPr>
        <p:spPr bwMode="auto">
          <a:xfrm>
            <a:off x="4100513" y="1493838"/>
            <a:ext cx="274638" cy="14288"/>
          </a:xfrm>
          <a:custGeom>
            <a:avLst/>
            <a:gdLst>
              <a:gd name="T0" fmla="*/ 0 w 173"/>
              <a:gd name="T1" fmla="*/ 0 h 9"/>
              <a:gd name="T2" fmla="*/ 10 w 173"/>
              <a:gd name="T3" fmla="*/ 0 h 9"/>
              <a:gd name="T4" fmla="*/ 77 w 173"/>
              <a:gd name="T5" fmla="*/ 0 h 9"/>
              <a:gd name="T6" fmla="*/ 125 w 173"/>
              <a:gd name="T7" fmla="*/ 9 h 9"/>
              <a:gd name="T8" fmla="*/ 154 w 173"/>
              <a:gd name="T9" fmla="*/ 9 h 9"/>
              <a:gd name="T10" fmla="*/ 173 w 173"/>
              <a:gd name="T11" fmla="*/ 9 h 9"/>
              <a:gd name="T12" fmla="*/ 173 w 173"/>
              <a:gd name="T13" fmla="*/ 9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3"/>
              <a:gd name="T22" fmla="*/ 0 h 9"/>
              <a:gd name="T23" fmla="*/ 173 w 173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3" h="9">
                <a:moveTo>
                  <a:pt x="0" y="0"/>
                </a:moveTo>
                <a:lnTo>
                  <a:pt x="10" y="0"/>
                </a:lnTo>
                <a:lnTo>
                  <a:pt x="77" y="0"/>
                </a:lnTo>
                <a:lnTo>
                  <a:pt x="125" y="9"/>
                </a:lnTo>
                <a:lnTo>
                  <a:pt x="154" y="9"/>
                </a:lnTo>
                <a:lnTo>
                  <a:pt x="173" y="9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5" name="Freeform 191"/>
          <p:cNvSpPr>
            <a:spLocks/>
          </p:cNvSpPr>
          <p:nvPr/>
        </p:nvSpPr>
        <p:spPr bwMode="auto">
          <a:xfrm>
            <a:off x="4100513" y="1493838"/>
            <a:ext cx="274638" cy="14288"/>
          </a:xfrm>
          <a:custGeom>
            <a:avLst/>
            <a:gdLst>
              <a:gd name="T0" fmla="*/ 0 w 173"/>
              <a:gd name="T1" fmla="*/ 0 h 9"/>
              <a:gd name="T2" fmla="*/ 38 w 173"/>
              <a:gd name="T3" fmla="*/ 0 h 9"/>
              <a:gd name="T4" fmla="*/ 67 w 173"/>
              <a:gd name="T5" fmla="*/ 0 h 9"/>
              <a:gd name="T6" fmla="*/ 106 w 173"/>
              <a:gd name="T7" fmla="*/ 9 h 9"/>
              <a:gd name="T8" fmla="*/ 134 w 173"/>
              <a:gd name="T9" fmla="*/ 9 h 9"/>
              <a:gd name="T10" fmla="*/ 163 w 173"/>
              <a:gd name="T11" fmla="*/ 9 h 9"/>
              <a:gd name="T12" fmla="*/ 173 w 173"/>
              <a:gd name="T13" fmla="*/ 9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3"/>
              <a:gd name="T22" fmla="*/ 0 h 9"/>
              <a:gd name="T23" fmla="*/ 173 w 173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3" h="9">
                <a:moveTo>
                  <a:pt x="0" y="0"/>
                </a:moveTo>
                <a:lnTo>
                  <a:pt x="38" y="0"/>
                </a:lnTo>
                <a:lnTo>
                  <a:pt x="67" y="0"/>
                </a:lnTo>
                <a:lnTo>
                  <a:pt x="106" y="9"/>
                </a:lnTo>
                <a:lnTo>
                  <a:pt x="134" y="9"/>
                </a:lnTo>
                <a:lnTo>
                  <a:pt x="163" y="9"/>
                </a:lnTo>
                <a:lnTo>
                  <a:pt x="173" y="9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6" name="Oval 192"/>
          <p:cNvSpPr>
            <a:spLocks noChangeArrowheads="1"/>
          </p:cNvSpPr>
          <p:nvPr/>
        </p:nvSpPr>
        <p:spPr bwMode="auto">
          <a:xfrm>
            <a:off x="5273675" y="2011363"/>
            <a:ext cx="244475" cy="24447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7" name="Oval 193"/>
          <p:cNvSpPr>
            <a:spLocks noChangeArrowheads="1"/>
          </p:cNvSpPr>
          <p:nvPr/>
        </p:nvSpPr>
        <p:spPr bwMode="auto">
          <a:xfrm>
            <a:off x="4968875" y="1890713"/>
            <a:ext cx="244475" cy="24288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8" name="Oval 194"/>
          <p:cNvSpPr>
            <a:spLocks noChangeArrowheads="1"/>
          </p:cNvSpPr>
          <p:nvPr/>
        </p:nvSpPr>
        <p:spPr bwMode="auto">
          <a:xfrm>
            <a:off x="4664075" y="1844675"/>
            <a:ext cx="244475" cy="24288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69" name="Oval 195"/>
          <p:cNvSpPr>
            <a:spLocks noChangeArrowheads="1"/>
          </p:cNvSpPr>
          <p:nvPr/>
        </p:nvSpPr>
        <p:spPr bwMode="auto">
          <a:xfrm>
            <a:off x="4694238" y="1874838"/>
            <a:ext cx="184150" cy="1682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0" name="Freeform 196"/>
          <p:cNvSpPr>
            <a:spLocks/>
          </p:cNvSpPr>
          <p:nvPr/>
        </p:nvSpPr>
        <p:spPr bwMode="auto">
          <a:xfrm>
            <a:off x="4527550" y="1828800"/>
            <a:ext cx="198438" cy="15875"/>
          </a:xfrm>
          <a:custGeom>
            <a:avLst/>
            <a:gdLst>
              <a:gd name="T0" fmla="*/ 0 w 125"/>
              <a:gd name="T1" fmla="*/ 0 h 10"/>
              <a:gd name="T2" fmla="*/ 0 w 125"/>
              <a:gd name="T3" fmla="*/ 0 h 10"/>
              <a:gd name="T4" fmla="*/ 9 w 125"/>
              <a:gd name="T5" fmla="*/ 0 h 10"/>
              <a:gd name="T6" fmla="*/ 9 w 125"/>
              <a:gd name="T7" fmla="*/ 0 h 10"/>
              <a:gd name="T8" fmla="*/ 9 w 125"/>
              <a:gd name="T9" fmla="*/ 10 h 10"/>
              <a:gd name="T10" fmla="*/ 9 w 125"/>
              <a:gd name="T11" fmla="*/ 10 h 10"/>
              <a:gd name="T12" fmla="*/ 19 w 125"/>
              <a:gd name="T13" fmla="*/ 10 h 10"/>
              <a:gd name="T14" fmla="*/ 19 w 125"/>
              <a:gd name="T15" fmla="*/ 10 h 10"/>
              <a:gd name="T16" fmla="*/ 29 w 125"/>
              <a:gd name="T17" fmla="*/ 10 h 10"/>
              <a:gd name="T18" fmla="*/ 29 w 125"/>
              <a:gd name="T19" fmla="*/ 10 h 10"/>
              <a:gd name="T20" fmla="*/ 38 w 125"/>
              <a:gd name="T21" fmla="*/ 10 h 10"/>
              <a:gd name="T22" fmla="*/ 38 w 125"/>
              <a:gd name="T23" fmla="*/ 10 h 10"/>
              <a:gd name="T24" fmla="*/ 48 w 125"/>
              <a:gd name="T25" fmla="*/ 10 h 10"/>
              <a:gd name="T26" fmla="*/ 48 w 125"/>
              <a:gd name="T27" fmla="*/ 10 h 10"/>
              <a:gd name="T28" fmla="*/ 57 w 125"/>
              <a:gd name="T29" fmla="*/ 10 h 10"/>
              <a:gd name="T30" fmla="*/ 57 w 125"/>
              <a:gd name="T31" fmla="*/ 10 h 10"/>
              <a:gd name="T32" fmla="*/ 67 w 125"/>
              <a:gd name="T33" fmla="*/ 10 h 10"/>
              <a:gd name="T34" fmla="*/ 67 w 125"/>
              <a:gd name="T35" fmla="*/ 10 h 10"/>
              <a:gd name="T36" fmla="*/ 77 w 125"/>
              <a:gd name="T37" fmla="*/ 10 h 10"/>
              <a:gd name="T38" fmla="*/ 77 w 125"/>
              <a:gd name="T39" fmla="*/ 10 h 10"/>
              <a:gd name="T40" fmla="*/ 86 w 125"/>
              <a:gd name="T41" fmla="*/ 10 h 10"/>
              <a:gd name="T42" fmla="*/ 86 w 125"/>
              <a:gd name="T43" fmla="*/ 10 h 10"/>
              <a:gd name="T44" fmla="*/ 96 w 125"/>
              <a:gd name="T45" fmla="*/ 10 h 10"/>
              <a:gd name="T46" fmla="*/ 96 w 125"/>
              <a:gd name="T47" fmla="*/ 10 h 10"/>
              <a:gd name="T48" fmla="*/ 105 w 125"/>
              <a:gd name="T49" fmla="*/ 10 h 10"/>
              <a:gd name="T50" fmla="*/ 105 w 125"/>
              <a:gd name="T51" fmla="*/ 10 h 10"/>
              <a:gd name="T52" fmla="*/ 115 w 125"/>
              <a:gd name="T53" fmla="*/ 10 h 10"/>
              <a:gd name="T54" fmla="*/ 115 w 125"/>
              <a:gd name="T55" fmla="*/ 10 h 10"/>
              <a:gd name="T56" fmla="*/ 125 w 125"/>
              <a:gd name="T57" fmla="*/ 10 h 10"/>
              <a:gd name="T58" fmla="*/ 125 w 125"/>
              <a:gd name="T59" fmla="*/ 10 h 1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5"/>
              <a:gd name="T91" fmla="*/ 0 h 10"/>
              <a:gd name="T92" fmla="*/ 125 w 125"/>
              <a:gd name="T93" fmla="*/ 10 h 1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5" h="10">
                <a:moveTo>
                  <a:pt x="0" y="0"/>
                </a:moveTo>
                <a:lnTo>
                  <a:pt x="0" y="0"/>
                </a:lnTo>
                <a:lnTo>
                  <a:pt x="9" y="0"/>
                </a:lnTo>
                <a:lnTo>
                  <a:pt x="9" y="10"/>
                </a:lnTo>
                <a:lnTo>
                  <a:pt x="19" y="10"/>
                </a:lnTo>
                <a:lnTo>
                  <a:pt x="29" y="10"/>
                </a:lnTo>
                <a:lnTo>
                  <a:pt x="38" y="10"/>
                </a:lnTo>
                <a:lnTo>
                  <a:pt x="48" y="10"/>
                </a:lnTo>
                <a:lnTo>
                  <a:pt x="57" y="10"/>
                </a:lnTo>
                <a:lnTo>
                  <a:pt x="67" y="10"/>
                </a:lnTo>
                <a:lnTo>
                  <a:pt x="77" y="10"/>
                </a:lnTo>
                <a:lnTo>
                  <a:pt x="86" y="10"/>
                </a:lnTo>
                <a:lnTo>
                  <a:pt x="96" y="10"/>
                </a:lnTo>
                <a:lnTo>
                  <a:pt x="105" y="10"/>
                </a:lnTo>
                <a:lnTo>
                  <a:pt x="115" y="10"/>
                </a:lnTo>
                <a:lnTo>
                  <a:pt x="125" y="10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1" name="Freeform 197"/>
          <p:cNvSpPr>
            <a:spLocks/>
          </p:cNvSpPr>
          <p:nvPr/>
        </p:nvSpPr>
        <p:spPr bwMode="auto">
          <a:xfrm>
            <a:off x="4527550" y="1828800"/>
            <a:ext cx="198438" cy="15875"/>
          </a:xfrm>
          <a:custGeom>
            <a:avLst/>
            <a:gdLst>
              <a:gd name="T0" fmla="*/ 0 w 125"/>
              <a:gd name="T1" fmla="*/ 0 h 10"/>
              <a:gd name="T2" fmla="*/ 9 w 125"/>
              <a:gd name="T3" fmla="*/ 0 h 10"/>
              <a:gd name="T4" fmla="*/ 9 w 125"/>
              <a:gd name="T5" fmla="*/ 0 h 10"/>
              <a:gd name="T6" fmla="*/ 9 w 125"/>
              <a:gd name="T7" fmla="*/ 0 h 10"/>
              <a:gd name="T8" fmla="*/ 9 w 125"/>
              <a:gd name="T9" fmla="*/ 10 h 10"/>
              <a:gd name="T10" fmla="*/ 19 w 125"/>
              <a:gd name="T11" fmla="*/ 10 h 10"/>
              <a:gd name="T12" fmla="*/ 19 w 125"/>
              <a:gd name="T13" fmla="*/ 10 h 10"/>
              <a:gd name="T14" fmla="*/ 19 w 125"/>
              <a:gd name="T15" fmla="*/ 10 h 10"/>
              <a:gd name="T16" fmla="*/ 29 w 125"/>
              <a:gd name="T17" fmla="*/ 10 h 10"/>
              <a:gd name="T18" fmla="*/ 29 w 125"/>
              <a:gd name="T19" fmla="*/ 10 h 10"/>
              <a:gd name="T20" fmla="*/ 29 w 125"/>
              <a:gd name="T21" fmla="*/ 10 h 10"/>
              <a:gd name="T22" fmla="*/ 29 w 125"/>
              <a:gd name="T23" fmla="*/ 10 h 10"/>
              <a:gd name="T24" fmla="*/ 38 w 125"/>
              <a:gd name="T25" fmla="*/ 10 h 10"/>
              <a:gd name="T26" fmla="*/ 38 w 125"/>
              <a:gd name="T27" fmla="*/ 10 h 10"/>
              <a:gd name="T28" fmla="*/ 38 w 125"/>
              <a:gd name="T29" fmla="*/ 10 h 10"/>
              <a:gd name="T30" fmla="*/ 48 w 125"/>
              <a:gd name="T31" fmla="*/ 10 h 10"/>
              <a:gd name="T32" fmla="*/ 48 w 125"/>
              <a:gd name="T33" fmla="*/ 10 h 10"/>
              <a:gd name="T34" fmla="*/ 48 w 125"/>
              <a:gd name="T35" fmla="*/ 10 h 10"/>
              <a:gd name="T36" fmla="*/ 57 w 125"/>
              <a:gd name="T37" fmla="*/ 10 h 10"/>
              <a:gd name="T38" fmla="*/ 57 w 125"/>
              <a:gd name="T39" fmla="*/ 10 h 10"/>
              <a:gd name="T40" fmla="*/ 57 w 125"/>
              <a:gd name="T41" fmla="*/ 10 h 10"/>
              <a:gd name="T42" fmla="*/ 67 w 125"/>
              <a:gd name="T43" fmla="*/ 10 h 10"/>
              <a:gd name="T44" fmla="*/ 67 w 125"/>
              <a:gd name="T45" fmla="*/ 10 h 10"/>
              <a:gd name="T46" fmla="*/ 77 w 125"/>
              <a:gd name="T47" fmla="*/ 10 h 10"/>
              <a:gd name="T48" fmla="*/ 77 w 125"/>
              <a:gd name="T49" fmla="*/ 10 h 10"/>
              <a:gd name="T50" fmla="*/ 77 w 125"/>
              <a:gd name="T51" fmla="*/ 10 h 10"/>
              <a:gd name="T52" fmla="*/ 86 w 125"/>
              <a:gd name="T53" fmla="*/ 10 h 10"/>
              <a:gd name="T54" fmla="*/ 86 w 125"/>
              <a:gd name="T55" fmla="*/ 10 h 10"/>
              <a:gd name="T56" fmla="*/ 96 w 125"/>
              <a:gd name="T57" fmla="*/ 10 h 10"/>
              <a:gd name="T58" fmla="*/ 96 w 125"/>
              <a:gd name="T59" fmla="*/ 10 h 10"/>
              <a:gd name="T60" fmla="*/ 96 w 125"/>
              <a:gd name="T61" fmla="*/ 10 h 10"/>
              <a:gd name="T62" fmla="*/ 105 w 125"/>
              <a:gd name="T63" fmla="*/ 10 h 10"/>
              <a:gd name="T64" fmla="*/ 105 w 125"/>
              <a:gd name="T65" fmla="*/ 10 h 10"/>
              <a:gd name="T66" fmla="*/ 105 w 125"/>
              <a:gd name="T67" fmla="*/ 10 h 10"/>
              <a:gd name="T68" fmla="*/ 115 w 125"/>
              <a:gd name="T69" fmla="*/ 10 h 10"/>
              <a:gd name="T70" fmla="*/ 115 w 125"/>
              <a:gd name="T71" fmla="*/ 10 h 10"/>
              <a:gd name="T72" fmla="*/ 115 w 125"/>
              <a:gd name="T73" fmla="*/ 10 h 10"/>
              <a:gd name="T74" fmla="*/ 125 w 125"/>
              <a:gd name="T75" fmla="*/ 10 h 10"/>
              <a:gd name="T76" fmla="*/ 125 w 125"/>
              <a:gd name="T77" fmla="*/ 10 h 1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25"/>
              <a:gd name="T118" fmla="*/ 0 h 10"/>
              <a:gd name="T119" fmla="*/ 125 w 125"/>
              <a:gd name="T120" fmla="*/ 10 h 1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25" h="10">
                <a:moveTo>
                  <a:pt x="0" y="0"/>
                </a:moveTo>
                <a:lnTo>
                  <a:pt x="0" y="0"/>
                </a:lnTo>
                <a:lnTo>
                  <a:pt x="9" y="0"/>
                </a:lnTo>
                <a:lnTo>
                  <a:pt x="9" y="10"/>
                </a:lnTo>
                <a:lnTo>
                  <a:pt x="19" y="10"/>
                </a:lnTo>
                <a:lnTo>
                  <a:pt x="29" y="10"/>
                </a:lnTo>
                <a:lnTo>
                  <a:pt x="38" y="10"/>
                </a:lnTo>
                <a:lnTo>
                  <a:pt x="48" y="10"/>
                </a:lnTo>
                <a:lnTo>
                  <a:pt x="57" y="10"/>
                </a:lnTo>
                <a:lnTo>
                  <a:pt x="67" y="10"/>
                </a:lnTo>
                <a:lnTo>
                  <a:pt x="77" y="10"/>
                </a:lnTo>
                <a:lnTo>
                  <a:pt x="86" y="10"/>
                </a:lnTo>
                <a:lnTo>
                  <a:pt x="96" y="10"/>
                </a:lnTo>
                <a:lnTo>
                  <a:pt x="105" y="10"/>
                </a:lnTo>
                <a:lnTo>
                  <a:pt x="115" y="10"/>
                </a:lnTo>
                <a:lnTo>
                  <a:pt x="125" y="10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2" name="Rectangle 198"/>
          <p:cNvSpPr>
            <a:spLocks noChangeArrowheads="1"/>
          </p:cNvSpPr>
          <p:nvPr/>
        </p:nvSpPr>
        <p:spPr bwMode="auto">
          <a:xfrm>
            <a:off x="4710113" y="1828800"/>
            <a:ext cx="182563" cy="61913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3" name="Rectangle 199"/>
          <p:cNvSpPr>
            <a:spLocks noChangeArrowheads="1"/>
          </p:cNvSpPr>
          <p:nvPr/>
        </p:nvSpPr>
        <p:spPr bwMode="auto">
          <a:xfrm>
            <a:off x="5030788" y="1874838"/>
            <a:ext cx="182563" cy="60325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4" name="Rectangle 200"/>
          <p:cNvSpPr>
            <a:spLocks noChangeArrowheads="1"/>
          </p:cNvSpPr>
          <p:nvPr/>
        </p:nvSpPr>
        <p:spPr bwMode="auto">
          <a:xfrm>
            <a:off x="5045075" y="1905000"/>
            <a:ext cx="122238" cy="61913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5" name="Freeform 201"/>
          <p:cNvSpPr>
            <a:spLocks/>
          </p:cNvSpPr>
          <p:nvPr/>
        </p:nvSpPr>
        <p:spPr bwMode="auto">
          <a:xfrm>
            <a:off x="4694238" y="1844675"/>
            <a:ext cx="31750" cy="30163"/>
          </a:xfrm>
          <a:custGeom>
            <a:avLst/>
            <a:gdLst>
              <a:gd name="T0" fmla="*/ 0 w 20"/>
              <a:gd name="T1" fmla="*/ 0 h 19"/>
              <a:gd name="T2" fmla="*/ 0 w 20"/>
              <a:gd name="T3" fmla="*/ 0 h 19"/>
              <a:gd name="T4" fmla="*/ 10 w 20"/>
              <a:gd name="T5" fmla="*/ 0 h 19"/>
              <a:gd name="T6" fmla="*/ 10 w 20"/>
              <a:gd name="T7" fmla="*/ 0 h 19"/>
              <a:gd name="T8" fmla="*/ 10 w 20"/>
              <a:gd name="T9" fmla="*/ 9 h 19"/>
              <a:gd name="T10" fmla="*/ 10 w 20"/>
              <a:gd name="T11" fmla="*/ 9 h 19"/>
              <a:gd name="T12" fmla="*/ 20 w 20"/>
              <a:gd name="T13" fmla="*/ 9 h 19"/>
              <a:gd name="T14" fmla="*/ 20 w 20"/>
              <a:gd name="T15" fmla="*/ 9 h 19"/>
              <a:gd name="T16" fmla="*/ 20 w 20"/>
              <a:gd name="T17" fmla="*/ 19 h 19"/>
              <a:gd name="T18" fmla="*/ 20 w 20"/>
              <a:gd name="T19" fmla="*/ 19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9"/>
              <a:gd name="T32" fmla="*/ 20 w 20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9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10" y="9"/>
                </a:lnTo>
                <a:lnTo>
                  <a:pt x="20" y="9"/>
                </a:lnTo>
                <a:lnTo>
                  <a:pt x="20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6" name="Freeform 202"/>
          <p:cNvSpPr>
            <a:spLocks/>
          </p:cNvSpPr>
          <p:nvPr/>
        </p:nvSpPr>
        <p:spPr bwMode="auto">
          <a:xfrm>
            <a:off x="4694238" y="1844675"/>
            <a:ext cx="31750" cy="30163"/>
          </a:xfrm>
          <a:custGeom>
            <a:avLst/>
            <a:gdLst>
              <a:gd name="T0" fmla="*/ 0 w 20"/>
              <a:gd name="T1" fmla="*/ 0 h 19"/>
              <a:gd name="T2" fmla="*/ 0 w 20"/>
              <a:gd name="T3" fmla="*/ 0 h 19"/>
              <a:gd name="T4" fmla="*/ 0 w 20"/>
              <a:gd name="T5" fmla="*/ 0 h 19"/>
              <a:gd name="T6" fmla="*/ 0 w 20"/>
              <a:gd name="T7" fmla="*/ 0 h 19"/>
              <a:gd name="T8" fmla="*/ 10 w 20"/>
              <a:gd name="T9" fmla="*/ 0 h 19"/>
              <a:gd name="T10" fmla="*/ 10 w 20"/>
              <a:gd name="T11" fmla="*/ 0 h 19"/>
              <a:gd name="T12" fmla="*/ 10 w 20"/>
              <a:gd name="T13" fmla="*/ 0 h 19"/>
              <a:gd name="T14" fmla="*/ 10 w 20"/>
              <a:gd name="T15" fmla="*/ 0 h 19"/>
              <a:gd name="T16" fmla="*/ 10 w 20"/>
              <a:gd name="T17" fmla="*/ 9 h 19"/>
              <a:gd name="T18" fmla="*/ 10 w 20"/>
              <a:gd name="T19" fmla="*/ 9 h 19"/>
              <a:gd name="T20" fmla="*/ 10 w 20"/>
              <a:gd name="T21" fmla="*/ 9 h 19"/>
              <a:gd name="T22" fmla="*/ 20 w 20"/>
              <a:gd name="T23" fmla="*/ 9 h 19"/>
              <a:gd name="T24" fmla="*/ 20 w 20"/>
              <a:gd name="T25" fmla="*/ 9 h 19"/>
              <a:gd name="T26" fmla="*/ 20 w 20"/>
              <a:gd name="T27" fmla="*/ 9 h 19"/>
              <a:gd name="T28" fmla="*/ 20 w 20"/>
              <a:gd name="T29" fmla="*/ 9 h 19"/>
              <a:gd name="T30" fmla="*/ 20 w 20"/>
              <a:gd name="T31" fmla="*/ 9 h 19"/>
              <a:gd name="T32" fmla="*/ 20 w 20"/>
              <a:gd name="T33" fmla="*/ 9 h 19"/>
              <a:gd name="T34" fmla="*/ 20 w 20"/>
              <a:gd name="T35" fmla="*/ 19 h 19"/>
              <a:gd name="T36" fmla="*/ 20 w 20"/>
              <a:gd name="T37" fmla="*/ 19 h 19"/>
              <a:gd name="T38" fmla="*/ 20 w 20"/>
              <a:gd name="T39" fmla="*/ 19 h 19"/>
              <a:gd name="T40" fmla="*/ 20 w 20"/>
              <a:gd name="T41" fmla="*/ 19 h 19"/>
              <a:gd name="T42" fmla="*/ 20 w 20"/>
              <a:gd name="T43" fmla="*/ 19 h 19"/>
              <a:gd name="T44" fmla="*/ 20 w 20"/>
              <a:gd name="T45" fmla="*/ 19 h 19"/>
              <a:gd name="T46" fmla="*/ 20 w 20"/>
              <a:gd name="T47" fmla="*/ 19 h 19"/>
              <a:gd name="T48" fmla="*/ 20 w 20"/>
              <a:gd name="T49" fmla="*/ 19 h 1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"/>
              <a:gd name="T76" fmla="*/ 0 h 19"/>
              <a:gd name="T77" fmla="*/ 20 w 20"/>
              <a:gd name="T78" fmla="*/ 19 h 1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" h="19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10" y="9"/>
                </a:lnTo>
                <a:lnTo>
                  <a:pt x="20" y="9"/>
                </a:lnTo>
                <a:lnTo>
                  <a:pt x="20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7" name="Freeform 203"/>
          <p:cNvSpPr>
            <a:spLocks/>
          </p:cNvSpPr>
          <p:nvPr/>
        </p:nvSpPr>
        <p:spPr bwMode="auto">
          <a:xfrm>
            <a:off x="4832350" y="1858963"/>
            <a:ext cx="212725" cy="61913"/>
          </a:xfrm>
          <a:custGeom>
            <a:avLst/>
            <a:gdLst>
              <a:gd name="T0" fmla="*/ 19 w 134"/>
              <a:gd name="T1" fmla="*/ 20 h 39"/>
              <a:gd name="T2" fmla="*/ 0 w 134"/>
              <a:gd name="T3" fmla="*/ 10 h 39"/>
              <a:gd name="T4" fmla="*/ 0 w 134"/>
              <a:gd name="T5" fmla="*/ 10 h 39"/>
              <a:gd name="T6" fmla="*/ 9 w 134"/>
              <a:gd name="T7" fmla="*/ 0 h 39"/>
              <a:gd name="T8" fmla="*/ 38 w 134"/>
              <a:gd name="T9" fmla="*/ 0 h 39"/>
              <a:gd name="T10" fmla="*/ 38 w 134"/>
              <a:gd name="T11" fmla="*/ 10 h 39"/>
              <a:gd name="T12" fmla="*/ 38 w 134"/>
              <a:gd name="T13" fmla="*/ 10 h 39"/>
              <a:gd name="T14" fmla="*/ 57 w 134"/>
              <a:gd name="T15" fmla="*/ 10 h 39"/>
              <a:gd name="T16" fmla="*/ 105 w 134"/>
              <a:gd name="T17" fmla="*/ 20 h 39"/>
              <a:gd name="T18" fmla="*/ 125 w 134"/>
              <a:gd name="T19" fmla="*/ 20 h 39"/>
              <a:gd name="T20" fmla="*/ 125 w 134"/>
              <a:gd name="T21" fmla="*/ 20 h 39"/>
              <a:gd name="T22" fmla="*/ 125 w 134"/>
              <a:gd name="T23" fmla="*/ 29 h 39"/>
              <a:gd name="T24" fmla="*/ 134 w 134"/>
              <a:gd name="T25" fmla="*/ 29 h 39"/>
              <a:gd name="T26" fmla="*/ 134 w 134"/>
              <a:gd name="T27" fmla="*/ 29 h 39"/>
              <a:gd name="T28" fmla="*/ 134 w 134"/>
              <a:gd name="T29" fmla="*/ 39 h 39"/>
              <a:gd name="T30" fmla="*/ 125 w 134"/>
              <a:gd name="T31" fmla="*/ 39 h 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4"/>
              <a:gd name="T49" fmla="*/ 0 h 39"/>
              <a:gd name="T50" fmla="*/ 134 w 134"/>
              <a:gd name="T51" fmla="*/ 39 h 3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4" h="39">
                <a:moveTo>
                  <a:pt x="19" y="20"/>
                </a:moveTo>
                <a:lnTo>
                  <a:pt x="0" y="10"/>
                </a:lnTo>
                <a:lnTo>
                  <a:pt x="9" y="0"/>
                </a:lnTo>
                <a:lnTo>
                  <a:pt x="38" y="0"/>
                </a:lnTo>
                <a:lnTo>
                  <a:pt x="38" y="10"/>
                </a:lnTo>
                <a:lnTo>
                  <a:pt x="57" y="10"/>
                </a:lnTo>
                <a:lnTo>
                  <a:pt x="105" y="20"/>
                </a:lnTo>
                <a:lnTo>
                  <a:pt x="125" y="20"/>
                </a:lnTo>
                <a:lnTo>
                  <a:pt x="125" y="29"/>
                </a:lnTo>
                <a:lnTo>
                  <a:pt x="134" y="29"/>
                </a:lnTo>
                <a:lnTo>
                  <a:pt x="134" y="39"/>
                </a:lnTo>
                <a:lnTo>
                  <a:pt x="125" y="3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8" name="Freeform 204"/>
          <p:cNvSpPr>
            <a:spLocks/>
          </p:cNvSpPr>
          <p:nvPr/>
        </p:nvSpPr>
        <p:spPr bwMode="auto">
          <a:xfrm>
            <a:off x="4832350" y="1858963"/>
            <a:ext cx="212725" cy="61913"/>
          </a:xfrm>
          <a:custGeom>
            <a:avLst/>
            <a:gdLst>
              <a:gd name="T0" fmla="*/ 19 w 134"/>
              <a:gd name="T1" fmla="*/ 20 h 39"/>
              <a:gd name="T2" fmla="*/ 0 w 134"/>
              <a:gd name="T3" fmla="*/ 10 h 39"/>
              <a:gd name="T4" fmla="*/ 19 w 134"/>
              <a:gd name="T5" fmla="*/ 0 h 39"/>
              <a:gd name="T6" fmla="*/ 38 w 134"/>
              <a:gd name="T7" fmla="*/ 10 h 39"/>
              <a:gd name="T8" fmla="*/ 86 w 134"/>
              <a:gd name="T9" fmla="*/ 20 h 39"/>
              <a:gd name="T10" fmla="*/ 105 w 134"/>
              <a:gd name="T11" fmla="*/ 20 h 39"/>
              <a:gd name="T12" fmla="*/ 125 w 134"/>
              <a:gd name="T13" fmla="*/ 20 h 39"/>
              <a:gd name="T14" fmla="*/ 125 w 134"/>
              <a:gd name="T15" fmla="*/ 20 h 39"/>
              <a:gd name="T16" fmla="*/ 134 w 134"/>
              <a:gd name="T17" fmla="*/ 29 h 39"/>
              <a:gd name="T18" fmla="*/ 125 w 134"/>
              <a:gd name="T19" fmla="*/ 39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4"/>
              <a:gd name="T31" fmla="*/ 0 h 39"/>
              <a:gd name="T32" fmla="*/ 134 w 134"/>
              <a:gd name="T33" fmla="*/ 39 h 3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4" h="39">
                <a:moveTo>
                  <a:pt x="19" y="20"/>
                </a:moveTo>
                <a:lnTo>
                  <a:pt x="0" y="10"/>
                </a:lnTo>
                <a:lnTo>
                  <a:pt x="19" y="0"/>
                </a:lnTo>
                <a:lnTo>
                  <a:pt x="38" y="10"/>
                </a:lnTo>
                <a:lnTo>
                  <a:pt x="86" y="20"/>
                </a:lnTo>
                <a:lnTo>
                  <a:pt x="105" y="20"/>
                </a:lnTo>
                <a:lnTo>
                  <a:pt x="125" y="20"/>
                </a:lnTo>
                <a:lnTo>
                  <a:pt x="134" y="29"/>
                </a:lnTo>
                <a:lnTo>
                  <a:pt x="125" y="3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79" name="Freeform 205"/>
          <p:cNvSpPr>
            <a:spLocks/>
          </p:cNvSpPr>
          <p:nvPr/>
        </p:nvSpPr>
        <p:spPr bwMode="auto">
          <a:xfrm>
            <a:off x="5167313" y="1920875"/>
            <a:ext cx="30163" cy="30163"/>
          </a:xfrm>
          <a:custGeom>
            <a:avLst/>
            <a:gdLst>
              <a:gd name="T0" fmla="*/ 0 w 19"/>
              <a:gd name="T1" fmla="*/ 19 h 19"/>
              <a:gd name="T2" fmla="*/ 0 w 19"/>
              <a:gd name="T3" fmla="*/ 9 h 19"/>
              <a:gd name="T4" fmla="*/ 10 w 19"/>
              <a:gd name="T5" fmla="*/ 0 h 19"/>
              <a:gd name="T6" fmla="*/ 19 w 19"/>
              <a:gd name="T7" fmla="*/ 9 h 19"/>
              <a:gd name="T8" fmla="*/ 0 w 19"/>
              <a:gd name="T9" fmla="*/ 19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9"/>
              <a:gd name="T17" fmla="*/ 19 w 19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9">
                <a:moveTo>
                  <a:pt x="0" y="19"/>
                </a:moveTo>
                <a:lnTo>
                  <a:pt x="0" y="9"/>
                </a:lnTo>
                <a:lnTo>
                  <a:pt x="10" y="0"/>
                </a:lnTo>
                <a:lnTo>
                  <a:pt x="19" y="9"/>
                </a:lnTo>
                <a:lnTo>
                  <a:pt x="0" y="19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0" name="Freeform 206"/>
          <p:cNvSpPr>
            <a:spLocks/>
          </p:cNvSpPr>
          <p:nvPr/>
        </p:nvSpPr>
        <p:spPr bwMode="auto">
          <a:xfrm>
            <a:off x="5167313" y="1920875"/>
            <a:ext cx="15875" cy="30163"/>
          </a:xfrm>
          <a:custGeom>
            <a:avLst/>
            <a:gdLst>
              <a:gd name="T0" fmla="*/ 0 w 10"/>
              <a:gd name="T1" fmla="*/ 19 h 19"/>
              <a:gd name="T2" fmla="*/ 0 w 10"/>
              <a:gd name="T3" fmla="*/ 9 h 19"/>
              <a:gd name="T4" fmla="*/ 10 w 10"/>
              <a:gd name="T5" fmla="*/ 0 h 19"/>
              <a:gd name="T6" fmla="*/ 0 60000 65536"/>
              <a:gd name="T7" fmla="*/ 0 60000 65536"/>
              <a:gd name="T8" fmla="*/ 0 60000 65536"/>
              <a:gd name="T9" fmla="*/ 0 w 10"/>
              <a:gd name="T10" fmla="*/ 0 h 19"/>
              <a:gd name="T11" fmla="*/ 10 w 10"/>
              <a:gd name="T12" fmla="*/ 19 h 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19">
                <a:moveTo>
                  <a:pt x="0" y="19"/>
                </a:moveTo>
                <a:lnTo>
                  <a:pt x="0" y="9"/>
                </a:lnTo>
                <a:lnTo>
                  <a:pt x="10" y="0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1" name="Freeform 207"/>
          <p:cNvSpPr>
            <a:spLocks/>
          </p:cNvSpPr>
          <p:nvPr/>
        </p:nvSpPr>
        <p:spPr bwMode="auto">
          <a:xfrm>
            <a:off x="5183188" y="1920875"/>
            <a:ext cx="655638" cy="274638"/>
          </a:xfrm>
          <a:custGeom>
            <a:avLst/>
            <a:gdLst>
              <a:gd name="T0" fmla="*/ 0 w 413"/>
              <a:gd name="T1" fmla="*/ 0 h 173"/>
              <a:gd name="T2" fmla="*/ 19 w 413"/>
              <a:gd name="T3" fmla="*/ 0 h 173"/>
              <a:gd name="T4" fmla="*/ 48 w 413"/>
              <a:gd name="T5" fmla="*/ 0 h 173"/>
              <a:gd name="T6" fmla="*/ 124 w 413"/>
              <a:gd name="T7" fmla="*/ 19 h 173"/>
              <a:gd name="T8" fmla="*/ 201 w 413"/>
              <a:gd name="T9" fmla="*/ 57 h 173"/>
              <a:gd name="T10" fmla="*/ 288 w 413"/>
              <a:gd name="T11" fmla="*/ 96 h 173"/>
              <a:gd name="T12" fmla="*/ 345 w 413"/>
              <a:gd name="T13" fmla="*/ 125 h 173"/>
              <a:gd name="T14" fmla="*/ 393 w 413"/>
              <a:gd name="T15" fmla="*/ 153 h 173"/>
              <a:gd name="T16" fmla="*/ 403 w 413"/>
              <a:gd name="T17" fmla="*/ 163 h 173"/>
              <a:gd name="T18" fmla="*/ 403 w 413"/>
              <a:gd name="T19" fmla="*/ 163 h 173"/>
              <a:gd name="T20" fmla="*/ 413 w 413"/>
              <a:gd name="T21" fmla="*/ 173 h 173"/>
              <a:gd name="T22" fmla="*/ 413 w 413"/>
              <a:gd name="T23" fmla="*/ 173 h 17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3"/>
              <a:gd name="T37" fmla="*/ 0 h 173"/>
              <a:gd name="T38" fmla="*/ 413 w 413"/>
              <a:gd name="T39" fmla="*/ 173 h 17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3" h="173">
                <a:moveTo>
                  <a:pt x="0" y="0"/>
                </a:moveTo>
                <a:lnTo>
                  <a:pt x="19" y="0"/>
                </a:lnTo>
                <a:lnTo>
                  <a:pt x="48" y="0"/>
                </a:lnTo>
                <a:lnTo>
                  <a:pt x="124" y="19"/>
                </a:lnTo>
                <a:lnTo>
                  <a:pt x="201" y="57"/>
                </a:lnTo>
                <a:lnTo>
                  <a:pt x="288" y="96"/>
                </a:lnTo>
                <a:lnTo>
                  <a:pt x="345" y="125"/>
                </a:lnTo>
                <a:lnTo>
                  <a:pt x="393" y="153"/>
                </a:lnTo>
                <a:lnTo>
                  <a:pt x="403" y="163"/>
                </a:lnTo>
                <a:lnTo>
                  <a:pt x="413" y="173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2" name="Freeform 208"/>
          <p:cNvSpPr>
            <a:spLocks/>
          </p:cNvSpPr>
          <p:nvPr/>
        </p:nvSpPr>
        <p:spPr bwMode="auto">
          <a:xfrm>
            <a:off x="5183188" y="1920875"/>
            <a:ext cx="655638" cy="274638"/>
          </a:xfrm>
          <a:custGeom>
            <a:avLst/>
            <a:gdLst>
              <a:gd name="T0" fmla="*/ 0 w 413"/>
              <a:gd name="T1" fmla="*/ 0 h 173"/>
              <a:gd name="T2" fmla="*/ 28 w 413"/>
              <a:gd name="T3" fmla="*/ 0 h 173"/>
              <a:gd name="T4" fmla="*/ 76 w 413"/>
              <a:gd name="T5" fmla="*/ 19 h 173"/>
              <a:gd name="T6" fmla="*/ 115 w 413"/>
              <a:gd name="T7" fmla="*/ 19 h 173"/>
              <a:gd name="T8" fmla="*/ 153 w 413"/>
              <a:gd name="T9" fmla="*/ 38 h 173"/>
              <a:gd name="T10" fmla="*/ 192 w 413"/>
              <a:gd name="T11" fmla="*/ 48 h 173"/>
              <a:gd name="T12" fmla="*/ 240 w 413"/>
              <a:gd name="T13" fmla="*/ 67 h 173"/>
              <a:gd name="T14" fmla="*/ 278 w 413"/>
              <a:gd name="T15" fmla="*/ 86 h 173"/>
              <a:gd name="T16" fmla="*/ 317 w 413"/>
              <a:gd name="T17" fmla="*/ 105 h 173"/>
              <a:gd name="T18" fmla="*/ 345 w 413"/>
              <a:gd name="T19" fmla="*/ 125 h 173"/>
              <a:gd name="T20" fmla="*/ 374 w 413"/>
              <a:gd name="T21" fmla="*/ 144 h 173"/>
              <a:gd name="T22" fmla="*/ 403 w 413"/>
              <a:gd name="T23" fmla="*/ 163 h 173"/>
              <a:gd name="T24" fmla="*/ 413 w 413"/>
              <a:gd name="T25" fmla="*/ 173 h 1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3"/>
              <a:gd name="T40" fmla="*/ 0 h 173"/>
              <a:gd name="T41" fmla="*/ 413 w 413"/>
              <a:gd name="T42" fmla="*/ 173 h 17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3" h="173">
                <a:moveTo>
                  <a:pt x="0" y="0"/>
                </a:moveTo>
                <a:lnTo>
                  <a:pt x="28" y="0"/>
                </a:lnTo>
                <a:lnTo>
                  <a:pt x="76" y="19"/>
                </a:lnTo>
                <a:lnTo>
                  <a:pt x="115" y="19"/>
                </a:lnTo>
                <a:lnTo>
                  <a:pt x="153" y="38"/>
                </a:lnTo>
                <a:lnTo>
                  <a:pt x="192" y="48"/>
                </a:lnTo>
                <a:lnTo>
                  <a:pt x="240" y="67"/>
                </a:lnTo>
                <a:lnTo>
                  <a:pt x="278" y="86"/>
                </a:lnTo>
                <a:lnTo>
                  <a:pt x="317" y="105"/>
                </a:lnTo>
                <a:lnTo>
                  <a:pt x="345" y="125"/>
                </a:lnTo>
                <a:lnTo>
                  <a:pt x="374" y="144"/>
                </a:lnTo>
                <a:lnTo>
                  <a:pt x="403" y="163"/>
                </a:lnTo>
                <a:lnTo>
                  <a:pt x="413" y="173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3" name="Freeform 209"/>
          <p:cNvSpPr>
            <a:spLocks/>
          </p:cNvSpPr>
          <p:nvPr/>
        </p:nvSpPr>
        <p:spPr bwMode="auto">
          <a:xfrm>
            <a:off x="5838825" y="2195513"/>
            <a:ext cx="152400" cy="288925"/>
          </a:xfrm>
          <a:custGeom>
            <a:avLst/>
            <a:gdLst>
              <a:gd name="T0" fmla="*/ 96 w 96"/>
              <a:gd name="T1" fmla="*/ 182 h 182"/>
              <a:gd name="T2" fmla="*/ 86 w 96"/>
              <a:gd name="T3" fmla="*/ 172 h 182"/>
              <a:gd name="T4" fmla="*/ 86 w 96"/>
              <a:gd name="T5" fmla="*/ 144 h 182"/>
              <a:gd name="T6" fmla="*/ 76 w 96"/>
              <a:gd name="T7" fmla="*/ 96 h 182"/>
              <a:gd name="T8" fmla="*/ 48 w 96"/>
              <a:gd name="T9" fmla="*/ 67 h 182"/>
              <a:gd name="T10" fmla="*/ 38 w 96"/>
              <a:gd name="T11" fmla="*/ 38 h 182"/>
              <a:gd name="T12" fmla="*/ 19 w 96"/>
              <a:gd name="T13" fmla="*/ 19 h 182"/>
              <a:gd name="T14" fmla="*/ 19 w 96"/>
              <a:gd name="T15" fmla="*/ 19 h 182"/>
              <a:gd name="T16" fmla="*/ 0 w 96"/>
              <a:gd name="T17" fmla="*/ 9 h 182"/>
              <a:gd name="T18" fmla="*/ 0 w 96"/>
              <a:gd name="T19" fmla="*/ 0 h 182"/>
              <a:gd name="T20" fmla="*/ 0 w 96"/>
              <a:gd name="T21" fmla="*/ 0 h 1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182"/>
              <a:gd name="T35" fmla="*/ 96 w 96"/>
              <a:gd name="T36" fmla="*/ 182 h 1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182">
                <a:moveTo>
                  <a:pt x="96" y="182"/>
                </a:moveTo>
                <a:lnTo>
                  <a:pt x="86" y="172"/>
                </a:lnTo>
                <a:lnTo>
                  <a:pt x="86" y="144"/>
                </a:lnTo>
                <a:lnTo>
                  <a:pt x="76" y="96"/>
                </a:lnTo>
                <a:lnTo>
                  <a:pt x="48" y="67"/>
                </a:lnTo>
                <a:lnTo>
                  <a:pt x="38" y="38"/>
                </a:lnTo>
                <a:lnTo>
                  <a:pt x="19" y="19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4" name="Freeform 210"/>
          <p:cNvSpPr>
            <a:spLocks/>
          </p:cNvSpPr>
          <p:nvPr/>
        </p:nvSpPr>
        <p:spPr bwMode="auto">
          <a:xfrm>
            <a:off x="5838825" y="2195513"/>
            <a:ext cx="152400" cy="288925"/>
          </a:xfrm>
          <a:custGeom>
            <a:avLst/>
            <a:gdLst>
              <a:gd name="T0" fmla="*/ 96 w 96"/>
              <a:gd name="T1" fmla="*/ 182 h 182"/>
              <a:gd name="T2" fmla="*/ 86 w 96"/>
              <a:gd name="T3" fmla="*/ 153 h 182"/>
              <a:gd name="T4" fmla="*/ 86 w 96"/>
              <a:gd name="T5" fmla="*/ 124 h 182"/>
              <a:gd name="T6" fmla="*/ 57 w 96"/>
              <a:gd name="T7" fmla="*/ 76 h 182"/>
              <a:gd name="T8" fmla="*/ 48 w 96"/>
              <a:gd name="T9" fmla="*/ 57 h 182"/>
              <a:gd name="T10" fmla="*/ 28 w 96"/>
              <a:gd name="T11" fmla="*/ 38 h 182"/>
              <a:gd name="T12" fmla="*/ 19 w 96"/>
              <a:gd name="T13" fmla="*/ 19 h 182"/>
              <a:gd name="T14" fmla="*/ 0 w 96"/>
              <a:gd name="T15" fmla="*/ 0 h 18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"/>
              <a:gd name="T25" fmla="*/ 0 h 182"/>
              <a:gd name="T26" fmla="*/ 96 w 96"/>
              <a:gd name="T27" fmla="*/ 182 h 18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" h="182">
                <a:moveTo>
                  <a:pt x="96" y="182"/>
                </a:moveTo>
                <a:lnTo>
                  <a:pt x="86" y="153"/>
                </a:lnTo>
                <a:lnTo>
                  <a:pt x="86" y="124"/>
                </a:lnTo>
                <a:lnTo>
                  <a:pt x="57" y="76"/>
                </a:lnTo>
                <a:lnTo>
                  <a:pt x="48" y="57"/>
                </a:lnTo>
                <a:lnTo>
                  <a:pt x="28" y="38"/>
                </a:lnTo>
                <a:lnTo>
                  <a:pt x="19" y="19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5" name="Rectangle 211"/>
          <p:cNvSpPr>
            <a:spLocks noChangeArrowheads="1"/>
          </p:cNvSpPr>
          <p:nvPr/>
        </p:nvSpPr>
        <p:spPr bwMode="auto">
          <a:xfrm>
            <a:off x="5076056" y="1052736"/>
            <a:ext cx="19300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Fertilization potential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86" name="Oval 212"/>
          <p:cNvSpPr>
            <a:spLocks noChangeArrowheads="1"/>
          </p:cNvSpPr>
          <p:nvPr/>
        </p:nvSpPr>
        <p:spPr bwMode="auto">
          <a:xfrm>
            <a:off x="3444875" y="1768475"/>
            <a:ext cx="244475" cy="1666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87" name="Rectangle 213"/>
          <p:cNvSpPr>
            <a:spLocks noChangeArrowheads="1"/>
          </p:cNvSpPr>
          <p:nvPr/>
        </p:nvSpPr>
        <p:spPr bwMode="auto">
          <a:xfrm>
            <a:off x="3040063" y="2400300"/>
            <a:ext cx="769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Cortical </a:t>
            </a:r>
          </a:p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Granule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88" name="Rectangle 214"/>
          <p:cNvSpPr>
            <a:spLocks noChangeArrowheads="1"/>
          </p:cNvSpPr>
          <p:nvPr/>
        </p:nvSpPr>
        <p:spPr bwMode="auto">
          <a:xfrm>
            <a:off x="2827338" y="1668463"/>
            <a:ext cx="56746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CGBD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89" name="Oval 215"/>
          <p:cNvSpPr>
            <a:spLocks noChangeArrowheads="1"/>
          </p:cNvSpPr>
          <p:nvPr/>
        </p:nvSpPr>
        <p:spPr bwMode="auto">
          <a:xfrm>
            <a:off x="6783388" y="1295400"/>
            <a:ext cx="639763" cy="884238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90" name="Oval 216"/>
          <p:cNvSpPr>
            <a:spLocks noChangeArrowheads="1"/>
          </p:cNvSpPr>
          <p:nvPr/>
        </p:nvSpPr>
        <p:spPr bwMode="auto">
          <a:xfrm>
            <a:off x="7164388" y="1295400"/>
            <a:ext cx="639763" cy="884238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91" name="Rectangle 217"/>
          <p:cNvSpPr>
            <a:spLocks noChangeArrowheads="1"/>
          </p:cNvSpPr>
          <p:nvPr/>
        </p:nvSpPr>
        <p:spPr bwMode="auto">
          <a:xfrm>
            <a:off x="7148513" y="1387475"/>
            <a:ext cx="214313" cy="685800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692" name="Rectangle 218"/>
          <p:cNvSpPr>
            <a:spLocks noChangeArrowheads="1"/>
          </p:cNvSpPr>
          <p:nvPr/>
        </p:nvSpPr>
        <p:spPr bwMode="auto">
          <a:xfrm>
            <a:off x="2506663" y="4625975"/>
            <a:ext cx="103714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Active MPF</a:t>
            </a:r>
            <a:endParaRPr lang="en-US" altLang="ja-JP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93" name="Rectangle 219"/>
          <p:cNvSpPr>
            <a:spLocks noChangeArrowheads="1"/>
          </p:cNvSpPr>
          <p:nvPr/>
        </p:nvSpPr>
        <p:spPr bwMode="auto">
          <a:xfrm>
            <a:off x="1043608" y="4941168"/>
            <a:ext cx="88485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Ovulation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94" name="Rectangle 220"/>
          <p:cNvSpPr>
            <a:spLocks noChangeArrowheads="1"/>
          </p:cNvSpPr>
          <p:nvPr/>
        </p:nvSpPr>
        <p:spPr bwMode="auto">
          <a:xfrm>
            <a:off x="1957388" y="3375025"/>
            <a:ext cx="140904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Egg maturation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25" name="Group 221"/>
          <p:cNvGrpSpPr>
            <a:grpSpLocks/>
          </p:cNvGrpSpPr>
          <p:nvPr/>
        </p:nvGrpSpPr>
        <p:grpSpPr bwMode="auto">
          <a:xfrm>
            <a:off x="1814513" y="2971800"/>
            <a:ext cx="579438" cy="1401763"/>
            <a:chOff x="1143" y="1872"/>
            <a:chExt cx="365" cy="883"/>
          </a:xfrm>
        </p:grpSpPr>
        <p:grpSp>
          <p:nvGrpSpPr>
            <p:cNvPr id="26" name="Group 222"/>
            <p:cNvGrpSpPr>
              <a:grpSpLocks/>
            </p:cNvGrpSpPr>
            <p:nvPr/>
          </p:nvGrpSpPr>
          <p:grpSpPr bwMode="auto">
            <a:xfrm>
              <a:off x="1383" y="2621"/>
              <a:ext cx="125" cy="134"/>
              <a:chOff x="1383" y="2621"/>
              <a:chExt cx="125" cy="134"/>
            </a:xfrm>
          </p:grpSpPr>
          <p:sp>
            <p:nvSpPr>
              <p:cNvPr id="65888" name="Freeform 223"/>
              <p:cNvSpPr>
                <a:spLocks/>
              </p:cNvSpPr>
              <p:nvPr/>
            </p:nvSpPr>
            <p:spPr bwMode="auto">
              <a:xfrm>
                <a:off x="1383" y="2621"/>
                <a:ext cx="125" cy="134"/>
              </a:xfrm>
              <a:custGeom>
                <a:avLst/>
                <a:gdLst>
                  <a:gd name="T0" fmla="*/ 125 w 125"/>
                  <a:gd name="T1" fmla="*/ 134 h 134"/>
                  <a:gd name="T2" fmla="*/ 0 w 125"/>
                  <a:gd name="T3" fmla="*/ 48 h 134"/>
                  <a:gd name="T4" fmla="*/ 19 w 125"/>
                  <a:gd name="T5" fmla="*/ 19 h 134"/>
                  <a:gd name="T6" fmla="*/ 48 w 125"/>
                  <a:gd name="T7" fmla="*/ 0 h 134"/>
                  <a:gd name="T8" fmla="*/ 125 w 125"/>
                  <a:gd name="T9" fmla="*/ 134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134"/>
                  <a:gd name="T17" fmla="*/ 125 w 125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134">
                    <a:moveTo>
                      <a:pt x="125" y="134"/>
                    </a:moveTo>
                    <a:lnTo>
                      <a:pt x="0" y="48"/>
                    </a:lnTo>
                    <a:lnTo>
                      <a:pt x="19" y="19"/>
                    </a:lnTo>
                    <a:lnTo>
                      <a:pt x="48" y="0"/>
                    </a:lnTo>
                    <a:lnTo>
                      <a:pt x="125" y="13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89" name="Line 224"/>
              <p:cNvSpPr>
                <a:spLocks noChangeShapeType="1"/>
              </p:cNvSpPr>
              <p:nvPr/>
            </p:nvSpPr>
            <p:spPr bwMode="auto">
              <a:xfrm flipH="1" flipV="1">
                <a:off x="1402" y="2640"/>
                <a:ext cx="38" cy="39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886" name="Freeform 225"/>
            <p:cNvSpPr>
              <a:spLocks/>
            </p:cNvSpPr>
            <p:nvPr/>
          </p:nvSpPr>
          <p:spPr bwMode="auto">
            <a:xfrm>
              <a:off x="1143" y="1872"/>
              <a:ext cx="288" cy="807"/>
            </a:xfrm>
            <a:custGeom>
              <a:avLst/>
              <a:gdLst>
                <a:gd name="T0" fmla="*/ 0 w 288"/>
                <a:gd name="T1" fmla="*/ 0 h 807"/>
                <a:gd name="T2" fmla="*/ 0 w 288"/>
                <a:gd name="T3" fmla="*/ 135 h 807"/>
                <a:gd name="T4" fmla="*/ 0 w 288"/>
                <a:gd name="T5" fmla="*/ 288 h 807"/>
                <a:gd name="T6" fmla="*/ 38 w 288"/>
                <a:gd name="T7" fmla="*/ 375 h 807"/>
                <a:gd name="T8" fmla="*/ 76 w 288"/>
                <a:gd name="T9" fmla="*/ 490 h 807"/>
                <a:gd name="T10" fmla="*/ 153 w 288"/>
                <a:gd name="T11" fmla="*/ 634 h 807"/>
                <a:gd name="T12" fmla="*/ 240 w 288"/>
                <a:gd name="T13" fmla="*/ 739 h 807"/>
                <a:gd name="T14" fmla="*/ 288 w 288"/>
                <a:gd name="T15" fmla="*/ 807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8"/>
                <a:gd name="T25" fmla="*/ 0 h 807"/>
                <a:gd name="T26" fmla="*/ 288 w 288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8" h="807">
                  <a:moveTo>
                    <a:pt x="0" y="0"/>
                  </a:moveTo>
                  <a:lnTo>
                    <a:pt x="0" y="135"/>
                  </a:lnTo>
                  <a:lnTo>
                    <a:pt x="0" y="288"/>
                  </a:lnTo>
                  <a:lnTo>
                    <a:pt x="38" y="375"/>
                  </a:lnTo>
                  <a:lnTo>
                    <a:pt x="76" y="490"/>
                  </a:lnTo>
                  <a:lnTo>
                    <a:pt x="153" y="634"/>
                  </a:lnTo>
                  <a:lnTo>
                    <a:pt x="240" y="739"/>
                  </a:lnTo>
                  <a:lnTo>
                    <a:pt x="288" y="807"/>
                  </a:lnTo>
                </a:path>
              </a:pathLst>
            </a:custGeom>
            <a:noFill/>
            <a:ln w="15875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87" name="Freeform 226"/>
            <p:cNvSpPr>
              <a:spLocks/>
            </p:cNvSpPr>
            <p:nvPr/>
          </p:nvSpPr>
          <p:spPr bwMode="auto">
            <a:xfrm>
              <a:off x="1143" y="1872"/>
              <a:ext cx="288" cy="807"/>
            </a:xfrm>
            <a:custGeom>
              <a:avLst/>
              <a:gdLst>
                <a:gd name="T0" fmla="*/ 0 w 288"/>
                <a:gd name="T1" fmla="*/ 0 h 807"/>
                <a:gd name="T2" fmla="*/ 0 w 288"/>
                <a:gd name="T3" fmla="*/ 106 h 807"/>
                <a:gd name="T4" fmla="*/ 0 w 288"/>
                <a:gd name="T5" fmla="*/ 202 h 807"/>
                <a:gd name="T6" fmla="*/ 9 w 288"/>
                <a:gd name="T7" fmla="*/ 269 h 807"/>
                <a:gd name="T8" fmla="*/ 19 w 288"/>
                <a:gd name="T9" fmla="*/ 327 h 807"/>
                <a:gd name="T10" fmla="*/ 48 w 288"/>
                <a:gd name="T11" fmla="*/ 432 h 807"/>
                <a:gd name="T12" fmla="*/ 67 w 288"/>
                <a:gd name="T13" fmla="*/ 480 h 807"/>
                <a:gd name="T14" fmla="*/ 105 w 288"/>
                <a:gd name="T15" fmla="*/ 557 h 807"/>
                <a:gd name="T16" fmla="*/ 144 w 288"/>
                <a:gd name="T17" fmla="*/ 624 h 807"/>
                <a:gd name="T18" fmla="*/ 182 w 288"/>
                <a:gd name="T19" fmla="*/ 682 h 807"/>
                <a:gd name="T20" fmla="*/ 230 w 288"/>
                <a:gd name="T21" fmla="*/ 730 h 807"/>
                <a:gd name="T22" fmla="*/ 288 w 288"/>
                <a:gd name="T23" fmla="*/ 807 h 8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8"/>
                <a:gd name="T37" fmla="*/ 0 h 807"/>
                <a:gd name="T38" fmla="*/ 288 w 288"/>
                <a:gd name="T39" fmla="*/ 807 h 8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8" h="807">
                  <a:moveTo>
                    <a:pt x="0" y="0"/>
                  </a:moveTo>
                  <a:lnTo>
                    <a:pt x="0" y="106"/>
                  </a:lnTo>
                  <a:lnTo>
                    <a:pt x="0" y="202"/>
                  </a:lnTo>
                  <a:lnTo>
                    <a:pt x="9" y="269"/>
                  </a:lnTo>
                  <a:lnTo>
                    <a:pt x="19" y="327"/>
                  </a:lnTo>
                  <a:lnTo>
                    <a:pt x="48" y="432"/>
                  </a:lnTo>
                  <a:lnTo>
                    <a:pt x="67" y="480"/>
                  </a:lnTo>
                  <a:lnTo>
                    <a:pt x="105" y="557"/>
                  </a:lnTo>
                  <a:lnTo>
                    <a:pt x="144" y="624"/>
                  </a:lnTo>
                  <a:lnTo>
                    <a:pt x="182" y="682"/>
                  </a:lnTo>
                  <a:lnTo>
                    <a:pt x="230" y="730"/>
                  </a:lnTo>
                  <a:lnTo>
                    <a:pt x="288" y="807"/>
                  </a:lnTo>
                </a:path>
              </a:pathLst>
            </a:custGeom>
            <a:noFill/>
            <a:ln w="15875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696" name="Rectangle 227"/>
          <p:cNvSpPr>
            <a:spLocks noChangeArrowheads="1"/>
          </p:cNvSpPr>
          <p:nvPr/>
        </p:nvSpPr>
        <p:spPr bwMode="auto">
          <a:xfrm>
            <a:off x="4183063" y="1181100"/>
            <a:ext cx="8015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700" b="1" dirty="0" err="1" smtClean="0">
                <a:solidFill>
                  <a:srgbClr val="FFC000"/>
                </a:solidFill>
                <a:latin typeface="Arial"/>
                <a:ea typeface="ＭＳ Ｐゴシック"/>
              </a:rPr>
              <a:t>Sperma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97" name="Rectangle 228"/>
          <p:cNvSpPr>
            <a:spLocks noChangeArrowheads="1"/>
          </p:cNvSpPr>
          <p:nvPr/>
        </p:nvSpPr>
        <p:spPr bwMode="auto">
          <a:xfrm>
            <a:off x="4930775" y="2201863"/>
            <a:ext cx="4119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7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Egg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698" name="Rectangle 229"/>
          <p:cNvSpPr>
            <a:spLocks noChangeArrowheads="1"/>
          </p:cNvSpPr>
          <p:nvPr/>
        </p:nvSpPr>
        <p:spPr bwMode="auto">
          <a:xfrm>
            <a:off x="2019300" y="966788"/>
            <a:ext cx="143603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ZP modification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27" name="Group 230"/>
          <p:cNvGrpSpPr>
            <a:grpSpLocks/>
          </p:cNvGrpSpPr>
          <p:nvPr/>
        </p:nvGrpSpPr>
        <p:grpSpPr bwMode="auto">
          <a:xfrm>
            <a:off x="3063875" y="1219200"/>
            <a:ext cx="136525" cy="396875"/>
            <a:chOff x="1930" y="768"/>
            <a:chExt cx="86" cy="250"/>
          </a:xfrm>
        </p:grpSpPr>
        <p:sp>
          <p:nvSpPr>
            <p:cNvPr id="65883" name="Freeform 231"/>
            <p:cNvSpPr>
              <a:spLocks/>
            </p:cNvSpPr>
            <p:nvPr/>
          </p:nvSpPr>
          <p:spPr bwMode="auto">
            <a:xfrm>
              <a:off x="1930" y="768"/>
              <a:ext cx="77" cy="134"/>
            </a:xfrm>
            <a:custGeom>
              <a:avLst/>
              <a:gdLst>
                <a:gd name="T0" fmla="*/ 0 w 77"/>
                <a:gd name="T1" fmla="*/ 0 h 134"/>
                <a:gd name="T2" fmla="*/ 77 w 77"/>
                <a:gd name="T3" fmla="*/ 115 h 134"/>
                <a:gd name="T4" fmla="*/ 48 w 77"/>
                <a:gd name="T5" fmla="*/ 125 h 134"/>
                <a:gd name="T6" fmla="*/ 10 w 77"/>
                <a:gd name="T7" fmla="*/ 134 h 134"/>
                <a:gd name="T8" fmla="*/ 0 w 77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34"/>
                <a:gd name="T17" fmla="*/ 77 w 77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34">
                  <a:moveTo>
                    <a:pt x="0" y="0"/>
                  </a:moveTo>
                  <a:lnTo>
                    <a:pt x="77" y="115"/>
                  </a:lnTo>
                  <a:lnTo>
                    <a:pt x="48" y="125"/>
                  </a:lnTo>
                  <a:lnTo>
                    <a:pt x="10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84" name="Line 232"/>
            <p:cNvSpPr>
              <a:spLocks noChangeShapeType="1"/>
            </p:cNvSpPr>
            <p:nvPr/>
          </p:nvSpPr>
          <p:spPr bwMode="auto">
            <a:xfrm flipH="1" flipV="1">
              <a:off x="1978" y="893"/>
              <a:ext cx="38" cy="125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700" name="Rectangle 233"/>
          <p:cNvSpPr>
            <a:spLocks noChangeArrowheads="1"/>
          </p:cNvSpPr>
          <p:nvPr/>
        </p:nvSpPr>
        <p:spPr bwMode="auto">
          <a:xfrm>
            <a:off x="2994025" y="555625"/>
            <a:ext cx="2159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700">
                <a:solidFill>
                  <a:srgbClr val="000000"/>
                </a:solidFill>
                <a:latin typeface="Arial"/>
                <a:ea typeface="ＭＳ Ｐゴシック"/>
              </a:rPr>
              <a:t>　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01" name="Rectangle 234"/>
          <p:cNvSpPr>
            <a:spLocks noChangeArrowheads="1"/>
          </p:cNvSpPr>
          <p:nvPr/>
        </p:nvSpPr>
        <p:spPr bwMode="auto">
          <a:xfrm>
            <a:off x="3209925" y="493713"/>
            <a:ext cx="341313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200" b="1">
                <a:solidFill>
                  <a:srgbClr val="000000"/>
                </a:solidFill>
                <a:latin typeface="Arial"/>
                <a:ea typeface="ＭＳ Ｐゴシック"/>
              </a:rPr>
              <a:t>Ca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02" name="Rectangle 235"/>
          <p:cNvSpPr>
            <a:spLocks noChangeArrowheads="1"/>
          </p:cNvSpPr>
          <p:nvPr/>
        </p:nvSpPr>
        <p:spPr bwMode="auto">
          <a:xfrm>
            <a:off x="3616325" y="479425"/>
            <a:ext cx="2921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700" b="1">
                <a:solidFill>
                  <a:srgbClr val="000000"/>
                </a:solidFill>
                <a:latin typeface="Arial"/>
                <a:ea typeface="ＭＳ Ｐゴシック"/>
              </a:rPr>
              <a:t>2+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03" name="Rectangle 236"/>
          <p:cNvSpPr>
            <a:spLocks noChangeArrowheads="1"/>
          </p:cNvSpPr>
          <p:nvPr/>
        </p:nvSpPr>
        <p:spPr bwMode="auto">
          <a:xfrm>
            <a:off x="3903663" y="493713"/>
            <a:ext cx="252888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200" b="1">
                <a:solidFill>
                  <a:srgbClr val="000000"/>
                </a:solidFill>
                <a:latin typeface="Arial"/>
                <a:ea typeface="ＭＳ Ｐゴシック"/>
              </a:rPr>
              <a:t>による卵活性化機構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28" name="Group 237"/>
          <p:cNvGrpSpPr>
            <a:grpSpLocks/>
          </p:cNvGrpSpPr>
          <p:nvPr/>
        </p:nvGrpSpPr>
        <p:grpSpPr bwMode="auto">
          <a:xfrm>
            <a:off x="2590800" y="4892675"/>
            <a:ext cx="793750" cy="280988"/>
            <a:chOff x="1632" y="3082"/>
            <a:chExt cx="500" cy="177"/>
          </a:xfrm>
        </p:grpSpPr>
        <p:sp>
          <p:nvSpPr>
            <p:cNvPr id="65881" name="AutoShape 238"/>
            <p:cNvSpPr>
              <a:spLocks noChangeArrowheads="1"/>
            </p:cNvSpPr>
            <p:nvPr/>
          </p:nvSpPr>
          <p:spPr bwMode="auto">
            <a:xfrm>
              <a:off x="1632" y="3082"/>
              <a:ext cx="500" cy="173"/>
            </a:xfrm>
            <a:prstGeom prst="roundRect">
              <a:avLst>
                <a:gd name="adj" fmla="val 47111"/>
              </a:avLst>
            </a:prstGeom>
            <a:solidFill>
              <a:srgbClr val="FFFF99"/>
            </a:solidFill>
            <a:ln w="158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82" name="Rectangle 239"/>
            <p:cNvSpPr>
              <a:spLocks noChangeArrowheads="1"/>
            </p:cNvSpPr>
            <p:nvPr/>
          </p:nvSpPr>
          <p:spPr bwMode="auto">
            <a:xfrm>
              <a:off x="1742" y="3115"/>
              <a:ext cx="27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cdc2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</p:grpSp>
      <p:grpSp>
        <p:nvGrpSpPr>
          <p:cNvPr id="29" name="Group 240"/>
          <p:cNvGrpSpPr>
            <a:grpSpLocks/>
          </p:cNvGrpSpPr>
          <p:nvPr/>
        </p:nvGrpSpPr>
        <p:grpSpPr bwMode="auto">
          <a:xfrm>
            <a:off x="5746750" y="4892675"/>
            <a:ext cx="792163" cy="280988"/>
            <a:chOff x="3620" y="3082"/>
            <a:chExt cx="499" cy="177"/>
          </a:xfrm>
        </p:grpSpPr>
        <p:sp>
          <p:nvSpPr>
            <p:cNvPr id="65879" name="AutoShape 241"/>
            <p:cNvSpPr>
              <a:spLocks noChangeArrowheads="1"/>
            </p:cNvSpPr>
            <p:nvPr/>
          </p:nvSpPr>
          <p:spPr bwMode="auto">
            <a:xfrm>
              <a:off x="3620" y="3082"/>
              <a:ext cx="499" cy="173"/>
            </a:xfrm>
            <a:prstGeom prst="roundRect">
              <a:avLst>
                <a:gd name="adj" fmla="val 47111"/>
              </a:avLst>
            </a:prstGeom>
            <a:solidFill>
              <a:srgbClr val="FFFF99"/>
            </a:solidFill>
            <a:ln w="158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80" name="Rectangle 242"/>
            <p:cNvSpPr>
              <a:spLocks noChangeArrowheads="1"/>
            </p:cNvSpPr>
            <p:nvPr/>
          </p:nvSpPr>
          <p:spPr bwMode="auto">
            <a:xfrm>
              <a:off x="3730" y="3115"/>
              <a:ext cx="27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cdc2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</p:grpSp>
      <p:sp>
        <p:nvSpPr>
          <p:cNvPr id="65706" name="Rectangle 243"/>
          <p:cNvSpPr>
            <a:spLocks noChangeArrowheads="1"/>
          </p:cNvSpPr>
          <p:nvPr/>
        </p:nvSpPr>
        <p:spPr bwMode="auto">
          <a:xfrm>
            <a:off x="7224713" y="1417638"/>
            <a:ext cx="320675" cy="655638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07" name="Line 244"/>
          <p:cNvSpPr>
            <a:spLocks noChangeShapeType="1"/>
          </p:cNvSpPr>
          <p:nvPr/>
        </p:nvSpPr>
        <p:spPr bwMode="auto">
          <a:xfrm>
            <a:off x="7286625" y="1387475"/>
            <a:ext cx="1588" cy="685800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08" name="Oval 245"/>
          <p:cNvSpPr>
            <a:spLocks noChangeArrowheads="1"/>
          </p:cNvSpPr>
          <p:nvPr/>
        </p:nvSpPr>
        <p:spPr bwMode="auto">
          <a:xfrm>
            <a:off x="6935788" y="1966913"/>
            <a:ext cx="365125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09" name="Rectangle 246"/>
          <p:cNvSpPr>
            <a:spLocks noChangeArrowheads="1"/>
          </p:cNvSpPr>
          <p:nvPr/>
        </p:nvSpPr>
        <p:spPr bwMode="auto">
          <a:xfrm>
            <a:off x="6972300" y="2019300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1PB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10" name="Oval 247"/>
          <p:cNvSpPr>
            <a:spLocks noChangeArrowheads="1"/>
          </p:cNvSpPr>
          <p:nvPr/>
        </p:nvSpPr>
        <p:spPr bwMode="auto">
          <a:xfrm>
            <a:off x="7286625" y="1966913"/>
            <a:ext cx="365125" cy="2428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1" name="Rectangle 248"/>
          <p:cNvSpPr>
            <a:spLocks noChangeArrowheads="1"/>
          </p:cNvSpPr>
          <p:nvPr/>
        </p:nvSpPr>
        <p:spPr bwMode="auto">
          <a:xfrm>
            <a:off x="7323138" y="2019300"/>
            <a:ext cx="292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  <a:latin typeface="Arial"/>
                <a:ea typeface="ＭＳ Ｐゴシック"/>
              </a:rPr>
              <a:t>2PB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12" name="Oval 249"/>
          <p:cNvSpPr>
            <a:spLocks noChangeArrowheads="1"/>
          </p:cNvSpPr>
          <p:nvPr/>
        </p:nvSpPr>
        <p:spPr bwMode="auto">
          <a:xfrm>
            <a:off x="7362825" y="1616075"/>
            <a:ext cx="242888" cy="242888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3" name="Oval 250"/>
          <p:cNvSpPr>
            <a:spLocks noChangeArrowheads="1"/>
          </p:cNvSpPr>
          <p:nvPr/>
        </p:nvSpPr>
        <p:spPr bwMode="auto">
          <a:xfrm>
            <a:off x="6981825" y="1616075"/>
            <a:ext cx="242888" cy="242888"/>
          </a:xfrm>
          <a:prstGeom prst="ellips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4" name="Oval 251"/>
          <p:cNvSpPr>
            <a:spLocks noChangeArrowheads="1"/>
          </p:cNvSpPr>
          <p:nvPr/>
        </p:nvSpPr>
        <p:spPr bwMode="auto">
          <a:xfrm>
            <a:off x="2865438" y="2209800"/>
            <a:ext cx="244475" cy="24447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5" name="Oval 252"/>
          <p:cNvSpPr>
            <a:spLocks noChangeArrowheads="1"/>
          </p:cNvSpPr>
          <p:nvPr/>
        </p:nvSpPr>
        <p:spPr bwMode="auto">
          <a:xfrm>
            <a:off x="3155950" y="2043113"/>
            <a:ext cx="242888" cy="24288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6" name="Oval 253"/>
          <p:cNvSpPr>
            <a:spLocks noChangeArrowheads="1"/>
          </p:cNvSpPr>
          <p:nvPr/>
        </p:nvSpPr>
        <p:spPr bwMode="auto">
          <a:xfrm>
            <a:off x="3505200" y="1905000"/>
            <a:ext cx="244475" cy="24447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7" name="Oval 254"/>
          <p:cNvSpPr>
            <a:spLocks noChangeArrowheads="1"/>
          </p:cNvSpPr>
          <p:nvPr/>
        </p:nvSpPr>
        <p:spPr bwMode="auto">
          <a:xfrm>
            <a:off x="3856038" y="1844675"/>
            <a:ext cx="244475" cy="24288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8" name="Freeform 255"/>
          <p:cNvSpPr>
            <a:spLocks/>
          </p:cNvSpPr>
          <p:nvPr/>
        </p:nvSpPr>
        <p:spPr bwMode="auto">
          <a:xfrm>
            <a:off x="3551238" y="1874838"/>
            <a:ext cx="76200" cy="76200"/>
          </a:xfrm>
          <a:custGeom>
            <a:avLst/>
            <a:gdLst>
              <a:gd name="T0" fmla="*/ 39 w 48"/>
              <a:gd name="T1" fmla="*/ 0 h 48"/>
              <a:gd name="T2" fmla="*/ 48 w 48"/>
              <a:gd name="T3" fmla="*/ 38 h 48"/>
              <a:gd name="T4" fmla="*/ 10 w 48"/>
              <a:gd name="T5" fmla="*/ 48 h 48"/>
              <a:gd name="T6" fmla="*/ 0 w 48"/>
              <a:gd name="T7" fmla="*/ 10 h 48"/>
              <a:gd name="T8" fmla="*/ 39 w 48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48"/>
              <a:gd name="T17" fmla="*/ 48 w 4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48">
                <a:moveTo>
                  <a:pt x="39" y="0"/>
                </a:moveTo>
                <a:lnTo>
                  <a:pt x="48" y="38"/>
                </a:lnTo>
                <a:lnTo>
                  <a:pt x="10" y="48"/>
                </a:lnTo>
                <a:lnTo>
                  <a:pt x="0" y="10"/>
                </a:lnTo>
                <a:lnTo>
                  <a:pt x="39" y="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19" name="Rectangle 256"/>
          <p:cNvSpPr>
            <a:spLocks noChangeArrowheads="1"/>
          </p:cNvSpPr>
          <p:nvPr/>
        </p:nvSpPr>
        <p:spPr bwMode="auto">
          <a:xfrm>
            <a:off x="3902075" y="1814513"/>
            <a:ext cx="152400" cy="106363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0" name="Freeform 257"/>
          <p:cNvSpPr>
            <a:spLocks/>
          </p:cNvSpPr>
          <p:nvPr/>
        </p:nvSpPr>
        <p:spPr bwMode="auto">
          <a:xfrm>
            <a:off x="3749675" y="1401763"/>
            <a:ext cx="563563" cy="396875"/>
          </a:xfrm>
          <a:custGeom>
            <a:avLst/>
            <a:gdLst>
              <a:gd name="T0" fmla="*/ 0 w 355"/>
              <a:gd name="T1" fmla="*/ 0 h 250"/>
              <a:gd name="T2" fmla="*/ 10 w 355"/>
              <a:gd name="T3" fmla="*/ 39 h 250"/>
              <a:gd name="T4" fmla="*/ 29 w 355"/>
              <a:gd name="T5" fmla="*/ 115 h 250"/>
              <a:gd name="T6" fmla="*/ 77 w 355"/>
              <a:gd name="T7" fmla="*/ 173 h 250"/>
              <a:gd name="T8" fmla="*/ 135 w 355"/>
              <a:gd name="T9" fmla="*/ 211 h 250"/>
              <a:gd name="T10" fmla="*/ 221 w 355"/>
              <a:gd name="T11" fmla="*/ 240 h 250"/>
              <a:gd name="T12" fmla="*/ 269 w 355"/>
              <a:gd name="T13" fmla="*/ 240 h 250"/>
              <a:gd name="T14" fmla="*/ 269 w 355"/>
              <a:gd name="T15" fmla="*/ 240 h 250"/>
              <a:gd name="T16" fmla="*/ 307 w 355"/>
              <a:gd name="T17" fmla="*/ 250 h 250"/>
              <a:gd name="T18" fmla="*/ 355 w 355"/>
              <a:gd name="T19" fmla="*/ 250 h 250"/>
              <a:gd name="T20" fmla="*/ 355 w 355"/>
              <a:gd name="T21" fmla="*/ 250 h 2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5"/>
              <a:gd name="T34" fmla="*/ 0 h 250"/>
              <a:gd name="T35" fmla="*/ 355 w 355"/>
              <a:gd name="T36" fmla="*/ 250 h 2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5" h="250">
                <a:moveTo>
                  <a:pt x="0" y="0"/>
                </a:moveTo>
                <a:lnTo>
                  <a:pt x="10" y="39"/>
                </a:lnTo>
                <a:lnTo>
                  <a:pt x="29" y="115"/>
                </a:lnTo>
                <a:lnTo>
                  <a:pt x="77" y="173"/>
                </a:lnTo>
                <a:lnTo>
                  <a:pt x="135" y="211"/>
                </a:lnTo>
                <a:lnTo>
                  <a:pt x="221" y="240"/>
                </a:lnTo>
                <a:lnTo>
                  <a:pt x="269" y="240"/>
                </a:lnTo>
                <a:lnTo>
                  <a:pt x="307" y="250"/>
                </a:lnTo>
                <a:lnTo>
                  <a:pt x="355" y="250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1" name="Freeform 258"/>
          <p:cNvSpPr>
            <a:spLocks/>
          </p:cNvSpPr>
          <p:nvPr/>
        </p:nvSpPr>
        <p:spPr bwMode="auto">
          <a:xfrm>
            <a:off x="3749675" y="1401763"/>
            <a:ext cx="563563" cy="396875"/>
          </a:xfrm>
          <a:custGeom>
            <a:avLst/>
            <a:gdLst>
              <a:gd name="T0" fmla="*/ 0 w 355"/>
              <a:gd name="T1" fmla="*/ 0 h 250"/>
              <a:gd name="T2" fmla="*/ 19 w 355"/>
              <a:gd name="T3" fmla="*/ 67 h 250"/>
              <a:gd name="T4" fmla="*/ 29 w 355"/>
              <a:gd name="T5" fmla="*/ 106 h 250"/>
              <a:gd name="T6" fmla="*/ 58 w 355"/>
              <a:gd name="T7" fmla="*/ 154 h 250"/>
              <a:gd name="T8" fmla="*/ 77 w 355"/>
              <a:gd name="T9" fmla="*/ 173 h 250"/>
              <a:gd name="T10" fmla="*/ 115 w 355"/>
              <a:gd name="T11" fmla="*/ 202 h 250"/>
              <a:gd name="T12" fmla="*/ 135 w 355"/>
              <a:gd name="T13" fmla="*/ 211 h 250"/>
              <a:gd name="T14" fmla="*/ 173 w 355"/>
              <a:gd name="T15" fmla="*/ 221 h 250"/>
              <a:gd name="T16" fmla="*/ 221 w 355"/>
              <a:gd name="T17" fmla="*/ 231 h 250"/>
              <a:gd name="T18" fmla="*/ 269 w 355"/>
              <a:gd name="T19" fmla="*/ 240 h 250"/>
              <a:gd name="T20" fmla="*/ 307 w 355"/>
              <a:gd name="T21" fmla="*/ 240 h 250"/>
              <a:gd name="T22" fmla="*/ 355 w 355"/>
              <a:gd name="T23" fmla="*/ 250 h 2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55"/>
              <a:gd name="T37" fmla="*/ 0 h 250"/>
              <a:gd name="T38" fmla="*/ 355 w 355"/>
              <a:gd name="T39" fmla="*/ 250 h 2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55" h="250">
                <a:moveTo>
                  <a:pt x="0" y="0"/>
                </a:moveTo>
                <a:lnTo>
                  <a:pt x="19" y="67"/>
                </a:lnTo>
                <a:lnTo>
                  <a:pt x="29" y="106"/>
                </a:lnTo>
                <a:lnTo>
                  <a:pt x="58" y="154"/>
                </a:lnTo>
                <a:lnTo>
                  <a:pt x="77" y="173"/>
                </a:lnTo>
                <a:lnTo>
                  <a:pt x="115" y="202"/>
                </a:lnTo>
                <a:lnTo>
                  <a:pt x="135" y="211"/>
                </a:lnTo>
                <a:lnTo>
                  <a:pt x="173" y="221"/>
                </a:lnTo>
                <a:lnTo>
                  <a:pt x="221" y="231"/>
                </a:lnTo>
                <a:lnTo>
                  <a:pt x="269" y="240"/>
                </a:lnTo>
                <a:lnTo>
                  <a:pt x="307" y="240"/>
                </a:lnTo>
                <a:lnTo>
                  <a:pt x="355" y="250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30" name="Group 259"/>
          <p:cNvGrpSpPr>
            <a:grpSpLocks/>
          </p:cNvGrpSpPr>
          <p:nvPr/>
        </p:nvGrpSpPr>
        <p:grpSpPr bwMode="auto">
          <a:xfrm>
            <a:off x="3719513" y="1981200"/>
            <a:ext cx="441325" cy="274638"/>
            <a:chOff x="2343" y="1248"/>
            <a:chExt cx="278" cy="173"/>
          </a:xfrm>
        </p:grpSpPr>
        <p:sp>
          <p:nvSpPr>
            <p:cNvPr id="65877" name="Freeform 260"/>
            <p:cNvSpPr>
              <a:spLocks/>
            </p:cNvSpPr>
            <p:nvPr/>
          </p:nvSpPr>
          <p:spPr bwMode="auto">
            <a:xfrm>
              <a:off x="2343" y="1248"/>
              <a:ext cx="134" cy="96"/>
            </a:xfrm>
            <a:custGeom>
              <a:avLst/>
              <a:gdLst>
                <a:gd name="T0" fmla="*/ 0 w 134"/>
                <a:gd name="T1" fmla="*/ 0 h 96"/>
                <a:gd name="T2" fmla="*/ 134 w 134"/>
                <a:gd name="T3" fmla="*/ 39 h 96"/>
                <a:gd name="T4" fmla="*/ 115 w 134"/>
                <a:gd name="T5" fmla="*/ 67 h 96"/>
                <a:gd name="T6" fmla="*/ 96 w 134"/>
                <a:gd name="T7" fmla="*/ 96 h 96"/>
                <a:gd name="T8" fmla="*/ 0 w 134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96"/>
                <a:gd name="T17" fmla="*/ 134 w 134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96">
                  <a:moveTo>
                    <a:pt x="0" y="0"/>
                  </a:moveTo>
                  <a:lnTo>
                    <a:pt x="134" y="39"/>
                  </a:lnTo>
                  <a:lnTo>
                    <a:pt x="115" y="67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78" name="Line 261"/>
            <p:cNvSpPr>
              <a:spLocks noChangeShapeType="1"/>
            </p:cNvSpPr>
            <p:nvPr/>
          </p:nvSpPr>
          <p:spPr bwMode="auto">
            <a:xfrm flipH="1" flipV="1">
              <a:off x="2458" y="1315"/>
              <a:ext cx="163" cy="106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723" name="Freeform 262"/>
          <p:cNvSpPr>
            <a:spLocks/>
          </p:cNvSpPr>
          <p:nvPr/>
        </p:nvSpPr>
        <p:spPr bwMode="auto">
          <a:xfrm>
            <a:off x="4908550" y="1584325"/>
            <a:ext cx="1173163" cy="107950"/>
          </a:xfrm>
          <a:custGeom>
            <a:avLst/>
            <a:gdLst>
              <a:gd name="T0" fmla="*/ 9 w 739"/>
              <a:gd name="T1" fmla="*/ 0 h 68"/>
              <a:gd name="T2" fmla="*/ 9 w 739"/>
              <a:gd name="T3" fmla="*/ 0 h 68"/>
              <a:gd name="T4" fmla="*/ 96 w 739"/>
              <a:gd name="T5" fmla="*/ 0 h 68"/>
              <a:gd name="T6" fmla="*/ 211 w 739"/>
              <a:gd name="T7" fmla="*/ 0 h 68"/>
              <a:gd name="T8" fmla="*/ 374 w 739"/>
              <a:gd name="T9" fmla="*/ 10 h 68"/>
              <a:gd name="T10" fmla="*/ 451 w 739"/>
              <a:gd name="T11" fmla="*/ 20 h 68"/>
              <a:gd name="T12" fmla="*/ 451 w 739"/>
              <a:gd name="T13" fmla="*/ 20 h 68"/>
              <a:gd name="T14" fmla="*/ 499 w 739"/>
              <a:gd name="T15" fmla="*/ 20 h 68"/>
              <a:gd name="T16" fmla="*/ 595 w 739"/>
              <a:gd name="T17" fmla="*/ 29 h 68"/>
              <a:gd name="T18" fmla="*/ 605 w 739"/>
              <a:gd name="T19" fmla="*/ 29 h 68"/>
              <a:gd name="T20" fmla="*/ 605 w 739"/>
              <a:gd name="T21" fmla="*/ 29 h 68"/>
              <a:gd name="T22" fmla="*/ 614 w 739"/>
              <a:gd name="T23" fmla="*/ 29 h 68"/>
              <a:gd name="T24" fmla="*/ 691 w 739"/>
              <a:gd name="T25" fmla="*/ 0 h 68"/>
              <a:gd name="T26" fmla="*/ 739 w 739"/>
              <a:gd name="T27" fmla="*/ 0 h 68"/>
              <a:gd name="T28" fmla="*/ 730 w 739"/>
              <a:gd name="T29" fmla="*/ 0 h 68"/>
              <a:gd name="T30" fmla="*/ 730 w 739"/>
              <a:gd name="T31" fmla="*/ 0 h 68"/>
              <a:gd name="T32" fmla="*/ 739 w 739"/>
              <a:gd name="T33" fmla="*/ 29 h 68"/>
              <a:gd name="T34" fmla="*/ 730 w 739"/>
              <a:gd name="T35" fmla="*/ 29 h 68"/>
              <a:gd name="T36" fmla="*/ 730 w 739"/>
              <a:gd name="T37" fmla="*/ 29 h 68"/>
              <a:gd name="T38" fmla="*/ 720 w 739"/>
              <a:gd name="T39" fmla="*/ 48 h 68"/>
              <a:gd name="T40" fmla="*/ 614 w 739"/>
              <a:gd name="T41" fmla="*/ 68 h 68"/>
              <a:gd name="T42" fmla="*/ 557 w 739"/>
              <a:gd name="T43" fmla="*/ 48 h 68"/>
              <a:gd name="T44" fmla="*/ 557 w 739"/>
              <a:gd name="T45" fmla="*/ 48 h 68"/>
              <a:gd name="T46" fmla="*/ 499 w 739"/>
              <a:gd name="T47" fmla="*/ 48 h 68"/>
              <a:gd name="T48" fmla="*/ 413 w 739"/>
              <a:gd name="T49" fmla="*/ 39 h 68"/>
              <a:gd name="T50" fmla="*/ 345 w 739"/>
              <a:gd name="T51" fmla="*/ 39 h 68"/>
              <a:gd name="T52" fmla="*/ 345 w 739"/>
              <a:gd name="T53" fmla="*/ 39 h 68"/>
              <a:gd name="T54" fmla="*/ 269 w 739"/>
              <a:gd name="T55" fmla="*/ 39 h 68"/>
              <a:gd name="T56" fmla="*/ 134 w 739"/>
              <a:gd name="T57" fmla="*/ 29 h 68"/>
              <a:gd name="T58" fmla="*/ 48 w 739"/>
              <a:gd name="T59" fmla="*/ 29 h 68"/>
              <a:gd name="T60" fmla="*/ 0 w 739"/>
              <a:gd name="T61" fmla="*/ 29 h 6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39"/>
              <a:gd name="T94" fmla="*/ 0 h 68"/>
              <a:gd name="T95" fmla="*/ 739 w 739"/>
              <a:gd name="T96" fmla="*/ 68 h 6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39" h="68">
                <a:moveTo>
                  <a:pt x="9" y="0"/>
                </a:moveTo>
                <a:lnTo>
                  <a:pt x="9" y="0"/>
                </a:lnTo>
                <a:lnTo>
                  <a:pt x="96" y="0"/>
                </a:lnTo>
                <a:lnTo>
                  <a:pt x="211" y="0"/>
                </a:lnTo>
                <a:lnTo>
                  <a:pt x="374" y="10"/>
                </a:lnTo>
                <a:lnTo>
                  <a:pt x="451" y="20"/>
                </a:lnTo>
                <a:lnTo>
                  <a:pt x="499" y="20"/>
                </a:lnTo>
                <a:lnTo>
                  <a:pt x="595" y="29"/>
                </a:lnTo>
                <a:lnTo>
                  <a:pt x="605" y="29"/>
                </a:lnTo>
                <a:lnTo>
                  <a:pt x="614" y="29"/>
                </a:lnTo>
                <a:lnTo>
                  <a:pt x="691" y="0"/>
                </a:lnTo>
                <a:lnTo>
                  <a:pt x="739" y="0"/>
                </a:lnTo>
                <a:lnTo>
                  <a:pt x="730" y="0"/>
                </a:lnTo>
                <a:lnTo>
                  <a:pt x="739" y="29"/>
                </a:lnTo>
                <a:lnTo>
                  <a:pt x="730" y="29"/>
                </a:lnTo>
                <a:lnTo>
                  <a:pt x="720" y="48"/>
                </a:lnTo>
                <a:lnTo>
                  <a:pt x="614" y="68"/>
                </a:lnTo>
                <a:lnTo>
                  <a:pt x="557" y="48"/>
                </a:lnTo>
                <a:lnTo>
                  <a:pt x="499" y="48"/>
                </a:lnTo>
                <a:lnTo>
                  <a:pt x="413" y="39"/>
                </a:lnTo>
                <a:lnTo>
                  <a:pt x="345" y="39"/>
                </a:lnTo>
                <a:lnTo>
                  <a:pt x="269" y="39"/>
                </a:lnTo>
                <a:lnTo>
                  <a:pt x="134" y="29"/>
                </a:lnTo>
                <a:lnTo>
                  <a:pt x="48" y="29"/>
                </a:lnTo>
                <a:lnTo>
                  <a:pt x="0" y="2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4" name="Freeform 263"/>
          <p:cNvSpPr>
            <a:spLocks/>
          </p:cNvSpPr>
          <p:nvPr/>
        </p:nvSpPr>
        <p:spPr bwMode="auto">
          <a:xfrm>
            <a:off x="4908550" y="1584325"/>
            <a:ext cx="1158875" cy="76200"/>
          </a:xfrm>
          <a:custGeom>
            <a:avLst/>
            <a:gdLst>
              <a:gd name="T0" fmla="*/ 9 w 730"/>
              <a:gd name="T1" fmla="*/ 0 h 48"/>
              <a:gd name="T2" fmla="*/ 19 w 730"/>
              <a:gd name="T3" fmla="*/ 0 h 48"/>
              <a:gd name="T4" fmla="*/ 48 w 730"/>
              <a:gd name="T5" fmla="*/ 0 h 48"/>
              <a:gd name="T6" fmla="*/ 134 w 730"/>
              <a:gd name="T7" fmla="*/ 0 h 48"/>
              <a:gd name="T8" fmla="*/ 211 w 730"/>
              <a:gd name="T9" fmla="*/ 0 h 48"/>
              <a:gd name="T10" fmla="*/ 297 w 730"/>
              <a:gd name="T11" fmla="*/ 10 h 48"/>
              <a:gd name="T12" fmla="*/ 374 w 730"/>
              <a:gd name="T13" fmla="*/ 10 h 48"/>
              <a:gd name="T14" fmla="*/ 451 w 730"/>
              <a:gd name="T15" fmla="*/ 20 h 48"/>
              <a:gd name="T16" fmla="*/ 547 w 730"/>
              <a:gd name="T17" fmla="*/ 20 h 48"/>
              <a:gd name="T18" fmla="*/ 586 w 730"/>
              <a:gd name="T19" fmla="*/ 20 h 48"/>
              <a:gd name="T20" fmla="*/ 605 w 730"/>
              <a:gd name="T21" fmla="*/ 29 h 48"/>
              <a:gd name="T22" fmla="*/ 624 w 730"/>
              <a:gd name="T23" fmla="*/ 20 h 48"/>
              <a:gd name="T24" fmla="*/ 662 w 730"/>
              <a:gd name="T25" fmla="*/ 10 h 48"/>
              <a:gd name="T26" fmla="*/ 710 w 730"/>
              <a:gd name="T27" fmla="*/ 0 h 48"/>
              <a:gd name="T28" fmla="*/ 730 w 730"/>
              <a:gd name="T29" fmla="*/ 0 h 48"/>
              <a:gd name="T30" fmla="*/ 730 w 730"/>
              <a:gd name="T31" fmla="*/ 10 h 48"/>
              <a:gd name="T32" fmla="*/ 730 w 730"/>
              <a:gd name="T33" fmla="*/ 29 h 48"/>
              <a:gd name="T34" fmla="*/ 710 w 730"/>
              <a:gd name="T35" fmla="*/ 39 h 48"/>
              <a:gd name="T36" fmla="*/ 662 w 730"/>
              <a:gd name="T37" fmla="*/ 48 h 48"/>
              <a:gd name="T38" fmla="*/ 557 w 730"/>
              <a:gd name="T39" fmla="*/ 48 h 48"/>
              <a:gd name="T40" fmla="*/ 451 w 730"/>
              <a:gd name="T41" fmla="*/ 39 h 48"/>
              <a:gd name="T42" fmla="*/ 345 w 730"/>
              <a:gd name="T43" fmla="*/ 39 h 48"/>
              <a:gd name="T44" fmla="*/ 269 w 730"/>
              <a:gd name="T45" fmla="*/ 39 h 48"/>
              <a:gd name="T46" fmla="*/ 192 w 730"/>
              <a:gd name="T47" fmla="*/ 39 h 48"/>
              <a:gd name="T48" fmla="*/ 86 w 730"/>
              <a:gd name="T49" fmla="*/ 29 h 48"/>
              <a:gd name="T50" fmla="*/ 38 w 730"/>
              <a:gd name="T51" fmla="*/ 29 h 48"/>
              <a:gd name="T52" fmla="*/ 0 w 730"/>
              <a:gd name="T53" fmla="*/ 29 h 4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30"/>
              <a:gd name="T82" fmla="*/ 0 h 48"/>
              <a:gd name="T83" fmla="*/ 730 w 730"/>
              <a:gd name="T84" fmla="*/ 48 h 4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30" h="48">
                <a:moveTo>
                  <a:pt x="9" y="0"/>
                </a:moveTo>
                <a:lnTo>
                  <a:pt x="19" y="0"/>
                </a:lnTo>
                <a:lnTo>
                  <a:pt x="48" y="0"/>
                </a:lnTo>
                <a:lnTo>
                  <a:pt x="134" y="0"/>
                </a:lnTo>
                <a:lnTo>
                  <a:pt x="211" y="0"/>
                </a:lnTo>
                <a:lnTo>
                  <a:pt x="297" y="10"/>
                </a:lnTo>
                <a:lnTo>
                  <a:pt x="374" y="10"/>
                </a:lnTo>
                <a:lnTo>
                  <a:pt x="451" y="20"/>
                </a:lnTo>
                <a:lnTo>
                  <a:pt x="547" y="20"/>
                </a:lnTo>
                <a:lnTo>
                  <a:pt x="586" y="20"/>
                </a:lnTo>
                <a:lnTo>
                  <a:pt x="605" y="29"/>
                </a:lnTo>
                <a:lnTo>
                  <a:pt x="624" y="20"/>
                </a:lnTo>
                <a:lnTo>
                  <a:pt x="662" y="10"/>
                </a:lnTo>
                <a:lnTo>
                  <a:pt x="710" y="0"/>
                </a:lnTo>
                <a:lnTo>
                  <a:pt x="730" y="0"/>
                </a:lnTo>
                <a:lnTo>
                  <a:pt x="730" y="10"/>
                </a:lnTo>
                <a:lnTo>
                  <a:pt x="730" y="29"/>
                </a:lnTo>
                <a:lnTo>
                  <a:pt x="710" y="39"/>
                </a:lnTo>
                <a:lnTo>
                  <a:pt x="662" y="48"/>
                </a:lnTo>
                <a:lnTo>
                  <a:pt x="557" y="48"/>
                </a:lnTo>
                <a:lnTo>
                  <a:pt x="451" y="39"/>
                </a:lnTo>
                <a:lnTo>
                  <a:pt x="345" y="39"/>
                </a:lnTo>
                <a:lnTo>
                  <a:pt x="269" y="39"/>
                </a:lnTo>
                <a:lnTo>
                  <a:pt x="192" y="39"/>
                </a:lnTo>
                <a:lnTo>
                  <a:pt x="86" y="29"/>
                </a:lnTo>
                <a:lnTo>
                  <a:pt x="38" y="29"/>
                </a:lnTo>
                <a:lnTo>
                  <a:pt x="0" y="2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5" name="Rectangle 264"/>
          <p:cNvSpPr>
            <a:spLocks noChangeArrowheads="1"/>
          </p:cNvSpPr>
          <p:nvPr/>
        </p:nvSpPr>
        <p:spPr bwMode="auto">
          <a:xfrm>
            <a:off x="6051550" y="1493838"/>
            <a:ext cx="182563" cy="274638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6" name="Freeform 265"/>
          <p:cNvSpPr>
            <a:spLocks/>
          </p:cNvSpPr>
          <p:nvPr/>
        </p:nvSpPr>
        <p:spPr bwMode="auto">
          <a:xfrm>
            <a:off x="4527550" y="1844675"/>
            <a:ext cx="182563" cy="30163"/>
          </a:xfrm>
          <a:custGeom>
            <a:avLst/>
            <a:gdLst>
              <a:gd name="T0" fmla="*/ 0 w 115"/>
              <a:gd name="T1" fmla="*/ 0 h 19"/>
              <a:gd name="T2" fmla="*/ 0 w 115"/>
              <a:gd name="T3" fmla="*/ 0 h 19"/>
              <a:gd name="T4" fmla="*/ 115 w 115"/>
              <a:gd name="T5" fmla="*/ 9 h 19"/>
              <a:gd name="T6" fmla="*/ 115 w 115"/>
              <a:gd name="T7" fmla="*/ 9 h 19"/>
              <a:gd name="T8" fmla="*/ 115 w 115"/>
              <a:gd name="T9" fmla="*/ 19 h 19"/>
              <a:gd name="T10" fmla="*/ 115 w 115"/>
              <a:gd name="T11" fmla="*/ 19 h 19"/>
              <a:gd name="T12" fmla="*/ 9 w 115"/>
              <a:gd name="T13" fmla="*/ 19 h 19"/>
              <a:gd name="T14" fmla="*/ 9 w 115"/>
              <a:gd name="T15" fmla="*/ 19 h 19"/>
              <a:gd name="T16" fmla="*/ 0 w 115"/>
              <a:gd name="T17" fmla="*/ 0 h 19"/>
              <a:gd name="T18" fmla="*/ 0 w 115"/>
              <a:gd name="T19" fmla="*/ 0 h 19"/>
              <a:gd name="T20" fmla="*/ 115 w 115"/>
              <a:gd name="T21" fmla="*/ 9 h 19"/>
              <a:gd name="T22" fmla="*/ 115 w 115"/>
              <a:gd name="T23" fmla="*/ 19 h 19"/>
              <a:gd name="T24" fmla="*/ 9 w 115"/>
              <a:gd name="T25" fmla="*/ 19 h 19"/>
              <a:gd name="T26" fmla="*/ 0 w 115"/>
              <a:gd name="T27" fmla="*/ 0 h 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5"/>
              <a:gd name="T43" fmla="*/ 0 h 19"/>
              <a:gd name="T44" fmla="*/ 115 w 115"/>
              <a:gd name="T45" fmla="*/ 19 h 1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5" h="19">
                <a:moveTo>
                  <a:pt x="0" y="0"/>
                </a:moveTo>
                <a:lnTo>
                  <a:pt x="0" y="0"/>
                </a:lnTo>
                <a:lnTo>
                  <a:pt x="115" y="9"/>
                </a:lnTo>
                <a:lnTo>
                  <a:pt x="115" y="19"/>
                </a:lnTo>
                <a:lnTo>
                  <a:pt x="9" y="19"/>
                </a:lnTo>
                <a:lnTo>
                  <a:pt x="0" y="0"/>
                </a:lnTo>
                <a:lnTo>
                  <a:pt x="115" y="9"/>
                </a:lnTo>
                <a:lnTo>
                  <a:pt x="115" y="19"/>
                </a:lnTo>
                <a:lnTo>
                  <a:pt x="9" y="19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7" name="Oval 266"/>
          <p:cNvSpPr>
            <a:spLocks noChangeArrowheads="1"/>
          </p:cNvSpPr>
          <p:nvPr/>
        </p:nvSpPr>
        <p:spPr bwMode="auto">
          <a:xfrm>
            <a:off x="4999038" y="1920875"/>
            <a:ext cx="184150" cy="1666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8" name="Oval 267"/>
          <p:cNvSpPr>
            <a:spLocks noChangeArrowheads="1"/>
          </p:cNvSpPr>
          <p:nvPr/>
        </p:nvSpPr>
        <p:spPr bwMode="auto">
          <a:xfrm>
            <a:off x="5303838" y="2043113"/>
            <a:ext cx="184150" cy="1666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29" name="Oval 268"/>
          <p:cNvSpPr>
            <a:spLocks noChangeArrowheads="1"/>
          </p:cNvSpPr>
          <p:nvPr/>
        </p:nvSpPr>
        <p:spPr bwMode="auto">
          <a:xfrm>
            <a:off x="5610225" y="2209800"/>
            <a:ext cx="182563" cy="1682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0" name="Freeform 269"/>
          <p:cNvSpPr>
            <a:spLocks/>
          </p:cNvSpPr>
          <p:nvPr/>
        </p:nvSpPr>
        <p:spPr bwMode="auto">
          <a:xfrm>
            <a:off x="5183188" y="1920875"/>
            <a:ext cx="152400" cy="60325"/>
          </a:xfrm>
          <a:custGeom>
            <a:avLst/>
            <a:gdLst>
              <a:gd name="T0" fmla="*/ 0 w 96"/>
              <a:gd name="T1" fmla="*/ 9 h 38"/>
              <a:gd name="T2" fmla="*/ 0 w 96"/>
              <a:gd name="T3" fmla="*/ 9 h 38"/>
              <a:gd name="T4" fmla="*/ 19 w 96"/>
              <a:gd name="T5" fmla="*/ 0 h 38"/>
              <a:gd name="T6" fmla="*/ 19 w 96"/>
              <a:gd name="T7" fmla="*/ 0 h 38"/>
              <a:gd name="T8" fmla="*/ 96 w 96"/>
              <a:gd name="T9" fmla="*/ 29 h 38"/>
              <a:gd name="T10" fmla="*/ 96 w 96"/>
              <a:gd name="T11" fmla="*/ 29 h 38"/>
              <a:gd name="T12" fmla="*/ 96 w 96"/>
              <a:gd name="T13" fmla="*/ 38 h 38"/>
              <a:gd name="T14" fmla="*/ 96 w 96"/>
              <a:gd name="T15" fmla="*/ 38 h 38"/>
              <a:gd name="T16" fmla="*/ 0 w 96"/>
              <a:gd name="T17" fmla="*/ 9 h 38"/>
              <a:gd name="T18" fmla="*/ 0 w 96"/>
              <a:gd name="T19" fmla="*/ 9 h 38"/>
              <a:gd name="T20" fmla="*/ 19 w 96"/>
              <a:gd name="T21" fmla="*/ 0 h 38"/>
              <a:gd name="T22" fmla="*/ 96 w 96"/>
              <a:gd name="T23" fmla="*/ 29 h 38"/>
              <a:gd name="T24" fmla="*/ 96 w 96"/>
              <a:gd name="T25" fmla="*/ 38 h 38"/>
              <a:gd name="T26" fmla="*/ 0 w 96"/>
              <a:gd name="T27" fmla="*/ 9 h 3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6"/>
              <a:gd name="T43" fmla="*/ 0 h 38"/>
              <a:gd name="T44" fmla="*/ 96 w 96"/>
              <a:gd name="T45" fmla="*/ 38 h 3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6" h="38">
                <a:moveTo>
                  <a:pt x="0" y="9"/>
                </a:moveTo>
                <a:lnTo>
                  <a:pt x="0" y="9"/>
                </a:lnTo>
                <a:lnTo>
                  <a:pt x="19" y="0"/>
                </a:lnTo>
                <a:lnTo>
                  <a:pt x="96" y="29"/>
                </a:lnTo>
                <a:lnTo>
                  <a:pt x="96" y="38"/>
                </a:lnTo>
                <a:lnTo>
                  <a:pt x="0" y="9"/>
                </a:lnTo>
                <a:lnTo>
                  <a:pt x="19" y="0"/>
                </a:lnTo>
                <a:lnTo>
                  <a:pt x="96" y="29"/>
                </a:lnTo>
                <a:lnTo>
                  <a:pt x="96" y="38"/>
                </a:lnTo>
                <a:lnTo>
                  <a:pt x="0" y="9"/>
                </a:lnTo>
                <a:close/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1" name="Freeform 270"/>
          <p:cNvSpPr>
            <a:spLocks/>
          </p:cNvSpPr>
          <p:nvPr/>
        </p:nvSpPr>
        <p:spPr bwMode="auto">
          <a:xfrm>
            <a:off x="5700713" y="2103438"/>
            <a:ext cx="274638" cy="381000"/>
          </a:xfrm>
          <a:custGeom>
            <a:avLst/>
            <a:gdLst>
              <a:gd name="T0" fmla="*/ 0 w 173"/>
              <a:gd name="T1" fmla="*/ 0 h 240"/>
              <a:gd name="T2" fmla="*/ 0 w 173"/>
              <a:gd name="T3" fmla="*/ 0 h 240"/>
              <a:gd name="T4" fmla="*/ 67 w 173"/>
              <a:gd name="T5" fmla="*/ 48 h 240"/>
              <a:gd name="T6" fmla="*/ 67 w 173"/>
              <a:gd name="T7" fmla="*/ 48 h 240"/>
              <a:gd name="T8" fmla="*/ 115 w 173"/>
              <a:gd name="T9" fmla="*/ 96 h 240"/>
              <a:gd name="T10" fmla="*/ 115 w 173"/>
              <a:gd name="T11" fmla="*/ 96 h 240"/>
              <a:gd name="T12" fmla="*/ 154 w 173"/>
              <a:gd name="T13" fmla="*/ 154 h 240"/>
              <a:gd name="T14" fmla="*/ 154 w 173"/>
              <a:gd name="T15" fmla="*/ 154 h 240"/>
              <a:gd name="T16" fmla="*/ 173 w 173"/>
              <a:gd name="T17" fmla="*/ 211 h 240"/>
              <a:gd name="T18" fmla="*/ 173 w 173"/>
              <a:gd name="T19" fmla="*/ 211 h 240"/>
              <a:gd name="T20" fmla="*/ 173 w 173"/>
              <a:gd name="T21" fmla="*/ 240 h 240"/>
              <a:gd name="T22" fmla="*/ 173 w 173"/>
              <a:gd name="T23" fmla="*/ 240 h 240"/>
              <a:gd name="T24" fmla="*/ 163 w 173"/>
              <a:gd name="T25" fmla="*/ 240 h 240"/>
              <a:gd name="T26" fmla="*/ 163 w 173"/>
              <a:gd name="T27" fmla="*/ 240 h 240"/>
              <a:gd name="T28" fmla="*/ 154 w 173"/>
              <a:gd name="T29" fmla="*/ 173 h 240"/>
              <a:gd name="T30" fmla="*/ 154 w 173"/>
              <a:gd name="T31" fmla="*/ 173 h 240"/>
              <a:gd name="T32" fmla="*/ 115 w 173"/>
              <a:gd name="T33" fmla="*/ 106 h 240"/>
              <a:gd name="T34" fmla="*/ 115 w 173"/>
              <a:gd name="T35" fmla="*/ 106 h 240"/>
              <a:gd name="T36" fmla="*/ 67 w 173"/>
              <a:gd name="T37" fmla="*/ 67 h 240"/>
              <a:gd name="T38" fmla="*/ 67 w 173"/>
              <a:gd name="T39" fmla="*/ 67 h 240"/>
              <a:gd name="T40" fmla="*/ 0 w 173"/>
              <a:gd name="T41" fmla="*/ 19 h 240"/>
              <a:gd name="T42" fmla="*/ 0 w 173"/>
              <a:gd name="T43" fmla="*/ 19 h 2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3"/>
              <a:gd name="T67" fmla="*/ 0 h 240"/>
              <a:gd name="T68" fmla="*/ 173 w 173"/>
              <a:gd name="T69" fmla="*/ 240 h 24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3" h="240">
                <a:moveTo>
                  <a:pt x="0" y="0"/>
                </a:moveTo>
                <a:lnTo>
                  <a:pt x="0" y="0"/>
                </a:lnTo>
                <a:lnTo>
                  <a:pt x="67" y="48"/>
                </a:lnTo>
                <a:lnTo>
                  <a:pt x="115" y="96"/>
                </a:lnTo>
                <a:lnTo>
                  <a:pt x="154" y="154"/>
                </a:lnTo>
                <a:lnTo>
                  <a:pt x="173" y="211"/>
                </a:lnTo>
                <a:lnTo>
                  <a:pt x="173" y="240"/>
                </a:lnTo>
                <a:lnTo>
                  <a:pt x="163" y="240"/>
                </a:lnTo>
                <a:lnTo>
                  <a:pt x="154" y="173"/>
                </a:lnTo>
                <a:lnTo>
                  <a:pt x="115" y="106"/>
                </a:lnTo>
                <a:lnTo>
                  <a:pt x="67" y="67"/>
                </a:lnTo>
                <a:lnTo>
                  <a:pt x="0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2" name="Freeform 271"/>
          <p:cNvSpPr>
            <a:spLocks/>
          </p:cNvSpPr>
          <p:nvPr/>
        </p:nvSpPr>
        <p:spPr bwMode="auto">
          <a:xfrm>
            <a:off x="5700713" y="2103438"/>
            <a:ext cx="274638" cy="381000"/>
          </a:xfrm>
          <a:custGeom>
            <a:avLst/>
            <a:gdLst>
              <a:gd name="T0" fmla="*/ 0 w 173"/>
              <a:gd name="T1" fmla="*/ 0 h 240"/>
              <a:gd name="T2" fmla="*/ 67 w 173"/>
              <a:gd name="T3" fmla="*/ 48 h 240"/>
              <a:gd name="T4" fmla="*/ 115 w 173"/>
              <a:gd name="T5" fmla="*/ 96 h 240"/>
              <a:gd name="T6" fmla="*/ 154 w 173"/>
              <a:gd name="T7" fmla="*/ 154 h 240"/>
              <a:gd name="T8" fmla="*/ 173 w 173"/>
              <a:gd name="T9" fmla="*/ 211 h 240"/>
              <a:gd name="T10" fmla="*/ 173 w 173"/>
              <a:gd name="T11" fmla="*/ 240 h 240"/>
              <a:gd name="T12" fmla="*/ 163 w 173"/>
              <a:gd name="T13" fmla="*/ 240 h 240"/>
              <a:gd name="T14" fmla="*/ 154 w 173"/>
              <a:gd name="T15" fmla="*/ 173 h 240"/>
              <a:gd name="T16" fmla="*/ 115 w 173"/>
              <a:gd name="T17" fmla="*/ 106 h 240"/>
              <a:gd name="T18" fmla="*/ 67 w 173"/>
              <a:gd name="T19" fmla="*/ 67 h 240"/>
              <a:gd name="T20" fmla="*/ 0 w 173"/>
              <a:gd name="T21" fmla="*/ 19 h 2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3"/>
              <a:gd name="T34" fmla="*/ 0 h 240"/>
              <a:gd name="T35" fmla="*/ 173 w 173"/>
              <a:gd name="T36" fmla="*/ 240 h 2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3" h="240">
                <a:moveTo>
                  <a:pt x="0" y="0"/>
                </a:moveTo>
                <a:lnTo>
                  <a:pt x="67" y="48"/>
                </a:lnTo>
                <a:lnTo>
                  <a:pt x="115" y="96"/>
                </a:lnTo>
                <a:lnTo>
                  <a:pt x="154" y="154"/>
                </a:lnTo>
                <a:lnTo>
                  <a:pt x="173" y="211"/>
                </a:lnTo>
                <a:lnTo>
                  <a:pt x="173" y="240"/>
                </a:lnTo>
                <a:lnTo>
                  <a:pt x="163" y="240"/>
                </a:lnTo>
                <a:lnTo>
                  <a:pt x="154" y="173"/>
                </a:lnTo>
                <a:lnTo>
                  <a:pt x="115" y="106"/>
                </a:lnTo>
                <a:lnTo>
                  <a:pt x="67" y="67"/>
                </a:lnTo>
                <a:lnTo>
                  <a:pt x="0" y="19"/>
                </a:lnTo>
              </a:path>
            </a:pathLst>
          </a:custGeom>
          <a:noFill/>
          <a:ln w="158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3" name="Freeform 272"/>
          <p:cNvSpPr>
            <a:spLocks/>
          </p:cNvSpPr>
          <p:nvPr/>
        </p:nvSpPr>
        <p:spPr bwMode="auto">
          <a:xfrm>
            <a:off x="3795713" y="1431925"/>
            <a:ext cx="746125" cy="304800"/>
          </a:xfrm>
          <a:custGeom>
            <a:avLst/>
            <a:gdLst>
              <a:gd name="T0" fmla="*/ 0 w 470"/>
              <a:gd name="T1" fmla="*/ 0 h 192"/>
              <a:gd name="T2" fmla="*/ 0 w 470"/>
              <a:gd name="T3" fmla="*/ 0 h 192"/>
              <a:gd name="T4" fmla="*/ 86 w 470"/>
              <a:gd name="T5" fmla="*/ 39 h 192"/>
              <a:gd name="T6" fmla="*/ 86 w 470"/>
              <a:gd name="T7" fmla="*/ 39 h 192"/>
              <a:gd name="T8" fmla="*/ 211 w 470"/>
              <a:gd name="T9" fmla="*/ 48 h 192"/>
              <a:gd name="T10" fmla="*/ 211 w 470"/>
              <a:gd name="T11" fmla="*/ 48 h 192"/>
              <a:gd name="T12" fmla="*/ 403 w 470"/>
              <a:gd name="T13" fmla="*/ 58 h 192"/>
              <a:gd name="T14" fmla="*/ 403 w 470"/>
              <a:gd name="T15" fmla="*/ 58 h 192"/>
              <a:gd name="T16" fmla="*/ 470 w 470"/>
              <a:gd name="T17" fmla="*/ 192 h 192"/>
              <a:gd name="T18" fmla="*/ 470 w 470"/>
              <a:gd name="T19" fmla="*/ 192 h 192"/>
              <a:gd name="T20" fmla="*/ 230 w 470"/>
              <a:gd name="T21" fmla="*/ 192 h 192"/>
              <a:gd name="T22" fmla="*/ 230 w 470"/>
              <a:gd name="T23" fmla="*/ 192 h 192"/>
              <a:gd name="T24" fmla="*/ 10 w 470"/>
              <a:gd name="T25" fmla="*/ 10 h 192"/>
              <a:gd name="T26" fmla="*/ 10 w 470"/>
              <a:gd name="T27" fmla="*/ 10 h 1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70"/>
              <a:gd name="T43" fmla="*/ 0 h 192"/>
              <a:gd name="T44" fmla="*/ 470 w 470"/>
              <a:gd name="T45" fmla="*/ 192 h 19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70" h="192">
                <a:moveTo>
                  <a:pt x="0" y="0"/>
                </a:moveTo>
                <a:lnTo>
                  <a:pt x="0" y="0"/>
                </a:lnTo>
                <a:lnTo>
                  <a:pt x="86" y="39"/>
                </a:lnTo>
                <a:lnTo>
                  <a:pt x="211" y="48"/>
                </a:lnTo>
                <a:lnTo>
                  <a:pt x="403" y="58"/>
                </a:lnTo>
                <a:lnTo>
                  <a:pt x="470" y="192"/>
                </a:lnTo>
                <a:lnTo>
                  <a:pt x="230" y="192"/>
                </a:lnTo>
                <a:lnTo>
                  <a:pt x="10" y="10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4" name="Freeform 273"/>
          <p:cNvSpPr>
            <a:spLocks/>
          </p:cNvSpPr>
          <p:nvPr/>
        </p:nvSpPr>
        <p:spPr bwMode="auto">
          <a:xfrm>
            <a:off x="3795713" y="1431925"/>
            <a:ext cx="746125" cy="304800"/>
          </a:xfrm>
          <a:custGeom>
            <a:avLst/>
            <a:gdLst>
              <a:gd name="T0" fmla="*/ 0 w 470"/>
              <a:gd name="T1" fmla="*/ 0 h 192"/>
              <a:gd name="T2" fmla="*/ 86 w 470"/>
              <a:gd name="T3" fmla="*/ 39 h 192"/>
              <a:gd name="T4" fmla="*/ 211 w 470"/>
              <a:gd name="T5" fmla="*/ 48 h 192"/>
              <a:gd name="T6" fmla="*/ 403 w 470"/>
              <a:gd name="T7" fmla="*/ 58 h 192"/>
              <a:gd name="T8" fmla="*/ 470 w 470"/>
              <a:gd name="T9" fmla="*/ 192 h 192"/>
              <a:gd name="T10" fmla="*/ 230 w 470"/>
              <a:gd name="T11" fmla="*/ 192 h 192"/>
              <a:gd name="T12" fmla="*/ 10 w 470"/>
              <a:gd name="T13" fmla="*/ 10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0"/>
              <a:gd name="T22" fmla="*/ 0 h 192"/>
              <a:gd name="T23" fmla="*/ 470 w 470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0" h="192">
                <a:moveTo>
                  <a:pt x="0" y="0"/>
                </a:moveTo>
                <a:lnTo>
                  <a:pt x="86" y="39"/>
                </a:lnTo>
                <a:lnTo>
                  <a:pt x="211" y="48"/>
                </a:lnTo>
                <a:lnTo>
                  <a:pt x="403" y="58"/>
                </a:lnTo>
                <a:lnTo>
                  <a:pt x="470" y="192"/>
                </a:lnTo>
                <a:lnTo>
                  <a:pt x="230" y="192"/>
                </a:lnTo>
                <a:lnTo>
                  <a:pt x="10" y="10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5" name="Rectangle 274"/>
          <p:cNvSpPr>
            <a:spLocks noChangeArrowheads="1"/>
          </p:cNvSpPr>
          <p:nvPr/>
        </p:nvSpPr>
        <p:spPr bwMode="auto">
          <a:xfrm>
            <a:off x="3851920" y="1546225"/>
            <a:ext cx="107721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FFC000"/>
                </a:solidFill>
                <a:latin typeface="Arial"/>
                <a:ea typeface="ＭＳ Ｐゴシック"/>
              </a:rPr>
              <a:t>Fertilization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31" name="Group 275"/>
          <p:cNvGrpSpPr>
            <a:grpSpLocks/>
          </p:cNvGrpSpPr>
          <p:nvPr/>
        </p:nvGrpSpPr>
        <p:grpSpPr bwMode="auto">
          <a:xfrm>
            <a:off x="4298950" y="1752600"/>
            <a:ext cx="106363" cy="396875"/>
            <a:chOff x="2708" y="1104"/>
            <a:chExt cx="67" cy="250"/>
          </a:xfrm>
        </p:grpSpPr>
        <p:sp>
          <p:nvSpPr>
            <p:cNvPr id="65875" name="Freeform 276"/>
            <p:cNvSpPr>
              <a:spLocks/>
            </p:cNvSpPr>
            <p:nvPr/>
          </p:nvSpPr>
          <p:spPr bwMode="auto">
            <a:xfrm>
              <a:off x="2708" y="1200"/>
              <a:ext cx="67" cy="154"/>
            </a:xfrm>
            <a:custGeom>
              <a:avLst/>
              <a:gdLst>
                <a:gd name="T0" fmla="*/ 38 w 67"/>
                <a:gd name="T1" fmla="*/ 154 h 154"/>
                <a:gd name="T2" fmla="*/ 0 w 67"/>
                <a:gd name="T3" fmla="*/ 0 h 154"/>
                <a:gd name="T4" fmla="*/ 38 w 67"/>
                <a:gd name="T5" fmla="*/ 0 h 154"/>
                <a:gd name="T6" fmla="*/ 67 w 67"/>
                <a:gd name="T7" fmla="*/ 0 h 154"/>
                <a:gd name="T8" fmla="*/ 38 w 67"/>
                <a:gd name="T9" fmla="*/ 154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54"/>
                <a:gd name="T17" fmla="*/ 67 w 67"/>
                <a:gd name="T18" fmla="*/ 154 h 1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54">
                  <a:moveTo>
                    <a:pt x="38" y="154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67" y="0"/>
                  </a:lnTo>
                  <a:lnTo>
                    <a:pt x="38" y="15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76" name="Line 277"/>
            <p:cNvSpPr>
              <a:spLocks noChangeShapeType="1"/>
            </p:cNvSpPr>
            <p:nvPr/>
          </p:nvSpPr>
          <p:spPr bwMode="auto">
            <a:xfrm>
              <a:off x="2746" y="1104"/>
              <a:ext cx="1" cy="96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737" name="Oval 278"/>
          <p:cNvSpPr>
            <a:spLocks noChangeArrowheads="1"/>
          </p:cNvSpPr>
          <p:nvPr/>
        </p:nvSpPr>
        <p:spPr bwMode="auto">
          <a:xfrm>
            <a:off x="3887788" y="1874838"/>
            <a:ext cx="182563" cy="1682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8" name="Freeform 279"/>
          <p:cNvSpPr>
            <a:spLocks/>
          </p:cNvSpPr>
          <p:nvPr/>
        </p:nvSpPr>
        <p:spPr bwMode="auto">
          <a:xfrm>
            <a:off x="3856038" y="1844675"/>
            <a:ext cx="61913" cy="60325"/>
          </a:xfrm>
          <a:custGeom>
            <a:avLst/>
            <a:gdLst>
              <a:gd name="T0" fmla="*/ 0 w 39"/>
              <a:gd name="T1" fmla="*/ 0 h 38"/>
              <a:gd name="T2" fmla="*/ 0 w 39"/>
              <a:gd name="T3" fmla="*/ 0 h 38"/>
              <a:gd name="T4" fmla="*/ 10 w 39"/>
              <a:gd name="T5" fmla="*/ 0 h 38"/>
              <a:gd name="T6" fmla="*/ 39 w 39"/>
              <a:gd name="T7" fmla="*/ 29 h 38"/>
              <a:gd name="T8" fmla="*/ 29 w 39"/>
              <a:gd name="T9" fmla="*/ 38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38"/>
              <a:gd name="T17" fmla="*/ 39 w 39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38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39" y="29"/>
                </a:lnTo>
                <a:lnTo>
                  <a:pt x="29" y="3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39" name="Freeform 280"/>
          <p:cNvSpPr>
            <a:spLocks/>
          </p:cNvSpPr>
          <p:nvPr/>
        </p:nvSpPr>
        <p:spPr bwMode="auto">
          <a:xfrm>
            <a:off x="3856038" y="1844675"/>
            <a:ext cx="46038" cy="60325"/>
          </a:xfrm>
          <a:custGeom>
            <a:avLst/>
            <a:gdLst>
              <a:gd name="T0" fmla="*/ 0 w 29"/>
              <a:gd name="T1" fmla="*/ 0 h 38"/>
              <a:gd name="T2" fmla="*/ 10 w 29"/>
              <a:gd name="T3" fmla="*/ 0 h 38"/>
              <a:gd name="T4" fmla="*/ 29 w 29"/>
              <a:gd name="T5" fmla="*/ 9 h 38"/>
              <a:gd name="T6" fmla="*/ 29 w 29"/>
              <a:gd name="T7" fmla="*/ 19 h 38"/>
              <a:gd name="T8" fmla="*/ 29 w 29"/>
              <a:gd name="T9" fmla="*/ 38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38"/>
              <a:gd name="T17" fmla="*/ 29 w 29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38">
                <a:moveTo>
                  <a:pt x="0" y="0"/>
                </a:moveTo>
                <a:lnTo>
                  <a:pt x="10" y="0"/>
                </a:lnTo>
                <a:lnTo>
                  <a:pt x="29" y="9"/>
                </a:lnTo>
                <a:lnTo>
                  <a:pt x="29" y="19"/>
                </a:lnTo>
                <a:lnTo>
                  <a:pt x="29" y="3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0" name="Freeform 281"/>
          <p:cNvSpPr>
            <a:spLocks/>
          </p:cNvSpPr>
          <p:nvPr/>
        </p:nvSpPr>
        <p:spPr bwMode="auto">
          <a:xfrm>
            <a:off x="4040188" y="1828800"/>
            <a:ext cx="14288" cy="76200"/>
          </a:xfrm>
          <a:custGeom>
            <a:avLst/>
            <a:gdLst>
              <a:gd name="T0" fmla="*/ 9 w 9"/>
              <a:gd name="T1" fmla="*/ 0 h 48"/>
              <a:gd name="T2" fmla="*/ 9 w 9"/>
              <a:gd name="T3" fmla="*/ 0 h 48"/>
              <a:gd name="T4" fmla="*/ 0 w 9"/>
              <a:gd name="T5" fmla="*/ 10 h 48"/>
              <a:gd name="T6" fmla="*/ 0 w 9"/>
              <a:gd name="T7" fmla="*/ 10 h 48"/>
              <a:gd name="T8" fmla="*/ 0 w 9"/>
              <a:gd name="T9" fmla="*/ 29 h 48"/>
              <a:gd name="T10" fmla="*/ 0 w 9"/>
              <a:gd name="T11" fmla="*/ 48 h 48"/>
              <a:gd name="T12" fmla="*/ 0 w 9"/>
              <a:gd name="T13" fmla="*/ 48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48"/>
              <a:gd name="T23" fmla="*/ 9 w 9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48">
                <a:moveTo>
                  <a:pt x="9" y="0"/>
                </a:moveTo>
                <a:lnTo>
                  <a:pt x="9" y="0"/>
                </a:lnTo>
                <a:lnTo>
                  <a:pt x="0" y="10"/>
                </a:lnTo>
                <a:lnTo>
                  <a:pt x="0" y="29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1" name="Freeform 282"/>
          <p:cNvSpPr>
            <a:spLocks/>
          </p:cNvSpPr>
          <p:nvPr/>
        </p:nvSpPr>
        <p:spPr bwMode="auto">
          <a:xfrm>
            <a:off x="4040188" y="1828800"/>
            <a:ext cx="14288" cy="76200"/>
          </a:xfrm>
          <a:custGeom>
            <a:avLst/>
            <a:gdLst>
              <a:gd name="T0" fmla="*/ 9 w 9"/>
              <a:gd name="T1" fmla="*/ 0 h 48"/>
              <a:gd name="T2" fmla="*/ 0 w 9"/>
              <a:gd name="T3" fmla="*/ 10 h 48"/>
              <a:gd name="T4" fmla="*/ 0 w 9"/>
              <a:gd name="T5" fmla="*/ 48 h 48"/>
              <a:gd name="T6" fmla="*/ 0 60000 65536"/>
              <a:gd name="T7" fmla="*/ 0 60000 65536"/>
              <a:gd name="T8" fmla="*/ 0 60000 65536"/>
              <a:gd name="T9" fmla="*/ 0 w 9"/>
              <a:gd name="T10" fmla="*/ 0 h 48"/>
              <a:gd name="T11" fmla="*/ 9 w 9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48">
                <a:moveTo>
                  <a:pt x="9" y="0"/>
                </a:moveTo>
                <a:lnTo>
                  <a:pt x="0" y="10"/>
                </a:lnTo>
                <a:lnTo>
                  <a:pt x="0" y="4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2" name="Freeform 283"/>
          <p:cNvSpPr>
            <a:spLocks/>
          </p:cNvSpPr>
          <p:nvPr/>
        </p:nvSpPr>
        <p:spPr bwMode="auto">
          <a:xfrm>
            <a:off x="3505200" y="1905000"/>
            <a:ext cx="61913" cy="76200"/>
          </a:xfrm>
          <a:custGeom>
            <a:avLst/>
            <a:gdLst>
              <a:gd name="T0" fmla="*/ 0 w 39"/>
              <a:gd name="T1" fmla="*/ 0 h 48"/>
              <a:gd name="T2" fmla="*/ 0 w 39"/>
              <a:gd name="T3" fmla="*/ 0 h 48"/>
              <a:gd name="T4" fmla="*/ 39 w 39"/>
              <a:gd name="T5" fmla="*/ 0 h 48"/>
              <a:gd name="T6" fmla="*/ 39 w 39"/>
              <a:gd name="T7" fmla="*/ 10 h 48"/>
              <a:gd name="T8" fmla="*/ 39 w 39"/>
              <a:gd name="T9" fmla="*/ 10 h 48"/>
              <a:gd name="T10" fmla="*/ 29 w 39"/>
              <a:gd name="T11" fmla="*/ 29 h 48"/>
              <a:gd name="T12" fmla="*/ 29 w 39"/>
              <a:gd name="T13" fmla="*/ 48 h 48"/>
              <a:gd name="T14" fmla="*/ 29 w 39"/>
              <a:gd name="T15" fmla="*/ 48 h 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"/>
              <a:gd name="T25" fmla="*/ 0 h 48"/>
              <a:gd name="T26" fmla="*/ 39 w 39"/>
              <a:gd name="T27" fmla="*/ 48 h 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" h="48">
                <a:moveTo>
                  <a:pt x="0" y="0"/>
                </a:moveTo>
                <a:lnTo>
                  <a:pt x="0" y="0"/>
                </a:lnTo>
                <a:lnTo>
                  <a:pt x="39" y="0"/>
                </a:lnTo>
                <a:lnTo>
                  <a:pt x="39" y="10"/>
                </a:lnTo>
                <a:lnTo>
                  <a:pt x="29" y="29"/>
                </a:lnTo>
                <a:lnTo>
                  <a:pt x="29" y="4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3" name="Freeform 284"/>
          <p:cNvSpPr>
            <a:spLocks/>
          </p:cNvSpPr>
          <p:nvPr/>
        </p:nvSpPr>
        <p:spPr bwMode="auto">
          <a:xfrm>
            <a:off x="3505200" y="1905000"/>
            <a:ext cx="61913" cy="76200"/>
          </a:xfrm>
          <a:custGeom>
            <a:avLst/>
            <a:gdLst>
              <a:gd name="T0" fmla="*/ 0 w 39"/>
              <a:gd name="T1" fmla="*/ 0 h 48"/>
              <a:gd name="T2" fmla="*/ 10 w 39"/>
              <a:gd name="T3" fmla="*/ 0 h 48"/>
              <a:gd name="T4" fmla="*/ 39 w 39"/>
              <a:gd name="T5" fmla="*/ 10 h 48"/>
              <a:gd name="T6" fmla="*/ 29 w 39"/>
              <a:gd name="T7" fmla="*/ 48 h 48"/>
              <a:gd name="T8" fmla="*/ 0 60000 65536"/>
              <a:gd name="T9" fmla="*/ 0 60000 65536"/>
              <a:gd name="T10" fmla="*/ 0 60000 65536"/>
              <a:gd name="T11" fmla="*/ 0 60000 65536"/>
              <a:gd name="T12" fmla="*/ 0 w 39"/>
              <a:gd name="T13" fmla="*/ 0 h 48"/>
              <a:gd name="T14" fmla="*/ 39 w 39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" h="48">
                <a:moveTo>
                  <a:pt x="0" y="0"/>
                </a:moveTo>
                <a:lnTo>
                  <a:pt x="10" y="0"/>
                </a:lnTo>
                <a:lnTo>
                  <a:pt x="39" y="10"/>
                </a:lnTo>
                <a:lnTo>
                  <a:pt x="29" y="4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4" name="Oval 285"/>
          <p:cNvSpPr>
            <a:spLocks noChangeArrowheads="1"/>
          </p:cNvSpPr>
          <p:nvPr/>
        </p:nvSpPr>
        <p:spPr bwMode="auto">
          <a:xfrm>
            <a:off x="3536950" y="1935163"/>
            <a:ext cx="182563" cy="1682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5" name="Freeform 286"/>
          <p:cNvSpPr>
            <a:spLocks/>
          </p:cNvSpPr>
          <p:nvPr/>
        </p:nvSpPr>
        <p:spPr bwMode="auto">
          <a:xfrm>
            <a:off x="3627438" y="1858963"/>
            <a:ext cx="61913" cy="92075"/>
          </a:xfrm>
          <a:custGeom>
            <a:avLst/>
            <a:gdLst>
              <a:gd name="T0" fmla="*/ 39 w 39"/>
              <a:gd name="T1" fmla="*/ 10 h 58"/>
              <a:gd name="T2" fmla="*/ 19 w 39"/>
              <a:gd name="T3" fmla="*/ 0 h 58"/>
              <a:gd name="T4" fmla="*/ 0 w 39"/>
              <a:gd name="T5" fmla="*/ 29 h 58"/>
              <a:gd name="T6" fmla="*/ 0 w 39"/>
              <a:gd name="T7" fmla="*/ 29 h 58"/>
              <a:gd name="T8" fmla="*/ 0 w 39"/>
              <a:gd name="T9" fmla="*/ 48 h 58"/>
              <a:gd name="T10" fmla="*/ 10 w 39"/>
              <a:gd name="T11" fmla="*/ 58 h 58"/>
              <a:gd name="T12" fmla="*/ 10 w 39"/>
              <a:gd name="T13" fmla="*/ 58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58"/>
              <a:gd name="T23" fmla="*/ 39 w 39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58">
                <a:moveTo>
                  <a:pt x="39" y="10"/>
                </a:moveTo>
                <a:lnTo>
                  <a:pt x="19" y="0"/>
                </a:lnTo>
                <a:lnTo>
                  <a:pt x="0" y="29"/>
                </a:lnTo>
                <a:lnTo>
                  <a:pt x="0" y="48"/>
                </a:lnTo>
                <a:lnTo>
                  <a:pt x="10" y="5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6" name="Freeform 287"/>
          <p:cNvSpPr>
            <a:spLocks/>
          </p:cNvSpPr>
          <p:nvPr/>
        </p:nvSpPr>
        <p:spPr bwMode="auto">
          <a:xfrm>
            <a:off x="3627438" y="1874838"/>
            <a:ext cx="61913" cy="76200"/>
          </a:xfrm>
          <a:custGeom>
            <a:avLst/>
            <a:gdLst>
              <a:gd name="T0" fmla="*/ 39 w 39"/>
              <a:gd name="T1" fmla="*/ 0 h 48"/>
              <a:gd name="T2" fmla="*/ 19 w 39"/>
              <a:gd name="T3" fmla="*/ 0 h 48"/>
              <a:gd name="T4" fmla="*/ 0 w 39"/>
              <a:gd name="T5" fmla="*/ 19 h 48"/>
              <a:gd name="T6" fmla="*/ 0 w 39"/>
              <a:gd name="T7" fmla="*/ 29 h 48"/>
              <a:gd name="T8" fmla="*/ 10 w 39"/>
              <a:gd name="T9" fmla="*/ 48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48"/>
              <a:gd name="T17" fmla="*/ 39 w 39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48">
                <a:moveTo>
                  <a:pt x="39" y="0"/>
                </a:moveTo>
                <a:lnTo>
                  <a:pt x="19" y="0"/>
                </a:lnTo>
                <a:lnTo>
                  <a:pt x="0" y="19"/>
                </a:lnTo>
                <a:lnTo>
                  <a:pt x="0" y="29"/>
                </a:lnTo>
                <a:lnTo>
                  <a:pt x="10" y="48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7" name="Oval 288"/>
          <p:cNvSpPr>
            <a:spLocks noChangeArrowheads="1"/>
          </p:cNvSpPr>
          <p:nvPr/>
        </p:nvSpPr>
        <p:spPr bwMode="auto">
          <a:xfrm>
            <a:off x="3186113" y="2073275"/>
            <a:ext cx="182563" cy="166688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8" name="Oval 289"/>
          <p:cNvSpPr>
            <a:spLocks noChangeArrowheads="1"/>
          </p:cNvSpPr>
          <p:nvPr/>
        </p:nvSpPr>
        <p:spPr bwMode="auto">
          <a:xfrm>
            <a:off x="2895600" y="2239963"/>
            <a:ext cx="184150" cy="168275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49" name="Rectangle 290"/>
          <p:cNvSpPr>
            <a:spLocks noChangeArrowheads="1"/>
          </p:cNvSpPr>
          <p:nvPr/>
        </p:nvSpPr>
        <p:spPr bwMode="auto">
          <a:xfrm>
            <a:off x="2713038" y="2468563"/>
            <a:ext cx="76200" cy="76200"/>
          </a:xfrm>
          <a:prstGeom prst="rect">
            <a:avLst/>
          </a:prstGeom>
          <a:solidFill>
            <a:srgbClr val="00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65536" name="Group 291"/>
          <p:cNvGrpSpPr>
            <a:grpSpLocks/>
          </p:cNvGrpSpPr>
          <p:nvPr/>
        </p:nvGrpSpPr>
        <p:grpSpPr bwMode="auto">
          <a:xfrm>
            <a:off x="4557713" y="1371600"/>
            <a:ext cx="1189038" cy="914400"/>
            <a:chOff x="2871" y="864"/>
            <a:chExt cx="749" cy="576"/>
          </a:xfrm>
        </p:grpSpPr>
        <p:sp>
          <p:nvSpPr>
            <p:cNvPr id="65873" name="Freeform 292"/>
            <p:cNvSpPr>
              <a:spLocks/>
            </p:cNvSpPr>
            <p:nvPr/>
          </p:nvSpPr>
          <p:spPr bwMode="auto">
            <a:xfrm>
              <a:off x="3495" y="864"/>
              <a:ext cx="125" cy="106"/>
            </a:xfrm>
            <a:custGeom>
              <a:avLst/>
              <a:gdLst>
                <a:gd name="T0" fmla="*/ 125 w 125"/>
                <a:gd name="T1" fmla="*/ 0 h 106"/>
                <a:gd name="T2" fmla="*/ 39 w 125"/>
                <a:gd name="T3" fmla="*/ 106 h 106"/>
                <a:gd name="T4" fmla="*/ 19 w 125"/>
                <a:gd name="T5" fmla="*/ 77 h 106"/>
                <a:gd name="T6" fmla="*/ 0 w 125"/>
                <a:gd name="T7" fmla="*/ 58 h 106"/>
                <a:gd name="T8" fmla="*/ 125 w 125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06"/>
                <a:gd name="T17" fmla="*/ 125 w 125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06">
                  <a:moveTo>
                    <a:pt x="125" y="0"/>
                  </a:moveTo>
                  <a:lnTo>
                    <a:pt x="39" y="106"/>
                  </a:lnTo>
                  <a:lnTo>
                    <a:pt x="19" y="77"/>
                  </a:lnTo>
                  <a:lnTo>
                    <a:pt x="0" y="5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74" name="Line 293"/>
            <p:cNvSpPr>
              <a:spLocks noChangeShapeType="1"/>
            </p:cNvSpPr>
            <p:nvPr/>
          </p:nvSpPr>
          <p:spPr bwMode="auto">
            <a:xfrm flipV="1">
              <a:off x="2871" y="941"/>
              <a:ext cx="643" cy="499"/>
            </a:xfrm>
            <a:prstGeom prst="line">
              <a:avLst/>
            </a:prstGeom>
            <a:noFill/>
            <a:ln w="158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5751" name="AutoShape 294"/>
          <p:cNvSpPr>
            <a:spLocks noChangeArrowheads="1"/>
          </p:cNvSpPr>
          <p:nvPr/>
        </p:nvSpPr>
        <p:spPr bwMode="auto">
          <a:xfrm>
            <a:off x="3856038" y="2179638"/>
            <a:ext cx="1022350" cy="396875"/>
          </a:xfrm>
          <a:prstGeom prst="roundRect">
            <a:avLst>
              <a:gd name="adj" fmla="val 48000"/>
            </a:avLst>
          </a:prstGeom>
          <a:solidFill>
            <a:srgbClr val="CCE6FF"/>
          </a:solidFill>
          <a:ln w="15875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52" name="Rectangle 295"/>
          <p:cNvSpPr>
            <a:spLocks noChangeArrowheads="1"/>
          </p:cNvSpPr>
          <p:nvPr/>
        </p:nvSpPr>
        <p:spPr bwMode="auto">
          <a:xfrm>
            <a:off x="3940175" y="2223471"/>
            <a:ext cx="2333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>
                <a:solidFill>
                  <a:srgbClr val="000000"/>
                </a:solidFill>
                <a:latin typeface="Osaka" charset="-128"/>
                <a:ea typeface="Osaka" charset="-128"/>
              </a:rPr>
              <a:t>Ca</a:t>
            </a:r>
            <a:endParaRPr lang="en-US" altLang="ja-JP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53" name="Rectangle 296"/>
          <p:cNvSpPr>
            <a:spLocks noChangeArrowheads="1"/>
          </p:cNvSpPr>
          <p:nvPr/>
        </p:nvSpPr>
        <p:spPr bwMode="auto">
          <a:xfrm>
            <a:off x="4197350" y="2191721"/>
            <a:ext cx="206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 b="1" dirty="0">
                <a:solidFill>
                  <a:srgbClr val="000000"/>
                </a:solidFill>
                <a:latin typeface="Osaka" charset="-128"/>
                <a:ea typeface="Osaka" charset="-128"/>
              </a:rPr>
              <a:t>2+</a:t>
            </a:r>
            <a:endParaRPr lang="en-US" altLang="ja-JP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54" name="Rectangle 297"/>
          <p:cNvSpPr>
            <a:spLocks noChangeArrowheads="1"/>
          </p:cNvSpPr>
          <p:nvPr/>
        </p:nvSpPr>
        <p:spPr bwMode="auto">
          <a:xfrm>
            <a:off x="4139952" y="2348880"/>
            <a:ext cx="71628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500" b="1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increase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65755" name="Oval 298"/>
          <p:cNvSpPr>
            <a:spLocks noChangeArrowheads="1"/>
          </p:cNvSpPr>
          <p:nvPr/>
        </p:nvSpPr>
        <p:spPr bwMode="auto">
          <a:xfrm>
            <a:off x="2957513" y="23161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56" name="Oval 299"/>
          <p:cNvSpPr>
            <a:spLocks noChangeArrowheads="1"/>
          </p:cNvSpPr>
          <p:nvPr/>
        </p:nvSpPr>
        <p:spPr bwMode="auto">
          <a:xfrm>
            <a:off x="3003550" y="2347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57" name="Oval 300"/>
          <p:cNvSpPr>
            <a:spLocks noChangeArrowheads="1"/>
          </p:cNvSpPr>
          <p:nvPr/>
        </p:nvSpPr>
        <p:spPr bwMode="auto">
          <a:xfrm>
            <a:off x="3003550" y="2301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58" name="Oval 301"/>
          <p:cNvSpPr>
            <a:spLocks noChangeArrowheads="1"/>
          </p:cNvSpPr>
          <p:nvPr/>
        </p:nvSpPr>
        <p:spPr bwMode="auto">
          <a:xfrm>
            <a:off x="2957513" y="22717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59" name="Oval 302"/>
          <p:cNvSpPr>
            <a:spLocks noChangeArrowheads="1"/>
          </p:cNvSpPr>
          <p:nvPr/>
        </p:nvSpPr>
        <p:spPr bwMode="auto">
          <a:xfrm>
            <a:off x="2927350" y="22860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0" name="Oval 303"/>
          <p:cNvSpPr>
            <a:spLocks noChangeArrowheads="1"/>
          </p:cNvSpPr>
          <p:nvPr/>
        </p:nvSpPr>
        <p:spPr bwMode="auto">
          <a:xfrm>
            <a:off x="2927350" y="2347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1" name="Oval 304"/>
          <p:cNvSpPr>
            <a:spLocks noChangeArrowheads="1"/>
          </p:cNvSpPr>
          <p:nvPr/>
        </p:nvSpPr>
        <p:spPr bwMode="auto">
          <a:xfrm>
            <a:off x="3003550" y="23780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2" name="Oval 305"/>
          <p:cNvSpPr>
            <a:spLocks noChangeArrowheads="1"/>
          </p:cNvSpPr>
          <p:nvPr/>
        </p:nvSpPr>
        <p:spPr bwMode="auto">
          <a:xfrm>
            <a:off x="3003550" y="2255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3" name="Oval 306"/>
          <p:cNvSpPr>
            <a:spLocks noChangeArrowheads="1"/>
          </p:cNvSpPr>
          <p:nvPr/>
        </p:nvSpPr>
        <p:spPr bwMode="auto">
          <a:xfrm>
            <a:off x="3033713" y="22860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4" name="Oval 307"/>
          <p:cNvSpPr>
            <a:spLocks noChangeArrowheads="1"/>
          </p:cNvSpPr>
          <p:nvPr/>
        </p:nvSpPr>
        <p:spPr bwMode="auto">
          <a:xfrm>
            <a:off x="3033713" y="2332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5" name="Oval 308"/>
          <p:cNvSpPr>
            <a:spLocks noChangeArrowheads="1"/>
          </p:cNvSpPr>
          <p:nvPr/>
        </p:nvSpPr>
        <p:spPr bwMode="auto">
          <a:xfrm>
            <a:off x="2957513" y="23780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6" name="Oval 309"/>
          <p:cNvSpPr>
            <a:spLocks noChangeArrowheads="1"/>
          </p:cNvSpPr>
          <p:nvPr/>
        </p:nvSpPr>
        <p:spPr bwMode="auto">
          <a:xfrm>
            <a:off x="3262313" y="20875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7" name="Oval 310"/>
          <p:cNvSpPr>
            <a:spLocks noChangeArrowheads="1"/>
          </p:cNvSpPr>
          <p:nvPr/>
        </p:nvSpPr>
        <p:spPr bwMode="auto">
          <a:xfrm>
            <a:off x="3216275" y="21193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8" name="Oval 311"/>
          <p:cNvSpPr>
            <a:spLocks noChangeArrowheads="1"/>
          </p:cNvSpPr>
          <p:nvPr/>
        </p:nvSpPr>
        <p:spPr bwMode="auto">
          <a:xfrm>
            <a:off x="3246438" y="21336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69" name="Oval 312"/>
          <p:cNvSpPr>
            <a:spLocks noChangeArrowheads="1"/>
          </p:cNvSpPr>
          <p:nvPr/>
        </p:nvSpPr>
        <p:spPr bwMode="auto">
          <a:xfrm>
            <a:off x="3322638" y="21193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0" name="Oval 313"/>
          <p:cNvSpPr>
            <a:spLocks noChangeArrowheads="1"/>
          </p:cNvSpPr>
          <p:nvPr/>
        </p:nvSpPr>
        <p:spPr bwMode="auto">
          <a:xfrm>
            <a:off x="3292475" y="21336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1" name="Oval 314"/>
          <p:cNvSpPr>
            <a:spLocks noChangeArrowheads="1"/>
          </p:cNvSpPr>
          <p:nvPr/>
        </p:nvSpPr>
        <p:spPr bwMode="auto">
          <a:xfrm>
            <a:off x="3322638" y="2179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2" name="Oval 315"/>
          <p:cNvSpPr>
            <a:spLocks noChangeArrowheads="1"/>
          </p:cNvSpPr>
          <p:nvPr/>
        </p:nvSpPr>
        <p:spPr bwMode="auto">
          <a:xfrm>
            <a:off x="3276600" y="2195513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3" name="Oval 316"/>
          <p:cNvSpPr>
            <a:spLocks noChangeArrowheads="1"/>
          </p:cNvSpPr>
          <p:nvPr/>
        </p:nvSpPr>
        <p:spPr bwMode="auto">
          <a:xfrm>
            <a:off x="3216275" y="2179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4" name="Oval 317"/>
          <p:cNvSpPr>
            <a:spLocks noChangeArrowheads="1"/>
          </p:cNvSpPr>
          <p:nvPr/>
        </p:nvSpPr>
        <p:spPr bwMode="auto">
          <a:xfrm>
            <a:off x="3200400" y="2149475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5" name="Oval 318"/>
          <p:cNvSpPr>
            <a:spLocks noChangeArrowheads="1"/>
          </p:cNvSpPr>
          <p:nvPr/>
        </p:nvSpPr>
        <p:spPr bwMode="auto">
          <a:xfrm>
            <a:off x="3627438" y="1966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6" name="Oval 319"/>
          <p:cNvSpPr>
            <a:spLocks noChangeArrowheads="1"/>
          </p:cNvSpPr>
          <p:nvPr/>
        </p:nvSpPr>
        <p:spPr bwMode="auto">
          <a:xfrm>
            <a:off x="3567113" y="19812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7" name="Oval 320"/>
          <p:cNvSpPr>
            <a:spLocks noChangeArrowheads="1"/>
          </p:cNvSpPr>
          <p:nvPr/>
        </p:nvSpPr>
        <p:spPr bwMode="auto">
          <a:xfrm>
            <a:off x="3551238" y="20113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8" name="Oval 321"/>
          <p:cNvSpPr>
            <a:spLocks noChangeArrowheads="1"/>
          </p:cNvSpPr>
          <p:nvPr/>
        </p:nvSpPr>
        <p:spPr bwMode="auto">
          <a:xfrm>
            <a:off x="3581400" y="2057400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79" name="Oval 322"/>
          <p:cNvSpPr>
            <a:spLocks noChangeArrowheads="1"/>
          </p:cNvSpPr>
          <p:nvPr/>
        </p:nvSpPr>
        <p:spPr bwMode="auto">
          <a:xfrm>
            <a:off x="3673475" y="20272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0" name="Oval 323"/>
          <p:cNvSpPr>
            <a:spLocks noChangeArrowheads="1"/>
          </p:cNvSpPr>
          <p:nvPr/>
        </p:nvSpPr>
        <p:spPr bwMode="auto">
          <a:xfrm>
            <a:off x="3613150" y="20113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1" name="Oval 324"/>
          <p:cNvSpPr>
            <a:spLocks noChangeArrowheads="1"/>
          </p:cNvSpPr>
          <p:nvPr/>
        </p:nvSpPr>
        <p:spPr bwMode="auto">
          <a:xfrm>
            <a:off x="3627438" y="20574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2" name="Oval 325"/>
          <p:cNvSpPr>
            <a:spLocks noChangeArrowheads="1"/>
          </p:cNvSpPr>
          <p:nvPr/>
        </p:nvSpPr>
        <p:spPr bwMode="auto">
          <a:xfrm>
            <a:off x="3657600" y="1981200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3" name="Oval 326"/>
          <p:cNvSpPr>
            <a:spLocks noChangeArrowheads="1"/>
          </p:cNvSpPr>
          <p:nvPr/>
        </p:nvSpPr>
        <p:spPr bwMode="auto">
          <a:xfrm>
            <a:off x="3597275" y="1920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4" name="Oval 327"/>
          <p:cNvSpPr>
            <a:spLocks noChangeArrowheads="1"/>
          </p:cNvSpPr>
          <p:nvPr/>
        </p:nvSpPr>
        <p:spPr bwMode="auto">
          <a:xfrm>
            <a:off x="3567113" y="18907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5" name="Oval 328"/>
          <p:cNvSpPr>
            <a:spLocks noChangeArrowheads="1"/>
          </p:cNvSpPr>
          <p:nvPr/>
        </p:nvSpPr>
        <p:spPr bwMode="auto">
          <a:xfrm>
            <a:off x="3521075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6" name="Oval 329"/>
          <p:cNvSpPr>
            <a:spLocks noChangeArrowheads="1"/>
          </p:cNvSpPr>
          <p:nvPr/>
        </p:nvSpPr>
        <p:spPr bwMode="auto">
          <a:xfrm>
            <a:off x="3460750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7" name="Oval 330"/>
          <p:cNvSpPr>
            <a:spLocks noChangeArrowheads="1"/>
          </p:cNvSpPr>
          <p:nvPr/>
        </p:nvSpPr>
        <p:spPr bwMode="auto">
          <a:xfrm>
            <a:off x="3597275" y="1844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8" name="Oval 331"/>
          <p:cNvSpPr>
            <a:spLocks noChangeArrowheads="1"/>
          </p:cNvSpPr>
          <p:nvPr/>
        </p:nvSpPr>
        <p:spPr bwMode="auto">
          <a:xfrm>
            <a:off x="3643313" y="1844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89" name="Oval 332"/>
          <p:cNvSpPr>
            <a:spLocks noChangeArrowheads="1"/>
          </p:cNvSpPr>
          <p:nvPr/>
        </p:nvSpPr>
        <p:spPr bwMode="auto">
          <a:xfrm>
            <a:off x="3613150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0" name="Oval 333"/>
          <p:cNvSpPr>
            <a:spLocks noChangeArrowheads="1"/>
          </p:cNvSpPr>
          <p:nvPr/>
        </p:nvSpPr>
        <p:spPr bwMode="auto">
          <a:xfrm>
            <a:off x="3536950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1" name="Oval 334"/>
          <p:cNvSpPr>
            <a:spLocks noChangeArrowheads="1"/>
          </p:cNvSpPr>
          <p:nvPr/>
        </p:nvSpPr>
        <p:spPr bwMode="auto">
          <a:xfrm>
            <a:off x="3613150" y="17684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2" name="Oval 335"/>
          <p:cNvSpPr>
            <a:spLocks noChangeArrowheads="1"/>
          </p:cNvSpPr>
          <p:nvPr/>
        </p:nvSpPr>
        <p:spPr bwMode="auto">
          <a:xfrm>
            <a:off x="3673475" y="17526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3" name="Oval 336"/>
          <p:cNvSpPr>
            <a:spLocks noChangeArrowheads="1"/>
          </p:cNvSpPr>
          <p:nvPr/>
        </p:nvSpPr>
        <p:spPr bwMode="auto">
          <a:xfrm>
            <a:off x="3689350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4" name="Oval 337"/>
          <p:cNvSpPr>
            <a:spLocks noChangeArrowheads="1"/>
          </p:cNvSpPr>
          <p:nvPr/>
        </p:nvSpPr>
        <p:spPr bwMode="auto">
          <a:xfrm>
            <a:off x="3643313" y="16922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5" name="Oval 338"/>
          <p:cNvSpPr>
            <a:spLocks noChangeArrowheads="1"/>
          </p:cNvSpPr>
          <p:nvPr/>
        </p:nvSpPr>
        <p:spPr bwMode="auto">
          <a:xfrm>
            <a:off x="3703638" y="16462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6" name="Oval 339"/>
          <p:cNvSpPr>
            <a:spLocks noChangeArrowheads="1"/>
          </p:cNvSpPr>
          <p:nvPr/>
        </p:nvSpPr>
        <p:spPr bwMode="auto">
          <a:xfrm>
            <a:off x="3613150" y="163036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7" name="Oval 340"/>
          <p:cNvSpPr>
            <a:spLocks noChangeArrowheads="1"/>
          </p:cNvSpPr>
          <p:nvPr/>
        </p:nvSpPr>
        <p:spPr bwMode="auto">
          <a:xfrm>
            <a:off x="3917950" y="19812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8" name="Oval 341"/>
          <p:cNvSpPr>
            <a:spLocks noChangeArrowheads="1"/>
          </p:cNvSpPr>
          <p:nvPr/>
        </p:nvSpPr>
        <p:spPr bwMode="auto">
          <a:xfrm>
            <a:off x="3978275" y="19812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799" name="Oval 342"/>
          <p:cNvSpPr>
            <a:spLocks noChangeArrowheads="1"/>
          </p:cNvSpPr>
          <p:nvPr/>
        </p:nvSpPr>
        <p:spPr bwMode="auto">
          <a:xfrm>
            <a:off x="4024313" y="1920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0" name="Oval 343"/>
          <p:cNvSpPr>
            <a:spLocks noChangeArrowheads="1"/>
          </p:cNvSpPr>
          <p:nvPr/>
        </p:nvSpPr>
        <p:spPr bwMode="auto">
          <a:xfrm>
            <a:off x="3948113" y="18907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1" name="Oval 344"/>
          <p:cNvSpPr>
            <a:spLocks noChangeArrowheads="1"/>
          </p:cNvSpPr>
          <p:nvPr/>
        </p:nvSpPr>
        <p:spPr bwMode="auto">
          <a:xfrm>
            <a:off x="3963988" y="19970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2" name="Oval 345"/>
          <p:cNvSpPr>
            <a:spLocks noChangeArrowheads="1"/>
          </p:cNvSpPr>
          <p:nvPr/>
        </p:nvSpPr>
        <p:spPr bwMode="auto">
          <a:xfrm>
            <a:off x="4024313" y="1966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3" name="Oval 346"/>
          <p:cNvSpPr>
            <a:spLocks noChangeArrowheads="1"/>
          </p:cNvSpPr>
          <p:nvPr/>
        </p:nvSpPr>
        <p:spPr bwMode="auto">
          <a:xfrm>
            <a:off x="3902075" y="1920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4" name="Oval 347"/>
          <p:cNvSpPr>
            <a:spLocks noChangeArrowheads="1"/>
          </p:cNvSpPr>
          <p:nvPr/>
        </p:nvSpPr>
        <p:spPr bwMode="auto">
          <a:xfrm>
            <a:off x="3963988" y="1951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5" name="Oval 348"/>
          <p:cNvSpPr>
            <a:spLocks noChangeArrowheads="1"/>
          </p:cNvSpPr>
          <p:nvPr/>
        </p:nvSpPr>
        <p:spPr bwMode="auto">
          <a:xfrm>
            <a:off x="4008438" y="1858963"/>
            <a:ext cx="31750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6" name="Oval 349"/>
          <p:cNvSpPr>
            <a:spLocks noChangeArrowheads="1"/>
          </p:cNvSpPr>
          <p:nvPr/>
        </p:nvSpPr>
        <p:spPr bwMode="auto">
          <a:xfrm>
            <a:off x="3948113" y="1844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7" name="Oval 350"/>
          <p:cNvSpPr>
            <a:spLocks noChangeArrowheads="1"/>
          </p:cNvSpPr>
          <p:nvPr/>
        </p:nvSpPr>
        <p:spPr bwMode="auto">
          <a:xfrm>
            <a:off x="3902075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8" name="Oval 351"/>
          <p:cNvSpPr>
            <a:spLocks noChangeArrowheads="1"/>
          </p:cNvSpPr>
          <p:nvPr/>
        </p:nvSpPr>
        <p:spPr bwMode="auto">
          <a:xfrm>
            <a:off x="3811588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09" name="Oval 352"/>
          <p:cNvSpPr>
            <a:spLocks noChangeArrowheads="1"/>
          </p:cNvSpPr>
          <p:nvPr/>
        </p:nvSpPr>
        <p:spPr bwMode="auto">
          <a:xfrm>
            <a:off x="3749675" y="17367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0" name="Oval 353"/>
          <p:cNvSpPr>
            <a:spLocks noChangeArrowheads="1"/>
          </p:cNvSpPr>
          <p:nvPr/>
        </p:nvSpPr>
        <p:spPr bwMode="auto">
          <a:xfrm>
            <a:off x="3689350" y="155416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1" name="Oval 354"/>
          <p:cNvSpPr>
            <a:spLocks noChangeArrowheads="1"/>
          </p:cNvSpPr>
          <p:nvPr/>
        </p:nvSpPr>
        <p:spPr bwMode="auto">
          <a:xfrm>
            <a:off x="4756150" y="1920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2" name="Oval 355"/>
          <p:cNvSpPr>
            <a:spLocks noChangeArrowheads="1"/>
          </p:cNvSpPr>
          <p:nvPr/>
        </p:nvSpPr>
        <p:spPr bwMode="auto">
          <a:xfrm>
            <a:off x="4710113" y="19351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3" name="Oval 356"/>
          <p:cNvSpPr>
            <a:spLocks noChangeArrowheads="1"/>
          </p:cNvSpPr>
          <p:nvPr/>
        </p:nvSpPr>
        <p:spPr bwMode="auto">
          <a:xfrm>
            <a:off x="4756150" y="19812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4" name="Oval 357"/>
          <p:cNvSpPr>
            <a:spLocks noChangeArrowheads="1"/>
          </p:cNvSpPr>
          <p:nvPr/>
        </p:nvSpPr>
        <p:spPr bwMode="auto">
          <a:xfrm>
            <a:off x="4832350" y="1951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5" name="Oval 358"/>
          <p:cNvSpPr>
            <a:spLocks noChangeArrowheads="1"/>
          </p:cNvSpPr>
          <p:nvPr/>
        </p:nvSpPr>
        <p:spPr bwMode="auto">
          <a:xfrm>
            <a:off x="4786313" y="1951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6" name="Oval 359"/>
          <p:cNvSpPr>
            <a:spLocks noChangeArrowheads="1"/>
          </p:cNvSpPr>
          <p:nvPr/>
        </p:nvSpPr>
        <p:spPr bwMode="auto">
          <a:xfrm>
            <a:off x="4802188" y="19970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7" name="Oval 360"/>
          <p:cNvSpPr>
            <a:spLocks noChangeArrowheads="1"/>
          </p:cNvSpPr>
          <p:nvPr/>
        </p:nvSpPr>
        <p:spPr bwMode="auto">
          <a:xfrm>
            <a:off x="4770438" y="2011363"/>
            <a:ext cx="31750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8" name="Oval 361"/>
          <p:cNvSpPr>
            <a:spLocks noChangeArrowheads="1"/>
          </p:cNvSpPr>
          <p:nvPr/>
        </p:nvSpPr>
        <p:spPr bwMode="auto">
          <a:xfrm>
            <a:off x="4816475" y="19050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19" name="Oval 362"/>
          <p:cNvSpPr>
            <a:spLocks noChangeArrowheads="1"/>
          </p:cNvSpPr>
          <p:nvPr/>
        </p:nvSpPr>
        <p:spPr bwMode="auto">
          <a:xfrm>
            <a:off x="4710113" y="1966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0" name="Oval 363"/>
          <p:cNvSpPr>
            <a:spLocks noChangeArrowheads="1"/>
          </p:cNvSpPr>
          <p:nvPr/>
        </p:nvSpPr>
        <p:spPr bwMode="auto">
          <a:xfrm>
            <a:off x="4756150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1" name="Oval 364"/>
          <p:cNvSpPr>
            <a:spLocks noChangeArrowheads="1"/>
          </p:cNvSpPr>
          <p:nvPr/>
        </p:nvSpPr>
        <p:spPr bwMode="auto">
          <a:xfrm>
            <a:off x="4802188" y="18589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2" name="Oval 365"/>
          <p:cNvSpPr>
            <a:spLocks noChangeArrowheads="1"/>
          </p:cNvSpPr>
          <p:nvPr/>
        </p:nvSpPr>
        <p:spPr bwMode="auto">
          <a:xfrm>
            <a:off x="4725988" y="18145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3" name="Oval 366"/>
          <p:cNvSpPr>
            <a:spLocks noChangeArrowheads="1"/>
          </p:cNvSpPr>
          <p:nvPr/>
        </p:nvSpPr>
        <p:spPr bwMode="auto">
          <a:xfrm>
            <a:off x="4846638" y="1782763"/>
            <a:ext cx="31750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4" name="Oval 367"/>
          <p:cNvSpPr>
            <a:spLocks noChangeArrowheads="1"/>
          </p:cNvSpPr>
          <p:nvPr/>
        </p:nvSpPr>
        <p:spPr bwMode="auto">
          <a:xfrm>
            <a:off x="4802188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5" name="Oval 368"/>
          <p:cNvSpPr>
            <a:spLocks noChangeArrowheads="1"/>
          </p:cNvSpPr>
          <p:nvPr/>
        </p:nvSpPr>
        <p:spPr bwMode="auto">
          <a:xfrm>
            <a:off x="4862513" y="18288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6" name="Oval 369"/>
          <p:cNvSpPr>
            <a:spLocks noChangeArrowheads="1"/>
          </p:cNvSpPr>
          <p:nvPr/>
        </p:nvSpPr>
        <p:spPr bwMode="auto">
          <a:xfrm>
            <a:off x="4908550" y="17367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7" name="Oval 370"/>
          <p:cNvSpPr>
            <a:spLocks noChangeArrowheads="1"/>
          </p:cNvSpPr>
          <p:nvPr/>
        </p:nvSpPr>
        <p:spPr bwMode="auto">
          <a:xfrm>
            <a:off x="4938713" y="16764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8" name="Oval 371"/>
          <p:cNvSpPr>
            <a:spLocks noChangeArrowheads="1"/>
          </p:cNvSpPr>
          <p:nvPr/>
        </p:nvSpPr>
        <p:spPr bwMode="auto">
          <a:xfrm>
            <a:off x="4954588" y="17827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29" name="Oval 372"/>
          <p:cNvSpPr>
            <a:spLocks noChangeArrowheads="1"/>
          </p:cNvSpPr>
          <p:nvPr/>
        </p:nvSpPr>
        <p:spPr bwMode="auto">
          <a:xfrm>
            <a:off x="5075238" y="2011363"/>
            <a:ext cx="31750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0" name="Oval 373"/>
          <p:cNvSpPr>
            <a:spLocks noChangeArrowheads="1"/>
          </p:cNvSpPr>
          <p:nvPr/>
        </p:nvSpPr>
        <p:spPr bwMode="auto">
          <a:xfrm>
            <a:off x="5030788" y="20113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1" name="Oval 374"/>
          <p:cNvSpPr>
            <a:spLocks noChangeArrowheads="1"/>
          </p:cNvSpPr>
          <p:nvPr/>
        </p:nvSpPr>
        <p:spPr bwMode="auto">
          <a:xfrm>
            <a:off x="5137150" y="19970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2" name="Oval 375"/>
          <p:cNvSpPr>
            <a:spLocks noChangeArrowheads="1"/>
          </p:cNvSpPr>
          <p:nvPr/>
        </p:nvSpPr>
        <p:spPr bwMode="auto">
          <a:xfrm>
            <a:off x="5045075" y="1966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3" name="Oval 376"/>
          <p:cNvSpPr>
            <a:spLocks noChangeArrowheads="1"/>
          </p:cNvSpPr>
          <p:nvPr/>
        </p:nvSpPr>
        <p:spPr bwMode="auto">
          <a:xfrm>
            <a:off x="5075238" y="2057400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4" name="Oval 377"/>
          <p:cNvSpPr>
            <a:spLocks noChangeArrowheads="1"/>
          </p:cNvSpPr>
          <p:nvPr/>
        </p:nvSpPr>
        <p:spPr bwMode="auto">
          <a:xfrm>
            <a:off x="5121275" y="20431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5" name="Oval 378"/>
          <p:cNvSpPr>
            <a:spLocks noChangeArrowheads="1"/>
          </p:cNvSpPr>
          <p:nvPr/>
        </p:nvSpPr>
        <p:spPr bwMode="auto">
          <a:xfrm>
            <a:off x="5106988" y="19669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6" name="Oval 379"/>
          <p:cNvSpPr>
            <a:spLocks noChangeArrowheads="1"/>
          </p:cNvSpPr>
          <p:nvPr/>
        </p:nvSpPr>
        <p:spPr bwMode="auto">
          <a:xfrm>
            <a:off x="5075238" y="1935163"/>
            <a:ext cx="31750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7" name="Oval 380"/>
          <p:cNvSpPr>
            <a:spLocks noChangeArrowheads="1"/>
          </p:cNvSpPr>
          <p:nvPr/>
        </p:nvSpPr>
        <p:spPr bwMode="auto">
          <a:xfrm>
            <a:off x="5121275" y="1920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8" name="Oval 381"/>
          <p:cNvSpPr>
            <a:spLocks noChangeArrowheads="1"/>
          </p:cNvSpPr>
          <p:nvPr/>
        </p:nvSpPr>
        <p:spPr bwMode="auto">
          <a:xfrm>
            <a:off x="5060950" y="1844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39" name="Oval 382"/>
          <p:cNvSpPr>
            <a:spLocks noChangeArrowheads="1"/>
          </p:cNvSpPr>
          <p:nvPr/>
        </p:nvSpPr>
        <p:spPr bwMode="auto">
          <a:xfrm>
            <a:off x="5014913" y="17367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0" name="Oval 383"/>
          <p:cNvSpPr>
            <a:spLocks noChangeArrowheads="1"/>
          </p:cNvSpPr>
          <p:nvPr/>
        </p:nvSpPr>
        <p:spPr bwMode="auto">
          <a:xfrm>
            <a:off x="5106988" y="17367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1" name="Oval 384"/>
          <p:cNvSpPr>
            <a:spLocks noChangeArrowheads="1"/>
          </p:cNvSpPr>
          <p:nvPr/>
        </p:nvSpPr>
        <p:spPr bwMode="auto">
          <a:xfrm>
            <a:off x="5183188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2" name="Oval 385"/>
          <p:cNvSpPr>
            <a:spLocks noChangeArrowheads="1"/>
          </p:cNvSpPr>
          <p:nvPr/>
        </p:nvSpPr>
        <p:spPr bwMode="auto">
          <a:xfrm>
            <a:off x="5121275" y="18748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3" name="Oval 386"/>
          <p:cNvSpPr>
            <a:spLocks noChangeArrowheads="1"/>
          </p:cNvSpPr>
          <p:nvPr/>
        </p:nvSpPr>
        <p:spPr bwMode="auto">
          <a:xfrm>
            <a:off x="5259388" y="18288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4" name="Oval 387"/>
          <p:cNvSpPr>
            <a:spLocks noChangeArrowheads="1"/>
          </p:cNvSpPr>
          <p:nvPr/>
        </p:nvSpPr>
        <p:spPr bwMode="auto">
          <a:xfrm>
            <a:off x="5335588" y="17684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5" name="Oval 388"/>
          <p:cNvSpPr>
            <a:spLocks noChangeArrowheads="1"/>
          </p:cNvSpPr>
          <p:nvPr/>
        </p:nvSpPr>
        <p:spPr bwMode="auto">
          <a:xfrm>
            <a:off x="5349875" y="1844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6" name="Oval 389"/>
          <p:cNvSpPr>
            <a:spLocks noChangeArrowheads="1"/>
          </p:cNvSpPr>
          <p:nvPr/>
        </p:nvSpPr>
        <p:spPr bwMode="auto">
          <a:xfrm>
            <a:off x="5197475" y="16605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7" name="Oval 390"/>
          <p:cNvSpPr>
            <a:spLocks noChangeArrowheads="1"/>
          </p:cNvSpPr>
          <p:nvPr/>
        </p:nvSpPr>
        <p:spPr bwMode="auto">
          <a:xfrm>
            <a:off x="5197475" y="1736725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8" name="Oval 391"/>
          <p:cNvSpPr>
            <a:spLocks noChangeArrowheads="1"/>
          </p:cNvSpPr>
          <p:nvPr/>
        </p:nvSpPr>
        <p:spPr bwMode="auto">
          <a:xfrm>
            <a:off x="5030788" y="1798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49" name="Oval 392"/>
          <p:cNvSpPr>
            <a:spLocks noChangeArrowheads="1"/>
          </p:cNvSpPr>
          <p:nvPr/>
        </p:nvSpPr>
        <p:spPr bwMode="auto">
          <a:xfrm>
            <a:off x="5349875" y="20732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0" name="Oval 393"/>
          <p:cNvSpPr>
            <a:spLocks noChangeArrowheads="1"/>
          </p:cNvSpPr>
          <p:nvPr/>
        </p:nvSpPr>
        <p:spPr bwMode="auto">
          <a:xfrm>
            <a:off x="5319713" y="21193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1" name="Oval 394"/>
          <p:cNvSpPr>
            <a:spLocks noChangeArrowheads="1"/>
          </p:cNvSpPr>
          <p:nvPr/>
        </p:nvSpPr>
        <p:spPr bwMode="auto">
          <a:xfrm>
            <a:off x="5335588" y="21637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2" name="Oval 395"/>
          <p:cNvSpPr>
            <a:spLocks noChangeArrowheads="1"/>
          </p:cNvSpPr>
          <p:nvPr/>
        </p:nvSpPr>
        <p:spPr bwMode="auto">
          <a:xfrm>
            <a:off x="5411788" y="21796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3" name="Oval 396"/>
          <p:cNvSpPr>
            <a:spLocks noChangeArrowheads="1"/>
          </p:cNvSpPr>
          <p:nvPr/>
        </p:nvSpPr>
        <p:spPr bwMode="auto">
          <a:xfrm>
            <a:off x="5441950" y="21494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4" name="Oval 397"/>
          <p:cNvSpPr>
            <a:spLocks noChangeArrowheads="1"/>
          </p:cNvSpPr>
          <p:nvPr/>
        </p:nvSpPr>
        <p:spPr bwMode="auto">
          <a:xfrm>
            <a:off x="5441950" y="21034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5" name="Oval 398"/>
          <p:cNvSpPr>
            <a:spLocks noChangeArrowheads="1"/>
          </p:cNvSpPr>
          <p:nvPr/>
        </p:nvSpPr>
        <p:spPr bwMode="auto">
          <a:xfrm>
            <a:off x="5411788" y="20732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6" name="Oval 399"/>
          <p:cNvSpPr>
            <a:spLocks noChangeArrowheads="1"/>
          </p:cNvSpPr>
          <p:nvPr/>
        </p:nvSpPr>
        <p:spPr bwMode="auto">
          <a:xfrm>
            <a:off x="5395913" y="21193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7" name="Oval 400"/>
          <p:cNvSpPr>
            <a:spLocks noChangeArrowheads="1"/>
          </p:cNvSpPr>
          <p:nvPr/>
        </p:nvSpPr>
        <p:spPr bwMode="auto">
          <a:xfrm>
            <a:off x="5365750" y="2133600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8" name="Oval 401"/>
          <p:cNvSpPr>
            <a:spLocks noChangeArrowheads="1"/>
          </p:cNvSpPr>
          <p:nvPr/>
        </p:nvSpPr>
        <p:spPr bwMode="auto">
          <a:xfrm>
            <a:off x="5746750" y="23161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59" name="Oval 402"/>
          <p:cNvSpPr>
            <a:spLocks noChangeArrowheads="1"/>
          </p:cNvSpPr>
          <p:nvPr/>
        </p:nvSpPr>
        <p:spPr bwMode="auto">
          <a:xfrm>
            <a:off x="5686425" y="23018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0" name="Oval 403"/>
          <p:cNvSpPr>
            <a:spLocks noChangeArrowheads="1"/>
          </p:cNvSpPr>
          <p:nvPr/>
        </p:nvSpPr>
        <p:spPr bwMode="auto">
          <a:xfrm>
            <a:off x="5670550" y="2332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1" name="Oval 404"/>
          <p:cNvSpPr>
            <a:spLocks noChangeArrowheads="1"/>
          </p:cNvSpPr>
          <p:nvPr/>
        </p:nvSpPr>
        <p:spPr bwMode="auto">
          <a:xfrm>
            <a:off x="5624513" y="2316163"/>
            <a:ext cx="30163" cy="3175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2" name="Oval 405"/>
          <p:cNvSpPr>
            <a:spLocks noChangeArrowheads="1"/>
          </p:cNvSpPr>
          <p:nvPr/>
        </p:nvSpPr>
        <p:spPr bwMode="auto">
          <a:xfrm>
            <a:off x="5610225" y="22717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3" name="Oval 406"/>
          <p:cNvSpPr>
            <a:spLocks noChangeArrowheads="1"/>
          </p:cNvSpPr>
          <p:nvPr/>
        </p:nvSpPr>
        <p:spPr bwMode="auto">
          <a:xfrm>
            <a:off x="5654675" y="2225675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4" name="Oval 407"/>
          <p:cNvSpPr>
            <a:spLocks noChangeArrowheads="1"/>
          </p:cNvSpPr>
          <p:nvPr/>
        </p:nvSpPr>
        <p:spPr bwMode="auto">
          <a:xfrm>
            <a:off x="5700713" y="2225675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5" name="Oval 408"/>
          <p:cNvSpPr>
            <a:spLocks noChangeArrowheads="1"/>
          </p:cNvSpPr>
          <p:nvPr/>
        </p:nvSpPr>
        <p:spPr bwMode="auto">
          <a:xfrm>
            <a:off x="5730875" y="2255838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6" name="Oval 409"/>
          <p:cNvSpPr>
            <a:spLocks noChangeArrowheads="1"/>
          </p:cNvSpPr>
          <p:nvPr/>
        </p:nvSpPr>
        <p:spPr bwMode="auto">
          <a:xfrm>
            <a:off x="5686425" y="2271713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7" name="Oval 410"/>
          <p:cNvSpPr>
            <a:spLocks noChangeArrowheads="1"/>
          </p:cNvSpPr>
          <p:nvPr/>
        </p:nvSpPr>
        <p:spPr bwMode="auto">
          <a:xfrm>
            <a:off x="5730875" y="2286000"/>
            <a:ext cx="31750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5868" name="Oval 411"/>
          <p:cNvSpPr>
            <a:spLocks noChangeArrowheads="1"/>
          </p:cNvSpPr>
          <p:nvPr/>
        </p:nvSpPr>
        <p:spPr bwMode="auto">
          <a:xfrm>
            <a:off x="5716588" y="2332038"/>
            <a:ext cx="30163" cy="301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65537" name="Group 412"/>
          <p:cNvGrpSpPr>
            <a:grpSpLocks/>
          </p:cNvGrpSpPr>
          <p:nvPr/>
        </p:nvGrpSpPr>
        <p:grpSpPr bwMode="auto">
          <a:xfrm>
            <a:off x="3398838" y="3657597"/>
            <a:ext cx="1997075" cy="542925"/>
            <a:chOff x="2141" y="2304"/>
            <a:chExt cx="1258" cy="342"/>
          </a:xfrm>
        </p:grpSpPr>
        <p:sp>
          <p:nvSpPr>
            <p:cNvPr id="65870" name="AutoShape 413"/>
            <p:cNvSpPr>
              <a:spLocks noChangeArrowheads="1"/>
            </p:cNvSpPr>
            <p:nvPr/>
          </p:nvSpPr>
          <p:spPr bwMode="auto">
            <a:xfrm>
              <a:off x="2141" y="2304"/>
              <a:ext cx="1258" cy="336"/>
            </a:xfrm>
            <a:prstGeom prst="roundRect">
              <a:avLst>
                <a:gd name="adj" fmla="val 40028"/>
              </a:avLst>
            </a:prstGeom>
            <a:solidFill>
              <a:srgbClr val="FFCCFF"/>
            </a:solidFill>
            <a:ln w="15875">
              <a:solidFill>
                <a:srgbClr val="99009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71" name="Rectangle 414"/>
            <p:cNvSpPr>
              <a:spLocks noChangeArrowheads="1"/>
            </p:cNvSpPr>
            <p:nvPr/>
          </p:nvSpPr>
          <p:spPr bwMode="auto">
            <a:xfrm>
              <a:off x="2251" y="2328"/>
              <a:ext cx="54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b="1" dirty="0" err="1" smtClean="0">
                  <a:solidFill>
                    <a:srgbClr val="000000"/>
                  </a:solidFill>
                </a:rPr>
                <a:t>ubiquitin</a:t>
              </a:r>
              <a:endParaRPr lang="ja-JP" altLang="en-US" sz="1400" dirty="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872" name="Rectangle 415"/>
            <p:cNvSpPr>
              <a:spLocks noChangeArrowheads="1"/>
            </p:cNvSpPr>
            <p:nvPr/>
          </p:nvSpPr>
          <p:spPr bwMode="auto">
            <a:xfrm>
              <a:off x="2253" y="2501"/>
              <a:ext cx="877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 dirty="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/ </a:t>
              </a:r>
              <a:r>
                <a:rPr lang="en-US" altLang="ja-JP" sz="1500" b="1" dirty="0" err="1" smtClean="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proteosome</a:t>
              </a:r>
              <a:endParaRPr lang="ja-JP" altLang="en-US" sz="1400" dirty="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3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3200" smtClean="0"/>
              <a:t>How sperm activate egg?</a:t>
            </a:r>
            <a:endParaRPr lang="en-US" altLang="ja-JP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92500"/>
            <a:ext cx="7391400" cy="1089025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altLang="ja-JP" sz="1800" smtClean="0"/>
              <a:t>1. Sperm receptor</a:t>
            </a:r>
          </a:p>
          <a:p>
            <a:pPr algn="l" eaLnBrk="1" hangingPunct="1"/>
            <a:endParaRPr lang="en-US" altLang="ja-JP" sz="1800" smtClean="0"/>
          </a:p>
          <a:p>
            <a:pPr algn="l" eaLnBrk="1" hangingPunct="1"/>
            <a:r>
              <a:rPr lang="en-US" altLang="ja-JP" sz="1800" smtClean="0"/>
              <a:t>2. Sperm factor = Soluble Ca</a:t>
            </a:r>
            <a:r>
              <a:rPr lang="en-US" altLang="ja-JP" sz="1800" baseline="30000" smtClean="0"/>
              <a:t>2+</a:t>
            </a:r>
            <a:r>
              <a:rPr lang="en-US" altLang="ja-JP" sz="1800" smtClean="0"/>
              <a:t> releasing factor in sperm</a:t>
            </a:r>
            <a:endParaRPr lang="en-US" altLang="ja-JP" sz="2400" smtClean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685800" y="1828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>
                <a:solidFill>
                  <a:srgbClr val="000000"/>
                </a:solidFill>
                <a:latin typeface="Arial"/>
                <a:ea typeface="ＭＳ Ｐゴシック"/>
              </a:rPr>
              <a:t>How sperm induce Ca</a:t>
            </a:r>
            <a:r>
              <a:rPr lang="en-US" altLang="ja-JP" sz="3200" baseline="30000">
                <a:solidFill>
                  <a:srgbClr val="000000"/>
                </a:solidFill>
                <a:latin typeface="Arial"/>
                <a:ea typeface="ＭＳ Ｐゴシック"/>
              </a:rPr>
              <a:t>2+</a:t>
            </a:r>
            <a:r>
              <a:rPr lang="en-US" altLang="ja-JP" sz="3200">
                <a:solidFill>
                  <a:srgbClr val="000000"/>
                </a:solidFill>
                <a:latin typeface="Arial"/>
                <a:ea typeface="ＭＳ Ｐゴシック"/>
              </a:rPr>
              <a:t>  release in egg?</a:t>
            </a:r>
            <a:endParaRPr lang="en-US" altLang="ja-JP" sz="4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 rot="5400000">
            <a:off x="3695700" y="125730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400">
                <a:solidFill>
                  <a:srgbClr val="000000"/>
                </a:solidFill>
                <a:latin typeface="Arial"/>
                <a:ea typeface="ＭＳ Ｐゴシック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1289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1000"/>
            <a:ext cx="52403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195736" y="319444"/>
            <a:ext cx="319510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“Homunculus” 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02163" y="381000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Fertilizer = </a:t>
            </a:r>
            <a:r>
              <a:rPr kumimoji="1" lang="ja-JP" altLang="en-US" sz="2800" dirty="0" smtClean="0"/>
              <a:t>肥料</a:t>
            </a:r>
            <a:r>
              <a:rPr kumimoji="1" lang="en-US" altLang="ja-JP" sz="2800" dirty="0" smtClean="0"/>
              <a:t> 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4293096"/>
            <a:ext cx="4647426" cy="92333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Formally (= Classically)</a:t>
            </a:r>
          </a:p>
          <a:p>
            <a:r>
              <a:rPr lang="en-US" altLang="ja-JP" dirty="0" smtClean="0"/>
              <a:t>The subject of “Fertilize” is sperm (or Male).</a:t>
            </a:r>
          </a:p>
          <a:p>
            <a:r>
              <a:rPr kumimoji="1" lang="en-US" altLang="ja-JP" dirty="0" smtClean="0"/>
              <a:t>A spermatozoon fertilizes an egg.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81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7950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990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4"/>
          <p:cNvSpPr txBox="1">
            <a:spLocks noChangeArrowheads="1"/>
          </p:cNvSpPr>
          <p:nvPr/>
        </p:nvSpPr>
        <p:spPr bwMode="auto">
          <a:xfrm>
            <a:off x="4419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FF"/>
                </a:solidFill>
                <a:latin typeface="Helvetica" charset="0"/>
                <a:ea typeface="Osaka" charset="-128"/>
              </a:rPr>
              <a:t>Sperm factor</a:t>
            </a:r>
            <a:endParaRPr lang="en-US" altLang="ja-JP" sz="2400" dirty="0">
              <a:solidFill>
                <a:srgbClr val="FFFFFF"/>
              </a:solidFill>
              <a:latin typeface="Times" charset="0"/>
              <a:ea typeface="Osaka" charset="-128"/>
            </a:endParaRPr>
          </a:p>
        </p:txBody>
      </p:sp>
      <p:sp>
        <p:nvSpPr>
          <p:cNvPr id="69638" name="Line 5"/>
          <p:cNvSpPr>
            <a:spLocks noChangeShapeType="1"/>
          </p:cNvSpPr>
          <p:nvPr/>
        </p:nvSpPr>
        <p:spPr bwMode="auto">
          <a:xfrm flipH="1">
            <a:off x="3962400" y="3733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971800" y="3505200"/>
            <a:ext cx="5334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9640" name="Rectangle 7"/>
          <p:cNvSpPr>
            <a:spLocks noChangeArrowheads="1"/>
          </p:cNvSpPr>
          <p:nvPr/>
        </p:nvSpPr>
        <p:spPr bwMode="auto">
          <a:xfrm>
            <a:off x="2971800" y="3276600"/>
            <a:ext cx="8382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9641" name="Rectangle 8"/>
          <p:cNvSpPr>
            <a:spLocks noChangeArrowheads="1"/>
          </p:cNvSpPr>
          <p:nvPr/>
        </p:nvSpPr>
        <p:spPr bwMode="auto">
          <a:xfrm>
            <a:off x="3581400" y="5410200"/>
            <a:ext cx="4572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9642" name="Text Box 9"/>
          <p:cNvSpPr txBox="1">
            <a:spLocks noChangeArrowheads="1"/>
          </p:cNvSpPr>
          <p:nvPr/>
        </p:nvSpPr>
        <p:spPr bwMode="auto">
          <a:xfrm>
            <a:off x="3581400" y="5486400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IP</a:t>
            </a:r>
            <a:r>
              <a:rPr lang="en-US" altLang="ja-JP" b="1">
                <a:solidFill>
                  <a:srgbClr val="FFFFFF"/>
                </a:solidFill>
                <a:latin typeface="Helvetica" charset="0"/>
                <a:ea typeface="Osaka" charset="-128"/>
              </a:rPr>
              <a:t>3</a:t>
            </a: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 receptor</a:t>
            </a:r>
          </a:p>
        </p:txBody>
      </p:sp>
      <p:sp>
        <p:nvSpPr>
          <p:cNvPr id="69643" name="Rectangle 10"/>
          <p:cNvSpPr>
            <a:spLocks noChangeArrowheads="1"/>
          </p:cNvSpPr>
          <p:nvPr/>
        </p:nvSpPr>
        <p:spPr bwMode="auto">
          <a:xfrm>
            <a:off x="3429000" y="5410200"/>
            <a:ext cx="2286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9644" name="Text Box 11"/>
          <p:cNvSpPr txBox="1">
            <a:spLocks noChangeArrowheads="1"/>
          </p:cNvSpPr>
          <p:nvPr/>
        </p:nvSpPr>
        <p:spPr bwMode="auto">
          <a:xfrm>
            <a:off x="6205553" y="4608493"/>
            <a:ext cx="254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 smtClean="0">
                <a:solidFill>
                  <a:srgbClr val="FFFFFF"/>
                </a:solidFill>
                <a:latin typeface="Helvetica" panose="020B0604020202020204" pitchFamily="34" charset="0"/>
                <a:ea typeface="Osaka" charset="-128"/>
                <a:cs typeface="Helvetica" panose="020B0604020202020204" pitchFamily="34" charset="0"/>
              </a:rPr>
              <a:t>Endoplasmic reticulum (ER)</a:t>
            </a:r>
            <a:endParaRPr lang="ja-JP" altLang="en-US" sz="2800" dirty="0">
              <a:solidFill>
                <a:srgbClr val="FFFFFF"/>
              </a:solidFill>
              <a:latin typeface="Helvetica" panose="020B0604020202020204" pitchFamily="34" charset="0"/>
              <a:ea typeface="Osaka" charset="-128"/>
              <a:cs typeface="Helvetica" panose="020B0604020202020204" pitchFamily="34" charset="0"/>
            </a:endParaRPr>
          </a:p>
        </p:txBody>
      </p:sp>
      <p:sp>
        <p:nvSpPr>
          <p:cNvPr id="69645" name="Rectangle 12"/>
          <p:cNvSpPr>
            <a:spLocks noChangeArrowheads="1"/>
          </p:cNvSpPr>
          <p:nvPr/>
        </p:nvSpPr>
        <p:spPr bwMode="auto">
          <a:xfrm>
            <a:off x="2819400" y="3962400"/>
            <a:ext cx="381000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165" name="Freeform 13"/>
          <p:cNvSpPr>
            <a:spLocks/>
          </p:cNvSpPr>
          <p:nvPr/>
        </p:nvSpPr>
        <p:spPr bwMode="auto">
          <a:xfrm>
            <a:off x="252413" y="1866900"/>
            <a:ext cx="3219450" cy="2565400"/>
          </a:xfrm>
          <a:custGeom>
            <a:avLst/>
            <a:gdLst>
              <a:gd name="T0" fmla="*/ 385584706 w 2028"/>
              <a:gd name="T1" fmla="*/ 564515028 h 1616"/>
              <a:gd name="T2" fmla="*/ 1353324771 w 2028"/>
              <a:gd name="T3" fmla="*/ 241935026 h 1616"/>
              <a:gd name="T4" fmla="*/ 1635582203 w 2028"/>
              <a:gd name="T5" fmla="*/ 161290001 h 1616"/>
              <a:gd name="T6" fmla="*/ 1857356297 w 2028"/>
              <a:gd name="T7" fmla="*/ 60483757 h 1616"/>
              <a:gd name="T8" fmla="*/ 2147483647 w 2028"/>
              <a:gd name="T9" fmla="*/ 0 h 1616"/>
              <a:gd name="T10" fmla="*/ 2147483647 w 2028"/>
              <a:gd name="T11" fmla="*/ 20161250 h 1616"/>
              <a:gd name="T12" fmla="*/ 2147483647 w 2028"/>
              <a:gd name="T13" fmla="*/ 161290001 h 1616"/>
              <a:gd name="T14" fmla="*/ 2147483647 w 2028"/>
              <a:gd name="T15" fmla="*/ 241935026 h 1616"/>
              <a:gd name="T16" fmla="*/ 2147483647 w 2028"/>
              <a:gd name="T17" fmla="*/ 403224977 h 1616"/>
              <a:gd name="T18" fmla="*/ 2147483647 w 2028"/>
              <a:gd name="T19" fmla="*/ 524192540 h 1616"/>
              <a:gd name="T20" fmla="*/ 2147483647 w 2028"/>
              <a:gd name="T21" fmla="*/ 1088707568 h 1616"/>
              <a:gd name="T22" fmla="*/ 2147483647 w 2028"/>
              <a:gd name="T23" fmla="*/ 1814512745 h 1616"/>
              <a:gd name="T24" fmla="*/ 2147483647 w 2028"/>
              <a:gd name="T25" fmla="*/ 1975802697 h 1616"/>
              <a:gd name="T26" fmla="*/ 2147483647 w 2028"/>
              <a:gd name="T27" fmla="*/ 2147483647 h 1616"/>
              <a:gd name="T28" fmla="*/ 2147483647 w 2028"/>
              <a:gd name="T29" fmla="*/ 2147483647 h 1616"/>
              <a:gd name="T30" fmla="*/ 2147483647 w 2028"/>
              <a:gd name="T31" fmla="*/ 2147483647 h 1616"/>
              <a:gd name="T32" fmla="*/ 2147483647 w 2028"/>
              <a:gd name="T33" fmla="*/ 2147483647 h 1616"/>
              <a:gd name="T34" fmla="*/ 2147483647 w 2028"/>
              <a:gd name="T35" fmla="*/ 2147483647 h 1616"/>
              <a:gd name="T36" fmla="*/ 2147483647 w 2028"/>
              <a:gd name="T37" fmla="*/ 2147483647 h 1616"/>
              <a:gd name="T38" fmla="*/ 2147483647 w 2028"/>
              <a:gd name="T39" fmla="*/ 2147483647 h 1616"/>
              <a:gd name="T40" fmla="*/ 2147483647 w 2028"/>
              <a:gd name="T41" fmla="*/ 2147483647 h 1616"/>
              <a:gd name="T42" fmla="*/ 2147483647 w 2028"/>
              <a:gd name="T43" fmla="*/ 2147483647 h 1616"/>
              <a:gd name="T44" fmla="*/ 2147483647 w 2028"/>
              <a:gd name="T45" fmla="*/ 2147483647 h 1616"/>
              <a:gd name="T46" fmla="*/ 2147483647 w 2028"/>
              <a:gd name="T47" fmla="*/ 2147483647 h 1616"/>
              <a:gd name="T48" fmla="*/ 2147483647 w 2028"/>
              <a:gd name="T49" fmla="*/ 2147483647 h 1616"/>
              <a:gd name="T50" fmla="*/ 2147483647 w 2028"/>
              <a:gd name="T51" fmla="*/ 2147483647 h 1616"/>
              <a:gd name="T52" fmla="*/ 1897678787 w 2028"/>
              <a:gd name="T53" fmla="*/ 2147483647 h 1616"/>
              <a:gd name="T54" fmla="*/ 1393647261 w 2028"/>
              <a:gd name="T55" fmla="*/ 2147483647 h 1616"/>
              <a:gd name="T56" fmla="*/ 909777378 w 2028"/>
              <a:gd name="T57" fmla="*/ 2147483647 h 1616"/>
              <a:gd name="T58" fmla="*/ 627519747 w 2028"/>
              <a:gd name="T59" fmla="*/ 2147483647 h 1616"/>
              <a:gd name="T60" fmla="*/ 587197257 w 2028"/>
              <a:gd name="T61" fmla="*/ 2147483647 h 1616"/>
              <a:gd name="T62" fmla="*/ 526713522 w 2028"/>
              <a:gd name="T63" fmla="*/ 2147483647 h 1616"/>
              <a:gd name="T64" fmla="*/ 345262216 w 2028"/>
              <a:gd name="T65" fmla="*/ 2147483647 h 1616"/>
              <a:gd name="T66" fmla="*/ 103327200 w 2028"/>
              <a:gd name="T67" fmla="*/ 2147483647 h 1616"/>
              <a:gd name="T68" fmla="*/ 22682201 w 2028"/>
              <a:gd name="T69" fmla="*/ 2116931404 h 1616"/>
              <a:gd name="T70" fmla="*/ 204133450 w 2028"/>
              <a:gd name="T71" fmla="*/ 1350803739 h 1616"/>
              <a:gd name="T72" fmla="*/ 425907296 w 2028"/>
              <a:gd name="T73" fmla="*/ 947578861 h 1616"/>
              <a:gd name="T74" fmla="*/ 587197257 w 2028"/>
              <a:gd name="T75" fmla="*/ 524192540 h 1616"/>
              <a:gd name="T76" fmla="*/ 708164728 w 2028"/>
              <a:gd name="T77" fmla="*/ 362902490 h 1616"/>
              <a:gd name="T78" fmla="*/ 849293642 w 2028"/>
              <a:gd name="T79" fmla="*/ 262096270 h 1616"/>
              <a:gd name="T80" fmla="*/ 688003483 w 2028"/>
              <a:gd name="T81" fmla="*/ 423386321 h 1616"/>
              <a:gd name="T82" fmla="*/ 688003483 w 2028"/>
              <a:gd name="T83" fmla="*/ 302418758 h 16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28"/>
              <a:gd name="T127" fmla="*/ 0 h 1616"/>
              <a:gd name="T128" fmla="*/ 2028 w 2028"/>
              <a:gd name="T129" fmla="*/ 1616 h 161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28" h="1616">
                <a:moveTo>
                  <a:pt x="153" y="224"/>
                </a:moveTo>
                <a:cubicBezTo>
                  <a:pt x="263" y="150"/>
                  <a:pt x="406" y="117"/>
                  <a:pt x="537" y="96"/>
                </a:cubicBezTo>
                <a:cubicBezTo>
                  <a:pt x="625" y="51"/>
                  <a:pt x="483" y="119"/>
                  <a:pt x="649" y="64"/>
                </a:cubicBezTo>
                <a:cubicBezTo>
                  <a:pt x="678" y="54"/>
                  <a:pt x="708" y="32"/>
                  <a:pt x="737" y="24"/>
                </a:cubicBezTo>
                <a:cubicBezTo>
                  <a:pt x="795" y="7"/>
                  <a:pt x="861" y="4"/>
                  <a:pt x="921" y="0"/>
                </a:cubicBezTo>
                <a:cubicBezTo>
                  <a:pt x="1073" y="2"/>
                  <a:pt x="1225" y="2"/>
                  <a:pt x="1377" y="8"/>
                </a:cubicBezTo>
                <a:cubicBezTo>
                  <a:pt x="1442" y="10"/>
                  <a:pt x="1520" y="47"/>
                  <a:pt x="1585" y="64"/>
                </a:cubicBezTo>
                <a:cubicBezTo>
                  <a:pt x="1674" y="86"/>
                  <a:pt x="1773" y="88"/>
                  <a:pt x="1865" y="96"/>
                </a:cubicBezTo>
                <a:cubicBezTo>
                  <a:pt x="1909" y="104"/>
                  <a:pt x="1948" y="123"/>
                  <a:pt x="1977" y="160"/>
                </a:cubicBezTo>
                <a:cubicBezTo>
                  <a:pt x="1988" y="175"/>
                  <a:pt x="2009" y="208"/>
                  <a:pt x="2009" y="208"/>
                </a:cubicBezTo>
                <a:cubicBezTo>
                  <a:pt x="2024" y="284"/>
                  <a:pt x="2028" y="352"/>
                  <a:pt x="2009" y="432"/>
                </a:cubicBezTo>
                <a:cubicBezTo>
                  <a:pt x="2001" y="526"/>
                  <a:pt x="1991" y="629"/>
                  <a:pt x="1961" y="720"/>
                </a:cubicBezTo>
                <a:cubicBezTo>
                  <a:pt x="1919" y="845"/>
                  <a:pt x="1967" y="663"/>
                  <a:pt x="1937" y="784"/>
                </a:cubicBezTo>
                <a:cubicBezTo>
                  <a:pt x="1934" y="808"/>
                  <a:pt x="1934" y="832"/>
                  <a:pt x="1929" y="856"/>
                </a:cubicBezTo>
                <a:cubicBezTo>
                  <a:pt x="1926" y="865"/>
                  <a:pt x="1916" y="871"/>
                  <a:pt x="1913" y="880"/>
                </a:cubicBezTo>
                <a:cubicBezTo>
                  <a:pt x="1906" y="895"/>
                  <a:pt x="1906" y="913"/>
                  <a:pt x="1897" y="928"/>
                </a:cubicBezTo>
                <a:cubicBezTo>
                  <a:pt x="1877" y="957"/>
                  <a:pt x="1861" y="979"/>
                  <a:pt x="1849" y="1016"/>
                </a:cubicBezTo>
                <a:cubicBezTo>
                  <a:pt x="1837" y="1049"/>
                  <a:pt x="1844" y="1090"/>
                  <a:pt x="1825" y="1120"/>
                </a:cubicBezTo>
                <a:cubicBezTo>
                  <a:pt x="1794" y="1166"/>
                  <a:pt x="1775" y="1201"/>
                  <a:pt x="1729" y="1232"/>
                </a:cubicBezTo>
                <a:cubicBezTo>
                  <a:pt x="1707" y="1263"/>
                  <a:pt x="1661" y="1314"/>
                  <a:pt x="1649" y="1352"/>
                </a:cubicBezTo>
                <a:cubicBezTo>
                  <a:pt x="1646" y="1360"/>
                  <a:pt x="1646" y="1370"/>
                  <a:pt x="1641" y="1376"/>
                </a:cubicBezTo>
                <a:cubicBezTo>
                  <a:pt x="1635" y="1381"/>
                  <a:pt x="1625" y="1381"/>
                  <a:pt x="1617" y="1384"/>
                </a:cubicBezTo>
                <a:cubicBezTo>
                  <a:pt x="1550" y="1450"/>
                  <a:pt x="1466" y="1470"/>
                  <a:pt x="1377" y="1488"/>
                </a:cubicBezTo>
                <a:cubicBezTo>
                  <a:pt x="1330" y="1511"/>
                  <a:pt x="1284" y="1514"/>
                  <a:pt x="1233" y="1528"/>
                </a:cubicBezTo>
                <a:cubicBezTo>
                  <a:pt x="1130" y="1555"/>
                  <a:pt x="1070" y="1571"/>
                  <a:pt x="969" y="1584"/>
                </a:cubicBezTo>
                <a:cubicBezTo>
                  <a:pt x="896" y="1593"/>
                  <a:pt x="931" y="1589"/>
                  <a:pt x="865" y="1600"/>
                </a:cubicBezTo>
                <a:cubicBezTo>
                  <a:pt x="827" y="1605"/>
                  <a:pt x="753" y="1616"/>
                  <a:pt x="753" y="1616"/>
                </a:cubicBezTo>
                <a:cubicBezTo>
                  <a:pt x="686" y="1608"/>
                  <a:pt x="617" y="1609"/>
                  <a:pt x="553" y="1592"/>
                </a:cubicBezTo>
                <a:cubicBezTo>
                  <a:pt x="485" y="1573"/>
                  <a:pt x="424" y="1511"/>
                  <a:pt x="361" y="1480"/>
                </a:cubicBezTo>
                <a:cubicBezTo>
                  <a:pt x="334" y="1447"/>
                  <a:pt x="263" y="1389"/>
                  <a:pt x="249" y="1360"/>
                </a:cubicBezTo>
                <a:cubicBezTo>
                  <a:pt x="243" y="1349"/>
                  <a:pt x="239" y="1337"/>
                  <a:pt x="233" y="1328"/>
                </a:cubicBezTo>
                <a:cubicBezTo>
                  <a:pt x="226" y="1318"/>
                  <a:pt x="214" y="1313"/>
                  <a:pt x="209" y="1304"/>
                </a:cubicBezTo>
                <a:cubicBezTo>
                  <a:pt x="182" y="1260"/>
                  <a:pt x="163" y="1211"/>
                  <a:pt x="137" y="1168"/>
                </a:cubicBezTo>
                <a:cubicBezTo>
                  <a:pt x="104" y="1114"/>
                  <a:pt x="66" y="1056"/>
                  <a:pt x="41" y="1000"/>
                </a:cubicBezTo>
                <a:cubicBezTo>
                  <a:pt x="18" y="949"/>
                  <a:pt x="15" y="893"/>
                  <a:pt x="9" y="840"/>
                </a:cubicBezTo>
                <a:cubicBezTo>
                  <a:pt x="15" y="685"/>
                  <a:pt x="0" y="642"/>
                  <a:pt x="81" y="536"/>
                </a:cubicBezTo>
                <a:cubicBezTo>
                  <a:pt x="99" y="480"/>
                  <a:pt x="142" y="428"/>
                  <a:pt x="169" y="376"/>
                </a:cubicBezTo>
                <a:cubicBezTo>
                  <a:pt x="197" y="318"/>
                  <a:pt x="186" y="254"/>
                  <a:pt x="233" y="208"/>
                </a:cubicBezTo>
                <a:cubicBezTo>
                  <a:pt x="243" y="176"/>
                  <a:pt x="253" y="162"/>
                  <a:pt x="281" y="144"/>
                </a:cubicBezTo>
                <a:cubicBezTo>
                  <a:pt x="299" y="116"/>
                  <a:pt x="309" y="117"/>
                  <a:pt x="337" y="104"/>
                </a:cubicBezTo>
                <a:lnTo>
                  <a:pt x="273" y="168"/>
                </a:lnTo>
                <a:lnTo>
                  <a:pt x="273" y="120"/>
                </a:ln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166" name="Freeform 14"/>
          <p:cNvSpPr>
            <a:spLocks/>
          </p:cNvSpPr>
          <p:nvPr/>
        </p:nvSpPr>
        <p:spPr bwMode="auto">
          <a:xfrm>
            <a:off x="3429000" y="1030288"/>
            <a:ext cx="3041650" cy="2932112"/>
          </a:xfrm>
          <a:custGeom>
            <a:avLst/>
            <a:gdLst>
              <a:gd name="T0" fmla="*/ 2147483647 w 1916"/>
              <a:gd name="T1" fmla="*/ 1106347716 h 1847"/>
              <a:gd name="T2" fmla="*/ 2056447770 w 1916"/>
              <a:gd name="T3" fmla="*/ 622477728 h 1847"/>
              <a:gd name="T4" fmla="*/ 1935480301 w 1916"/>
              <a:gd name="T5" fmla="*/ 521671522 h 1847"/>
              <a:gd name="T6" fmla="*/ 1733867852 w 1916"/>
              <a:gd name="T7" fmla="*/ 420865315 h 1847"/>
              <a:gd name="T8" fmla="*/ 403224996 w 1916"/>
              <a:gd name="T9" fmla="*/ 420865315 h 1847"/>
              <a:gd name="T10" fmla="*/ 221773793 w 1916"/>
              <a:gd name="T11" fmla="*/ 561994004 h 1847"/>
              <a:gd name="T12" fmla="*/ 60483759 w 1916"/>
              <a:gd name="T13" fmla="*/ 864412821 h 1847"/>
              <a:gd name="T14" fmla="*/ 20161251 w 1916"/>
              <a:gd name="T15" fmla="*/ 1025702751 h 1847"/>
              <a:gd name="T16" fmla="*/ 0 w 1916"/>
              <a:gd name="T17" fmla="*/ 1106347716 h 1847"/>
              <a:gd name="T18" fmla="*/ 100806249 w 1916"/>
              <a:gd name="T19" fmla="*/ 1852314038 h 1847"/>
              <a:gd name="T20" fmla="*/ 302418772 w 1916"/>
              <a:gd name="T21" fmla="*/ 2147483647 h 1847"/>
              <a:gd name="T22" fmla="*/ 262096282 w 1916"/>
              <a:gd name="T23" fmla="*/ 2147483647 h 1847"/>
              <a:gd name="T24" fmla="*/ 362902507 w 1916"/>
              <a:gd name="T25" fmla="*/ 2147483647 h 1847"/>
              <a:gd name="T26" fmla="*/ 483870075 w 1916"/>
              <a:gd name="T27" fmla="*/ 2147483647 h 1847"/>
              <a:gd name="T28" fmla="*/ 504031320 w 1916"/>
              <a:gd name="T29" fmla="*/ 2147483647 h 1847"/>
              <a:gd name="T30" fmla="*/ 564515055 w 1916"/>
              <a:gd name="T31" fmla="*/ 2147483647 h 1847"/>
              <a:gd name="T32" fmla="*/ 786288748 w 1916"/>
              <a:gd name="T33" fmla="*/ 2147483647 h 1847"/>
              <a:gd name="T34" fmla="*/ 846772681 w 1916"/>
              <a:gd name="T35" fmla="*/ 2147483647 h 1847"/>
              <a:gd name="T36" fmla="*/ 1633061231 w 1916"/>
              <a:gd name="T37" fmla="*/ 2147483647 h 1847"/>
              <a:gd name="T38" fmla="*/ 2076609015 w 1916"/>
              <a:gd name="T39" fmla="*/ 2147483647 h 1847"/>
              <a:gd name="T40" fmla="*/ 2147483647 w 1916"/>
              <a:gd name="T41" fmla="*/ 2147483647 h 1847"/>
              <a:gd name="T42" fmla="*/ 2147483647 w 1916"/>
              <a:gd name="T43" fmla="*/ 2147483647 h 1847"/>
              <a:gd name="T44" fmla="*/ 2147483647 w 1916"/>
              <a:gd name="T45" fmla="*/ 2147483647 h 1847"/>
              <a:gd name="T46" fmla="*/ 2147483647 w 1916"/>
              <a:gd name="T47" fmla="*/ 2147483647 h 1847"/>
              <a:gd name="T48" fmla="*/ 2147483647 w 1916"/>
              <a:gd name="T49" fmla="*/ 2147483647 h 1847"/>
              <a:gd name="T50" fmla="*/ 2147483647 w 1916"/>
              <a:gd name="T51" fmla="*/ 2147483647 h 1847"/>
              <a:gd name="T52" fmla="*/ 2147483647 w 1916"/>
              <a:gd name="T53" fmla="*/ 2147483647 h 1847"/>
              <a:gd name="T54" fmla="*/ 2147483647 w 1916"/>
              <a:gd name="T55" fmla="*/ 2147483647 h 1847"/>
              <a:gd name="T56" fmla="*/ 2147483647 w 1916"/>
              <a:gd name="T57" fmla="*/ 2147483647 h 1847"/>
              <a:gd name="T58" fmla="*/ 2147483647 w 1916"/>
              <a:gd name="T59" fmla="*/ 2147483647 h 1847"/>
              <a:gd name="T60" fmla="*/ 2147483647 w 1916"/>
              <a:gd name="T61" fmla="*/ 1892636521 h 1847"/>
              <a:gd name="T62" fmla="*/ 2147483647 w 1916"/>
              <a:gd name="T63" fmla="*/ 1711185350 h 1847"/>
              <a:gd name="T64" fmla="*/ 2147483647 w 1916"/>
              <a:gd name="T65" fmla="*/ 1368445439 h 1847"/>
              <a:gd name="T66" fmla="*/ 2147483647 w 1916"/>
              <a:gd name="T67" fmla="*/ 1247476404 h 1847"/>
              <a:gd name="T68" fmla="*/ 2147483647 w 1916"/>
              <a:gd name="T69" fmla="*/ 985380268 h 184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16"/>
              <a:gd name="T106" fmla="*/ 0 h 1847"/>
              <a:gd name="T107" fmla="*/ 1916 w 1916"/>
              <a:gd name="T108" fmla="*/ 1847 h 184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16" h="1847">
                <a:moveTo>
                  <a:pt x="992" y="439"/>
                </a:moveTo>
                <a:cubicBezTo>
                  <a:pt x="935" y="373"/>
                  <a:pt x="883" y="302"/>
                  <a:pt x="816" y="247"/>
                </a:cubicBezTo>
                <a:cubicBezTo>
                  <a:pt x="800" y="233"/>
                  <a:pt x="785" y="218"/>
                  <a:pt x="768" y="207"/>
                </a:cubicBezTo>
                <a:cubicBezTo>
                  <a:pt x="742" y="191"/>
                  <a:pt x="688" y="167"/>
                  <a:pt x="688" y="167"/>
                </a:cubicBezTo>
                <a:cubicBezTo>
                  <a:pt x="604" y="0"/>
                  <a:pt x="319" y="113"/>
                  <a:pt x="160" y="167"/>
                </a:cubicBezTo>
                <a:cubicBezTo>
                  <a:pt x="137" y="189"/>
                  <a:pt x="105" y="195"/>
                  <a:pt x="88" y="223"/>
                </a:cubicBezTo>
                <a:cubicBezTo>
                  <a:pt x="63" y="261"/>
                  <a:pt x="46" y="303"/>
                  <a:pt x="24" y="343"/>
                </a:cubicBezTo>
                <a:cubicBezTo>
                  <a:pt x="18" y="364"/>
                  <a:pt x="13" y="385"/>
                  <a:pt x="8" y="407"/>
                </a:cubicBezTo>
                <a:cubicBezTo>
                  <a:pt x="5" y="417"/>
                  <a:pt x="0" y="439"/>
                  <a:pt x="0" y="439"/>
                </a:cubicBezTo>
                <a:cubicBezTo>
                  <a:pt x="5" y="532"/>
                  <a:pt x="5" y="644"/>
                  <a:pt x="40" y="735"/>
                </a:cubicBezTo>
                <a:cubicBezTo>
                  <a:pt x="60" y="789"/>
                  <a:pt x="101" y="832"/>
                  <a:pt x="120" y="887"/>
                </a:cubicBezTo>
                <a:cubicBezTo>
                  <a:pt x="130" y="1000"/>
                  <a:pt x="131" y="1111"/>
                  <a:pt x="104" y="1223"/>
                </a:cubicBezTo>
                <a:cubicBezTo>
                  <a:pt x="104" y="1249"/>
                  <a:pt x="60" y="1451"/>
                  <a:pt x="144" y="1479"/>
                </a:cubicBezTo>
                <a:cubicBezTo>
                  <a:pt x="199" y="1562"/>
                  <a:pt x="110" y="1437"/>
                  <a:pt x="192" y="1519"/>
                </a:cubicBezTo>
                <a:cubicBezTo>
                  <a:pt x="197" y="1524"/>
                  <a:pt x="194" y="1536"/>
                  <a:pt x="200" y="1543"/>
                </a:cubicBezTo>
                <a:cubicBezTo>
                  <a:pt x="206" y="1550"/>
                  <a:pt x="216" y="1553"/>
                  <a:pt x="224" y="1559"/>
                </a:cubicBezTo>
                <a:cubicBezTo>
                  <a:pt x="248" y="1595"/>
                  <a:pt x="285" y="1620"/>
                  <a:pt x="312" y="1655"/>
                </a:cubicBezTo>
                <a:cubicBezTo>
                  <a:pt x="320" y="1665"/>
                  <a:pt x="324" y="1679"/>
                  <a:pt x="336" y="1687"/>
                </a:cubicBezTo>
                <a:cubicBezTo>
                  <a:pt x="405" y="1733"/>
                  <a:pt x="572" y="1730"/>
                  <a:pt x="648" y="1735"/>
                </a:cubicBezTo>
                <a:cubicBezTo>
                  <a:pt x="702" y="1748"/>
                  <a:pt x="767" y="1762"/>
                  <a:pt x="824" y="1767"/>
                </a:cubicBezTo>
                <a:cubicBezTo>
                  <a:pt x="938" y="1776"/>
                  <a:pt x="1168" y="1791"/>
                  <a:pt x="1168" y="1791"/>
                </a:cubicBezTo>
                <a:cubicBezTo>
                  <a:pt x="1247" y="1810"/>
                  <a:pt x="1327" y="1833"/>
                  <a:pt x="1408" y="1847"/>
                </a:cubicBezTo>
                <a:cubicBezTo>
                  <a:pt x="1578" y="1829"/>
                  <a:pt x="1516" y="1843"/>
                  <a:pt x="1600" y="1823"/>
                </a:cubicBezTo>
                <a:cubicBezTo>
                  <a:pt x="1624" y="1807"/>
                  <a:pt x="1645" y="1786"/>
                  <a:pt x="1672" y="1775"/>
                </a:cubicBezTo>
                <a:cubicBezTo>
                  <a:pt x="1707" y="1759"/>
                  <a:pt x="1752" y="1741"/>
                  <a:pt x="1784" y="1719"/>
                </a:cubicBezTo>
                <a:cubicBezTo>
                  <a:pt x="1817" y="1694"/>
                  <a:pt x="1807" y="1685"/>
                  <a:pt x="1832" y="1647"/>
                </a:cubicBezTo>
                <a:cubicBezTo>
                  <a:pt x="1846" y="1624"/>
                  <a:pt x="1865" y="1605"/>
                  <a:pt x="1880" y="1583"/>
                </a:cubicBezTo>
                <a:cubicBezTo>
                  <a:pt x="1916" y="1435"/>
                  <a:pt x="1800" y="1351"/>
                  <a:pt x="1712" y="1263"/>
                </a:cubicBezTo>
                <a:cubicBezTo>
                  <a:pt x="1627" y="1178"/>
                  <a:pt x="1529" y="1099"/>
                  <a:pt x="1432" y="1031"/>
                </a:cubicBezTo>
                <a:cubicBezTo>
                  <a:pt x="1363" y="982"/>
                  <a:pt x="1242" y="937"/>
                  <a:pt x="1184" y="871"/>
                </a:cubicBezTo>
                <a:cubicBezTo>
                  <a:pt x="1149" y="832"/>
                  <a:pt x="1155" y="788"/>
                  <a:pt x="1128" y="751"/>
                </a:cubicBezTo>
                <a:cubicBezTo>
                  <a:pt x="1094" y="706"/>
                  <a:pt x="1110" y="730"/>
                  <a:pt x="1080" y="679"/>
                </a:cubicBezTo>
                <a:cubicBezTo>
                  <a:pt x="1070" y="631"/>
                  <a:pt x="1047" y="589"/>
                  <a:pt x="1032" y="543"/>
                </a:cubicBezTo>
                <a:cubicBezTo>
                  <a:pt x="1026" y="527"/>
                  <a:pt x="1027" y="506"/>
                  <a:pt x="1016" y="495"/>
                </a:cubicBezTo>
                <a:cubicBezTo>
                  <a:pt x="976" y="455"/>
                  <a:pt x="976" y="451"/>
                  <a:pt x="976" y="391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5598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5" grpId="0" animBg="1"/>
      <p:bldP spid="491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https://upload.wikimedia.org/wikipedia/commons/thumb/b/b4/Xenopus_laevis_02.jpg/250px-Xenopus_laevis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633662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3200" smtClean="0"/>
              <a:t>How sperm activate egg?</a:t>
            </a:r>
            <a:endParaRPr lang="en-US" altLang="ja-JP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7391400" cy="1752600"/>
          </a:xfrm>
        </p:spPr>
        <p:txBody>
          <a:bodyPr/>
          <a:lstStyle/>
          <a:p>
            <a:pPr algn="l" eaLnBrk="1" hangingPunct="1"/>
            <a:r>
              <a:rPr lang="en-US" altLang="ja-JP" sz="1800" dirty="0" smtClean="0"/>
              <a:t>1. Sperm receptor</a:t>
            </a:r>
          </a:p>
          <a:p>
            <a:pPr algn="l" eaLnBrk="1" hangingPunct="1"/>
            <a:endParaRPr lang="en-US" altLang="ja-JP" sz="1800" dirty="0" smtClean="0"/>
          </a:p>
          <a:p>
            <a:pPr algn="l" eaLnBrk="1" hangingPunct="1"/>
            <a:endParaRPr lang="en-US" altLang="ja-JP" sz="1800" dirty="0" smtClean="0"/>
          </a:p>
          <a:p>
            <a:pPr algn="l" eaLnBrk="1" hangingPunct="1"/>
            <a:r>
              <a:rPr lang="en-US" altLang="ja-JP" sz="1800" dirty="0" smtClean="0"/>
              <a:t>2. Sperm factor = Soluble Ca</a:t>
            </a:r>
            <a:r>
              <a:rPr lang="en-US" altLang="ja-JP" sz="1800" baseline="30000" dirty="0" smtClean="0"/>
              <a:t>2+</a:t>
            </a:r>
            <a:r>
              <a:rPr lang="en-US" altLang="ja-JP" sz="1800" dirty="0" smtClean="0"/>
              <a:t> releasing factor in sperm</a:t>
            </a:r>
            <a:endParaRPr lang="en-US" altLang="ja-JP" sz="2400" dirty="0" smtClean="0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685800" y="1828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>
                <a:solidFill>
                  <a:srgbClr val="000000"/>
                </a:solidFill>
                <a:latin typeface="Arial"/>
                <a:ea typeface="ＭＳ Ｐゴシック"/>
              </a:rPr>
              <a:t>How sperm induce Ca</a:t>
            </a:r>
            <a:r>
              <a:rPr lang="en-US" altLang="ja-JP" sz="3200" baseline="30000">
                <a:solidFill>
                  <a:srgbClr val="000000"/>
                </a:solidFill>
                <a:latin typeface="Arial"/>
                <a:ea typeface="ＭＳ Ｐゴシック"/>
              </a:rPr>
              <a:t>2+</a:t>
            </a:r>
            <a:r>
              <a:rPr lang="en-US" altLang="ja-JP" sz="3200">
                <a:solidFill>
                  <a:srgbClr val="000000"/>
                </a:solidFill>
                <a:latin typeface="Arial"/>
                <a:ea typeface="ＭＳ Ｐゴシック"/>
              </a:rPr>
              <a:t>  release in egg?</a:t>
            </a:r>
            <a:endParaRPr lang="en-US" altLang="ja-JP" sz="4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 rot="5400000">
            <a:off x="3695700" y="125730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400">
                <a:solidFill>
                  <a:srgbClr val="000000"/>
                </a:solidFill>
                <a:latin typeface="Arial"/>
                <a:ea typeface="ＭＳ Ｐゴシック"/>
              </a:rPr>
              <a:t>=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1435510" y="3681445"/>
            <a:ext cx="439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400" dirty="0" err="1" smtClean="0">
                <a:solidFill>
                  <a:srgbClr val="2814FF"/>
                </a:solidFill>
                <a:latin typeface="Arial"/>
                <a:ea typeface="ＭＳ Ｐゴシック"/>
              </a:rPr>
              <a:t>Xenopus</a:t>
            </a:r>
            <a:r>
              <a:rPr lang="en-US" altLang="ja-JP" sz="2400" dirty="0" smtClean="0">
                <a:solidFill>
                  <a:srgbClr val="2814FF"/>
                </a:solidFill>
                <a:latin typeface="Arial"/>
                <a:ea typeface="ＭＳ Ｐゴシック"/>
              </a:rPr>
              <a:t>, sea urchin</a:t>
            </a:r>
            <a:endParaRPr lang="ja-JP" altLang="en-US" sz="2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435510" y="4572000"/>
            <a:ext cx="7394496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400" b="1" dirty="0" smtClean="0">
                <a:solidFill>
                  <a:srgbClr val="FF1759"/>
                </a:solidFill>
                <a:latin typeface="Arial"/>
                <a:ea typeface="ＭＳ Ｐゴシック"/>
              </a:rPr>
              <a:t>Mammals, newt, ascidians</a:t>
            </a:r>
            <a:r>
              <a:rPr lang="en-US" altLang="ja-JP" sz="2400" b="1" dirty="0">
                <a:solidFill>
                  <a:srgbClr val="FF1759"/>
                </a:solidFill>
                <a:latin typeface="Arial"/>
                <a:ea typeface="ＭＳ Ｐゴシック"/>
              </a:rPr>
              <a:t>, </a:t>
            </a:r>
            <a:r>
              <a:rPr lang="en-US" altLang="ja-JP" sz="2400" b="1" dirty="0" smtClean="0">
                <a:solidFill>
                  <a:srgbClr val="FF1759"/>
                </a:solidFill>
                <a:latin typeface="Arial"/>
                <a:ea typeface="ＭＳ Ｐゴシック"/>
              </a:rPr>
              <a:t>Nemertea </a:t>
            </a:r>
            <a:r>
              <a:rPr lang="en-US" altLang="ja-JP" sz="2400" b="1" dirty="0">
                <a:solidFill>
                  <a:srgbClr val="FF1759"/>
                </a:solidFill>
                <a:latin typeface="Arial"/>
                <a:ea typeface="ＭＳ Ｐゴシック"/>
              </a:rPr>
              <a:t>, sea urchin</a:t>
            </a:r>
            <a:endParaRPr lang="ja-JP" altLang="en-US" sz="4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351236" name="Picture 4" descr="http://www.akauni.com/imagedes/litebox/akauni_ka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14" y="2769902"/>
            <a:ext cx="1752129" cy="12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akauni.com/imagedes/litebox/akauni_ka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32" y="5362256"/>
            <a:ext cx="1752129" cy="12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38" name="Picture 6" descr="http://cdn-ak.f.st-hatena.com/images/fotolife/q/quagata/20120225/20120225231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23" y="5244395"/>
            <a:ext cx="2030311" cy="135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40" name="Picture 8" descr="http://bioinformatica.upf.edu/2007/projectes07/B.7/cionasa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6990" y="5391819"/>
            <a:ext cx="1660619" cy="93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rr.img.naver.jp/mig?src=https%3A%2F%2Fwww.sci.hokudai.ac.jp%2Fbio%2Fwp-content%2Fuploads%2Fpb-0030.jpg&amp;twidth=1000&amp;theight=0&amp;qlt=80&amp;res_format=jpg&amp;op=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44" y="5272954"/>
            <a:ext cx="1414553" cy="129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399" y="5239726"/>
            <a:ext cx="1748889" cy="137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927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 autoUpdateAnimBg="0"/>
      <p:bldP spid="5223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611614" y="3095214"/>
            <a:ext cx="2784867" cy="232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83968" y="5424760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Sentan</a:t>
            </a:r>
            <a:r>
              <a:rPr lang="en-US" altLang="ja-JP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-kun</a:t>
            </a:r>
            <a:endParaRPr lang="ja-JP" altLang="en-US" sz="24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角丸四角形吹き出し 1"/>
          <p:cNvSpPr/>
          <p:nvPr/>
        </p:nvSpPr>
        <p:spPr>
          <a:xfrm>
            <a:off x="451391" y="645786"/>
            <a:ext cx="8352928" cy="2284948"/>
          </a:xfrm>
          <a:prstGeom prst="wedgeRoundRectCallout">
            <a:avLst>
              <a:gd name="adj1" fmla="val -4412"/>
              <a:gd name="adj2" fmla="val 8866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992922"/>
            <a:ext cx="4641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百聞は一見にしかず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83768" y="1857018"/>
            <a:ext cx="4461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Seeing is believing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873815" y="2273226"/>
            <a:ext cx="71785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1.Calcium oscillations </a:t>
            </a:r>
            <a:r>
              <a:rPr lang="en-US" altLang="ja-JP" sz="2000" dirty="0"/>
              <a:t>strikingly </a:t>
            </a:r>
            <a:r>
              <a:rPr lang="en-US" altLang="ja-JP" sz="2000" dirty="0" smtClean="0"/>
              <a:t>resemble to fertilization are induced by Intra-Cytoplasmic Sperm Injection (ICSI).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73815" y="3247157"/>
            <a:ext cx="77861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2.</a:t>
            </a:r>
            <a:r>
              <a:rPr lang="ja-JP" altLang="en-US" sz="20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Calcium 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oscillations </a:t>
            </a:r>
            <a:r>
              <a:rPr lang="en-US" altLang="ja-JP" sz="2000" dirty="0"/>
              <a:t>strikingly resemble to fertilization are induced </a:t>
            </a:r>
          </a:p>
          <a:p>
            <a:r>
              <a:rPr lang="en-US" altLang="ja-JP" sz="2000" dirty="0"/>
              <a:t>    by </a:t>
            </a:r>
            <a:r>
              <a:rPr lang="en-US" altLang="ja-JP" sz="2000" dirty="0" smtClean="0"/>
              <a:t>injection of protein fraction extracted from sperm.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873815" y="4221088"/>
            <a:ext cx="71785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3. Calcium 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oscillations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at the time of </a:t>
            </a:r>
            <a:r>
              <a:rPr lang="en-US" altLang="ja-JP" sz="2000" dirty="0" smtClean="0"/>
              <a:t>fertilization </a:t>
            </a:r>
            <a:r>
              <a:rPr lang="en-US" altLang="ja-JP" sz="2000" dirty="0"/>
              <a:t>are </a:t>
            </a:r>
            <a:r>
              <a:rPr lang="en-US" altLang="ja-JP" sz="2000" dirty="0" smtClean="0"/>
              <a:t>disturbed </a:t>
            </a:r>
            <a:endParaRPr lang="en-US" altLang="ja-JP" sz="2000" dirty="0"/>
          </a:p>
          <a:p>
            <a:r>
              <a:rPr lang="en-US" altLang="ja-JP" sz="2000" dirty="0"/>
              <a:t>    </a:t>
            </a:r>
            <a:r>
              <a:rPr lang="en-US" altLang="ja-JP" sz="2000" dirty="0" smtClean="0"/>
              <a:t>by suppression/</a:t>
            </a:r>
            <a:r>
              <a:rPr lang="en-US" altLang="ja-JP" sz="2000" dirty="0" err="1" smtClean="0"/>
              <a:t>disturvance</a:t>
            </a:r>
            <a:r>
              <a:rPr lang="en-US" altLang="ja-JP" sz="2000" dirty="0" smtClean="0"/>
              <a:t> of sperm-egg fusion.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  <a:p>
            <a:r>
              <a:rPr lang="ja-JP" altLang="en-US" sz="20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(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Cd9 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KO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mouse, </a:t>
            </a:r>
            <a:r>
              <a:rPr lang="en-US" altLang="ja-JP" sz="2000" i="1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Clostridium </a:t>
            </a:r>
            <a:r>
              <a:rPr lang="en-US" altLang="ja-JP" sz="2000" i="1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difficile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Toxin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B, </a:t>
            </a:r>
            <a:r>
              <a:rPr lang="en-US" altLang="ja-JP" sz="2000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Cytochalasin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D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)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83568" y="980728"/>
            <a:ext cx="74782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Evidences for “Sperm Factor” Theory in mammals</a:t>
            </a:r>
            <a:endParaRPr lang="ja-JP" altLang="en-US" sz="28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7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394200"/>
            <a:ext cx="27686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143000" y="27432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sperm 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048000" y="26812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sonication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934200" y="1219200"/>
            <a:ext cx="165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Cibacron Blue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6934200" y="1524000"/>
            <a:ext cx="175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affinity chromatography 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7086600" y="32146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labeled with </a:t>
            </a:r>
            <a:r>
              <a:rPr lang="en-US" altLang="ja-JP">
                <a:solidFill>
                  <a:srgbClr val="FF111D"/>
                </a:solidFill>
                <a:latin typeface="Times" charset="0"/>
                <a:ea typeface="Osaka" charset="-128"/>
              </a:rPr>
              <a:t>Cy3.5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2590800" y="28956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1420"/>
                </a:solidFill>
                <a:latin typeface="Times" charset="0"/>
                <a:ea typeface="Osaka" charset="-128"/>
              </a:rPr>
              <a:t>IRL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28600" y="55006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blight field image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3505200" y="3824288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3807FD"/>
                </a:solidFill>
                <a:latin typeface="Times" charset="0"/>
                <a:ea typeface="Osaka" charset="-128"/>
              </a:rPr>
              <a:t>Argon laser 488 nm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3505200" y="41148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EBB217"/>
                </a:solidFill>
                <a:latin typeface="Times" charset="0"/>
                <a:ea typeface="Osaka" charset="-128"/>
              </a:rPr>
              <a:t>He-Ne laser 544 nm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569913"/>
            <a:ext cx="5567363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4419600" y="2681288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centrifugation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4724400" y="48910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111D"/>
                </a:solidFill>
                <a:latin typeface="Times" charset="0"/>
                <a:ea typeface="Osaka" charset="-128"/>
              </a:rPr>
              <a:t>Cy3.5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7032625" y="2286000"/>
            <a:ext cx="13493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7010400" y="29098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SE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4648200" y="571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diffusion of SE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2057400" y="60198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12BD37"/>
                </a:solidFill>
                <a:latin typeface="Times" charset="0"/>
                <a:ea typeface="Osaka" charset="-128"/>
              </a:rPr>
              <a:t>Calcium Green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4191000" y="61864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increase of [Ca</a:t>
            </a:r>
            <a:r>
              <a:rPr lang="en-US" altLang="ja-JP" baseline="30000">
                <a:solidFill>
                  <a:srgbClr val="000000"/>
                </a:solidFill>
                <a:latin typeface="Times" charset="0"/>
                <a:ea typeface="Osaka" charset="-128"/>
              </a:rPr>
              <a:t>2+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]</a:t>
            </a:r>
            <a:r>
              <a:rPr lang="en-US" altLang="ja-JP" baseline="-25000">
                <a:solidFill>
                  <a:srgbClr val="000000"/>
                </a:solidFill>
                <a:latin typeface="Times" charset="0"/>
                <a:ea typeface="Osaka" charset="-128"/>
              </a:rPr>
              <a:t>i</a:t>
            </a: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609600" y="1524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Injection of </a:t>
            </a:r>
            <a:r>
              <a:rPr lang="en-US" altLang="ja-JP" sz="2400">
                <a:solidFill>
                  <a:srgbClr val="009999"/>
                </a:solidFill>
                <a:latin typeface="Times" charset="0"/>
                <a:ea typeface="Osaka" charset="-128"/>
              </a:rPr>
              <a:t>sperm extract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(</a:t>
            </a:r>
            <a:r>
              <a:rPr lang="en-US" altLang="ja-JP" sz="2400">
                <a:solidFill>
                  <a:srgbClr val="009999"/>
                </a:solidFill>
                <a:latin typeface="Times" charset="0"/>
                <a:ea typeface="Osaka" charset="-128"/>
              </a:rPr>
              <a:t>SE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) </a:t>
            </a:r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6324600" y="3976688"/>
            <a:ext cx="274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1/1000 egg volume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1676400" y="39624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CLSM</a:t>
            </a:r>
          </a:p>
        </p:txBody>
      </p:sp>
      <p:pic>
        <p:nvPicPr>
          <p:cNvPr id="73751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667000"/>
            <a:ext cx="443706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1355725" y="25447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292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1000"/>
            <a:ext cx="36576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57200"/>
            <a:ext cx="3355975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352800"/>
            <a:ext cx="3559175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6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kumimoji="0" lang="en-US" altLang="ja-JP" sz="2800" smtClean="0">
                <a:solidFill>
                  <a:srgbClr val="000000"/>
                </a:solidFill>
              </a:rPr>
              <a:t>Ca </a:t>
            </a:r>
            <a:r>
              <a:rPr kumimoji="0" lang="en-US" altLang="ja-JP" sz="2800" baseline="30000" smtClean="0">
                <a:solidFill>
                  <a:srgbClr val="000000"/>
                </a:solidFill>
              </a:rPr>
              <a:t>2+</a:t>
            </a:r>
            <a:r>
              <a:rPr kumimoji="0" lang="en-US" altLang="ja-JP" sz="2800" smtClean="0">
                <a:solidFill>
                  <a:srgbClr val="000000"/>
                </a:solidFill>
              </a:rPr>
              <a:t> oscillations induced by sperm extract injection</a:t>
            </a:r>
            <a:br>
              <a:rPr kumimoji="0" lang="en-US" altLang="ja-JP" sz="2800" smtClean="0">
                <a:solidFill>
                  <a:srgbClr val="000000"/>
                </a:solidFill>
              </a:rPr>
            </a:br>
            <a:r>
              <a:rPr kumimoji="0" lang="en-US" altLang="ja-JP" sz="2800" smtClean="0">
                <a:solidFill>
                  <a:srgbClr val="000000"/>
                </a:solidFill>
              </a:rPr>
              <a:t> into mouse egg</a:t>
            </a:r>
            <a:endParaRPr kumimoji="0" lang="en-US" altLang="ja-JP" sz="3600" smtClean="0">
              <a:solidFill>
                <a:srgbClr val="000000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30688" y="4648200"/>
            <a:ext cx="1371600" cy="228600"/>
          </a:xfrm>
        </p:spPr>
        <p:txBody>
          <a:bodyPr/>
          <a:lstStyle/>
          <a:p>
            <a:pPr eaLnBrk="1" hangingPunct="1"/>
            <a:r>
              <a:rPr lang="en-US" altLang="ja-JP" sz="1600" smtClean="0"/>
              <a:t>Time (min)</a:t>
            </a:r>
            <a:endParaRPr lang="en-US" altLang="ja-JP" sz="2400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9488" y="2360613"/>
            <a:ext cx="4843462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Rectangle 5"/>
          <p:cNvSpPr>
            <a:spLocks noChangeArrowheads="1"/>
          </p:cNvSpPr>
          <p:nvPr/>
        </p:nvSpPr>
        <p:spPr bwMode="auto">
          <a:xfrm rot="-5400000">
            <a:off x="839788" y="3162300"/>
            <a:ext cx="228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ja-JP" sz="2000">
                <a:solidFill>
                  <a:srgbClr val="000000"/>
                </a:solidFill>
                <a:latin typeface="Arial"/>
                <a:ea typeface="ＭＳ Ｐゴシック"/>
              </a:rPr>
              <a:t>Ratio (F</a:t>
            </a:r>
            <a:r>
              <a:rPr lang="en-US" altLang="ja-JP" sz="1200">
                <a:solidFill>
                  <a:srgbClr val="000000"/>
                </a:solidFill>
                <a:latin typeface="Arial"/>
                <a:ea typeface="ＭＳ Ｐゴシック"/>
              </a:rPr>
              <a:t>CGD</a:t>
            </a:r>
            <a:r>
              <a:rPr lang="en-US" altLang="ja-JP" sz="2000">
                <a:solidFill>
                  <a:srgbClr val="000000"/>
                </a:solidFill>
                <a:latin typeface="Arial"/>
                <a:ea typeface="ＭＳ Ｐゴシック"/>
              </a:rPr>
              <a:t>/F</a:t>
            </a:r>
            <a:r>
              <a:rPr lang="en-US" altLang="ja-JP" sz="1200">
                <a:solidFill>
                  <a:srgbClr val="000000"/>
                </a:solidFill>
                <a:latin typeface="Arial"/>
                <a:ea typeface="ＭＳ Ｐゴシック"/>
              </a:rPr>
              <a:t>TRD</a:t>
            </a:r>
            <a:r>
              <a:rPr lang="en-US" altLang="ja-JP" sz="2000">
                <a:solidFill>
                  <a:srgbClr val="000000"/>
                </a:solidFill>
                <a:latin typeface="Arial"/>
                <a:ea typeface="ＭＳ Ｐゴシック"/>
              </a:rPr>
              <a:t>)</a:t>
            </a:r>
            <a:endParaRPr lang="en-US" altLang="ja-JP" sz="32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460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617663" y="1160463"/>
            <a:ext cx="152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　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770063" y="1135063"/>
            <a:ext cx="9921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Sperm extract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760663" y="1135063"/>
            <a:ext cx="50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2811463" y="1160463"/>
            <a:ext cx="18288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 dirty="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中の活性を担う因子として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4641850" y="1135063"/>
            <a:ext cx="35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1996</a:t>
            </a: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4997450" y="1160463"/>
            <a:ext cx="1219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 dirty="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年に報告された。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1617663" y="1389063"/>
            <a:ext cx="152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　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770063" y="1363663"/>
            <a:ext cx="27098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Glucosamine -6-phosphate deaminase</a:t>
            </a:r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4475163" y="1389063"/>
            <a:ext cx="6540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 </a:t>
            </a:r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である。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1617663" y="1592263"/>
            <a:ext cx="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ja-JP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6" name="Rectangle 12"/>
          <p:cNvSpPr>
            <a:spLocks noChangeArrowheads="1"/>
          </p:cNvSpPr>
          <p:nvPr/>
        </p:nvSpPr>
        <p:spPr bwMode="auto">
          <a:xfrm>
            <a:off x="1617663" y="1820863"/>
            <a:ext cx="2133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　哺乳類の精子では最初に精子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3751263" y="1795463"/>
            <a:ext cx="952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-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3840163" y="1820863"/>
            <a:ext cx="10668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卵の融合が起る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4908550" y="1795463"/>
            <a:ext cx="50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4959350" y="1795463"/>
            <a:ext cx="13493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equatorial segment</a:t>
            </a:r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6305550" y="1795463"/>
            <a:ext cx="50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6356350" y="1820863"/>
            <a:ext cx="914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に局在する。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1617663" y="2036763"/>
            <a:ext cx="152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　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pic>
        <p:nvPicPr>
          <p:cNvPr id="77844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263" y="2684463"/>
            <a:ext cx="5461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163" y="2684463"/>
            <a:ext cx="5461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471863" y="2684463"/>
            <a:ext cx="1309687" cy="814387"/>
            <a:chOff x="2187" y="1691"/>
            <a:chExt cx="825" cy="513"/>
          </a:xfrm>
        </p:grpSpPr>
        <p:pic>
          <p:nvPicPr>
            <p:cNvPr id="77896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87" y="1691"/>
              <a:ext cx="352" cy="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97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67" y="1691"/>
              <a:ext cx="345" cy="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847" name="Rectangle 25"/>
          <p:cNvSpPr>
            <a:spLocks noChangeArrowheads="1"/>
          </p:cNvSpPr>
          <p:nvPr/>
        </p:nvSpPr>
        <p:spPr bwMode="auto">
          <a:xfrm>
            <a:off x="1668463" y="5137150"/>
            <a:ext cx="1390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Hamster sperm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48" name="Rectangle 26"/>
          <p:cNvSpPr>
            <a:spLocks noChangeArrowheads="1"/>
          </p:cNvSpPr>
          <p:nvPr/>
        </p:nvSpPr>
        <p:spPr bwMode="auto">
          <a:xfrm>
            <a:off x="3586163" y="5149850"/>
            <a:ext cx="1225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Rabbit sperm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49" name="Rectangle 27"/>
          <p:cNvSpPr>
            <a:spLocks noChangeArrowheads="1"/>
          </p:cNvSpPr>
          <p:nvPr/>
        </p:nvSpPr>
        <p:spPr bwMode="auto">
          <a:xfrm>
            <a:off x="1731963" y="3600450"/>
            <a:ext cx="190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細明朝体" charset="-128"/>
                <a:ea typeface="細明朝体" charset="-128"/>
              </a:rPr>
              <a:t>抗 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50" name="Rectangle 28"/>
          <p:cNvSpPr>
            <a:spLocks noChangeArrowheads="1"/>
          </p:cNvSpPr>
          <p:nvPr/>
        </p:nvSpPr>
        <p:spPr bwMode="auto">
          <a:xfrm>
            <a:off x="1922463" y="3575050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33k</a:t>
            </a:r>
          </a:p>
        </p:txBody>
      </p:sp>
      <p:sp>
        <p:nvSpPr>
          <p:cNvPr id="77851" name="Rectangle 29"/>
          <p:cNvSpPr>
            <a:spLocks noChangeArrowheads="1"/>
          </p:cNvSpPr>
          <p:nvPr/>
        </p:nvSpPr>
        <p:spPr bwMode="auto">
          <a:xfrm>
            <a:off x="3484563" y="3587750"/>
            <a:ext cx="190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細明朝体" charset="-128"/>
                <a:ea typeface="細明朝体" charset="-128"/>
              </a:rPr>
              <a:t>抗 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52" name="Rectangle 30"/>
          <p:cNvSpPr>
            <a:spLocks noChangeArrowheads="1"/>
          </p:cNvSpPr>
          <p:nvPr/>
        </p:nvSpPr>
        <p:spPr bwMode="auto">
          <a:xfrm>
            <a:off x="3675063" y="3562350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33k</a:t>
            </a:r>
          </a:p>
        </p:txBody>
      </p:sp>
      <p:sp>
        <p:nvSpPr>
          <p:cNvPr id="77853" name="Rectangle 31"/>
          <p:cNvSpPr>
            <a:spLocks noChangeArrowheads="1"/>
          </p:cNvSpPr>
          <p:nvPr/>
        </p:nvSpPr>
        <p:spPr bwMode="auto">
          <a:xfrm>
            <a:off x="2455863" y="3587750"/>
            <a:ext cx="4143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DAPI</a:t>
            </a:r>
          </a:p>
        </p:txBody>
      </p:sp>
      <p:sp>
        <p:nvSpPr>
          <p:cNvPr id="77854" name="Rectangle 32"/>
          <p:cNvSpPr>
            <a:spLocks noChangeArrowheads="1"/>
          </p:cNvSpPr>
          <p:nvPr/>
        </p:nvSpPr>
        <p:spPr bwMode="auto">
          <a:xfrm>
            <a:off x="4297363" y="3562350"/>
            <a:ext cx="4143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DAPI</a:t>
            </a:r>
          </a:p>
        </p:txBody>
      </p:sp>
      <p:pic>
        <p:nvPicPr>
          <p:cNvPr id="77855" name="Picture 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1663" y="3854450"/>
            <a:ext cx="1028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6" name="Picture 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11563" y="3917950"/>
            <a:ext cx="889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57" name="Rectangle 35"/>
          <p:cNvSpPr>
            <a:spLocks noChangeArrowheads="1"/>
          </p:cNvSpPr>
          <p:nvPr/>
        </p:nvSpPr>
        <p:spPr bwMode="auto">
          <a:xfrm>
            <a:off x="2284413" y="4616450"/>
            <a:ext cx="7842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Equatorial </a:t>
            </a:r>
          </a:p>
        </p:txBody>
      </p:sp>
      <p:sp>
        <p:nvSpPr>
          <p:cNvPr id="77858" name="Rectangle 36"/>
          <p:cNvSpPr>
            <a:spLocks noChangeArrowheads="1"/>
          </p:cNvSpPr>
          <p:nvPr/>
        </p:nvSpPr>
        <p:spPr bwMode="auto">
          <a:xfrm>
            <a:off x="2474913" y="4806950"/>
            <a:ext cx="593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segment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2316163" y="4400550"/>
            <a:ext cx="342900" cy="317500"/>
            <a:chOff x="1459" y="2772"/>
            <a:chExt cx="216" cy="200"/>
          </a:xfrm>
        </p:grpSpPr>
        <p:sp>
          <p:nvSpPr>
            <p:cNvPr id="77894" name="Freeform 38"/>
            <p:cNvSpPr>
              <a:spLocks/>
            </p:cNvSpPr>
            <p:nvPr/>
          </p:nvSpPr>
          <p:spPr bwMode="auto">
            <a:xfrm>
              <a:off x="1459" y="2772"/>
              <a:ext cx="96" cy="88"/>
            </a:xfrm>
            <a:custGeom>
              <a:avLst/>
              <a:gdLst>
                <a:gd name="T0" fmla="*/ 0 w 96"/>
                <a:gd name="T1" fmla="*/ 0 h 88"/>
                <a:gd name="T2" fmla="*/ 96 w 96"/>
                <a:gd name="T3" fmla="*/ 48 h 88"/>
                <a:gd name="T4" fmla="*/ 80 w 96"/>
                <a:gd name="T5" fmla="*/ 72 h 88"/>
                <a:gd name="T6" fmla="*/ 56 w 96"/>
                <a:gd name="T7" fmla="*/ 88 h 88"/>
                <a:gd name="T8" fmla="*/ 0 w 96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88"/>
                <a:gd name="T17" fmla="*/ 96 w 96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88">
                  <a:moveTo>
                    <a:pt x="0" y="0"/>
                  </a:moveTo>
                  <a:lnTo>
                    <a:pt x="96" y="48"/>
                  </a:lnTo>
                  <a:lnTo>
                    <a:pt x="80" y="72"/>
                  </a:lnTo>
                  <a:lnTo>
                    <a:pt x="56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895" name="Line 39"/>
            <p:cNvSpPr>
              <a:spLocks noChangeShapeType="1"/>
            </p:cNvSpPr>
            <p:nvPr/>
          </p:nvSpPr>
          <p:spPr bwMode="auto">
            <a:xfrm>
              <a:off x="1539" y="2844"/>
              <a:ext cx="136" cy="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3522663" y="4502150"/>
            <a:ext cx="355600" cy="254000"/>
            <a:chOff x="2219" y="2836"/>
            <a:chExt cx="224" cy="160"/>
          </a:xfrm>
        </p:grpSpPr>
        <p:sp>
          <p:nvSpPr>
            <p:cNvPr id="77892" name="Freeform 41"/>
            <p:cNvSpPr>
              <a:spLocks/>
            </p:cNvSpPr>
            <p:nvPr/>
          </p:nvSpPr>
          <p:spPr bwMode="auto">
            <a:xfrm>
              <a:off x="2331" y="2836"/>
              <a:ext cx="112" cy="80"/>
            </a:xfrm>
            <a:custGeom>
              <a:avLst/>
              <a:gdLst>
                <a:gd name="T0" fmla="*/ 112 w 112"/>
                <a:gd name="T1" fmla="*/ 0 h 80"/>
                <a:gd name="T2" fmla="*/ 32 w 112"/>
                <a:gd name="T3" fmla="*/ 80 h 80"/>
                <a:gd name="T4" fmla="*/ 16 w 112"/>
                <a:gd name="T5" fmla="*/ 56 h 80"/>
                <a:gd name="T6" fmla="*/ 0 w 112"/>
                <a:gd name="T7" fmla="*/ 40 h 80"/>
                <a:gd name="T8" fmla="*/ 112 w 112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80"/>
                <a:gd name="T17" fmla="*/ 112 w 112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80">
                  <a:moveTo>
                    <a:pt x="112" y="0"/>
                  </a:moveTo>
                  <a:lnTo>
                    <a:pt x="32" y="80"/>
                  </a:lnTo>
                  <a:lnTo>
                    <a:pt x="16" y="56"/>
                  </a:lnTo>
                  <a:lnTo>
                    <a:pt x="0" y="4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893" name="Line 42"/>
            <p:cNvSpPr>
              <a:spLocks noChangeShapeType="1"/>
            </p:cNvSpPr>
            <p:nvPr/>
          </p:nvSpPr>
          <p:spPr bwMode="auto">
            <a:xfrm flipV="1">
              <a:off x="2219" y="2892"/>
              <a:ext cx="128" cy="1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5124450" y="2214563"/>
            <a:ext cx="2560638" cy="3659187"/>
            <a:chOff x="3228" y="1395"/>
            <a:chExt cx="1613" cy="2305"/>
          </a:xfrm>
        </p:grpSpPr>
        <p:pic>
          <p:nvPicPr>
            <p:cNvPr id="77875" name="Picture 4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68" y="3084"/>
              <a:ext cx="1312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76" name="Picture 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28" y="1915"/>
              <a:ext cx="1304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77" name="Picture 4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68" y="2484"/>
              <a:ext cx="1296" cy="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44" y="1395"/>
              <a:ext cx="1597" cy="736"/>
              <a:chOff x="3244" y="1395"/>
              <a:chExt cx="1597" cy="736"/>
            </a:xfrm>
          </p:grpSpPr>
          <p:pic>
            <p:nvPicPr>
              <p:cNvPr id="77879" name="Picture 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244" y="1499"/>
                <a:ext cx="1328" cy="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880" name="Rectangle 49"/>
              <p:cNvSpPr>
                <a:spLocks noChangeArrowheads="1"/>
              </p:cNvSpPr>
              <p:nvPr/>
            </p:nvSpPr>
            <p:spPr bwMode="auto">
              <a:xfrm>
                <a:off x="4708" y="1891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00">
                    <a:solidFill>
                      <a:srgbClr val="000000"/>
                    </a:solidFill>
                    <a:latin typeface="Times" charset="0"/>
                    <a:ea typeface="ＭＳ 明朝" pitchFamily="17" charset="-128"/>
                  </a:rPr>
                  <a:t>CG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  <p:sp>
            <p:nvSpPr>
              <p:cNvPr id="77881" name="Rectangle 50"/>
              <p:cNvSpPr>
                <a:spLocks noChangeArrowheads="1"/>
              </p:cNvSpPr>
              <p:nvPr/>
            </p:nvSpPr>
            <p:spPr bwMode="auto">
              <a:xfrm>
                <a:off x="3332" y="1515"/>
                <a:ext cx="186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00">
                    <a:solidFill>
                      <a:srgbClr val="000000"/>
                    </a:solidFill>
                    <a:latin typeface="Times" charset="0"/>
                    <a:ea typeface="ＭＳ 明朝" pitchFamily="17" charset="-128"/>
                  </a:rPr>
                  <a:t>IAM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  <p:sp>
            <p:nvSpPr>
              <p:cNvPr id="77882" name="Rectangle 51"/>
              <p:cNvSpPr>
                <a:spLocks noChangeArrowheads="1"/>
              </p:cNvSpPr>
              <p:nvPr/>
            </p:nvSpPr>
            <p:spPr bwMode="auto">
              <a:xfrm>
                <a:off x="3684" y="1395"/>
                <a:ext cx="11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00">
                    <a:solidFill>
                      <a:srgbClr val="000000"/>
                    </a:solidFill>
                    <a:latin typeface="Times" charset="0"/>
                    <a:ea typeface="ＭＳ 明朝" pitchFamily="17" charset="-128"/>
                  </a:rPr>
                  <a:t>ES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  <p:grpSp>
            <p:nvGrpSpPr>
              <p:cNvPr id="7" name="Group 52"/>
              <p:cNvGrpSpPr>
                <a:grpSpLocks/>
              </p:cNvGrpSpPr>
              <p:nvPr/>
            </p:nvGrpSpPr>
            <p:grpSpPr bwMode="auto">
              <a:xfrm>
                <a:off x="4508" y="1907"/>
                <a:ext cx="168" cy="48"/>
                <a:chOff x="4508" y="1907"/>
                <a:chExt cx="168" cy="48"/>
              </a:xfrm>
            </p:grpSpPr>
            <p:sp>
              <p:nvSpPr>
                <p:cNvPr id="77890" name="Freeform 53"/>
                <p:cNvSpPr>
                  <a:spLocks/>
                </p:cNvSpPr>
                <p:nvPr/>
              </p:nvSpPr>
              <p:spPr bwMode="auto">
                <a:xfrm>
                  <a:off x="4508" y="1907"/>
                  <a:ext cx="112" cy="48"/>
                </a:xfrm>
                <a:custGeom>
                  <a:avLst/>
                  <a:gdLst>
                    <a:gd name="T0" fmla="*/ 0 w 112"/>
                    <a:gd name="T1" fmla="*/ 24 h 48"/>
                    <a:gd name="T2" fmla="*/ 112 w 112"/>
                    <a:gd name="T3" fmla="*/ 0 h 48"/>
                    <a:gd name="T4" fmla="*/ 112 w 112"/>
                    <a:gd name="T5" fmla="*/ 24 h 48"/>
                    <a:gd name="T6" fmla="*/ 112 w 112"/>
                    <a:gd name="T7" fmla="*/ 48 h 48"/>
                    <a:gd name="T8" fmla="*/ 0 w 112"/>
                    <a:gd name="T9" fmla="*/ 24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2"/>
                    <a:gd name="T16" fmla="*/ 0 h 48"/>
                    <a:gd name="T17" fmla="*/ 112 w 11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2" h="48">
                      <a:moveTo>
                        <a:pt x="0" y="24"/>
                      </a:moveTo>
                      <a:lnTo>
                        <a:pt x="112" y="0"/>
                      </a:lnTo>
                      <a:lnTo>
                        <a:pt x="112" y="24"/>
                      </a:lnTo>
                      <a:lnTo>
                        <a:pt x="112" y="48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77891" name="Line 54"/>
                <p:cNvSpPr>
                  <a:spLocks noChangeShapeType="1"/>
                </p:cNvSpPr>
                <p:nvPr/>
              </p:nvSpPr>
              <p:spPr bwMode="auto">
                <a:xfrm>
                  <a:off x="4620" y="1931"/>
                  <a:ext cx="5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  <p:grpSp>
            <p:nvGrpSpPr>
              <p:cNvPr id="8" name="Group 55"/>
              <p:cNvGrpSpPr>
                <a:grpSpLocks/>
              </p:cNvGrpSpPr>
              <p:nvPr/>
            </p:nvGrpSpPr>
            <p:grpSpPr bwMode="auto">
              <a:xfrm>
                <a:off x="3468" y="1603"/>
                <a:ext cx="160" cy="120"/>
                <a:chOff x="3468" y="1603"/>
                <a:chExt cx="160" cy="120"/>
              </a:xfrm>
            </p:grpSpPr>
            <p:sp>
              <p:nvSpPr>
                <p:cNvPr id="77888" name="Freeform 56"/>
                <p:cNvSpPr>
                  <a:spLocks/>
                </p:cNvSpPr>
                <p:nvPr/>
              </p:nvSpPr>
              <p:spPr bwMode="auto">
                <a:xfrm>
                  <a:off x="3524" y="1635"/>
                  <a:ext cx="104" cy="88"/>
                </a:xfrm>
                <a:custGeom>
                  <a:avLst/>
                  <a:gdLst>
                    <a:gd name="T0" fmla="*/ 104 w 104"/>
                    <a:gd name="T1" fmla="*/ 88 h 88"/>
                    <a:gd name="T2" fmla="*/ 0 w 104"/>
                    <a:gd name="T3" fmla="*/ 48 h 88"/>
                    <a:gd name="T4" fmla="*/ 16 w 104"/>
                    <a:gd name="T5" fmla="*/ 24 h 88"/>
                    <a:gd name="T6" fmla="*/ 32 w 104"/>
                    <a:gd name="T7" fmla="*/ 0 h 88"/>
                    <a:gd name="T8" fmla="*/ 104 w 104"/>
                    <a:gd name="T9" fmla="*/ 88 h 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"/>
                    <a:gd name="T16" fmla="*/ 0 h 88"/>
                    <a:gd name="T17" fmla="*/ 104 w 104"/>
                    <a:gd name="T18" fmla="*/ 88 h 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" h="88">
                      <a:moveTo>
                        <a:pt x="104" y="88"/>
                      </a:moveTo>
                      <a:lnTo>
                        <a:pt x="0" y="48"/>
                      </a:lnTo>
                      <a:lnTo>
                        <a:pt x="16" y="24"/>
                      </a:lnTo>
                      <a:lnTo>
                        <a:pt x="32" y="0"/>
                      </a:lnTo>
                      <a:lnTo>
                        <a:pt x="104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77889" name="Line 57"/>
                <p:cNvSpPr>
                  <a:spLocks noChangeShapeType="1"/>
                </p:cNvSpPr>
                <p:nvPr/>
              </p:nvSpPr>
              <p:spPr bwMode="auto">
                <a:xfrm>
                  <a:off x="3468" y="1603"/>
                  <a:ext cx="72" cy="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  <p:grpSp>
            <p:nvGrpSpPr>
              <p:cNvPr id="9" name="Group 58"/>
              <p:cNvGrpSpPr>
                <a:grpSpLocks/>
              </p:cNvGrpSpPr>
              <p:nvPr/>
            </p:nvGrpSpPr>
            <p:grpSpPr bwMode="auto">
              <a:xfrm>
                <a:off x="3764" y="1475"/>
                <a:ext cx="80" cy="144"/>
                <a:chOff x="3764" y="1475"/>
                <a:chExt cx="80" cy="144"/>
              </a:xfrm>
            </p:grpSpPr>
            <p:sp>
              <p:nvSpPr>
                <p:cNvPr id="77886" name="Freeform 59"/>
                <p:cNvSpPr>
                  <a:spLocks/>
                </p:cNvSpPr>
                <p:nvPr/>
              </p:nvSpPr>
              <p:spPr bwMode="auto">
                <a:xfrm>
                  <a:off x="3764" y="1507"/>
                  <a:ext cx="80" cy="112"/>
                </a:xfrm>
                <a:custGeom>
                  <a:avLst/>
                  <a:gdLst>
                    <a:gd name="T0" fmla="*/ 80 w 80"/>
                    <a:gd name="T1" fmla="*/ 112 h 112"/>
                    <a:gd name="T2" fmla="*/ 0 w 80"/>
                    <a:gd name="T3" fmla="*/ 32 h 112"/>
                    <a:gd name="T4" fmla="*/ 24 w 80"/>
                    <a:gd name="T5" fmla="*/ 16 h 112"/>
                    <a:gd name="T6" fmla="*/ 48 w 80"/>
                    <a:gd name="T7" fmla="*/ 0 h 112"/>
                    <a:gd name="T8" fmla="*/ 80 w 80"/>
                    <a:gd name="T9" fmla="*/ 112 h 1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"/>
                    <a:gd name="T16" fmla="*/ 0 h 112"/>
                    <a:gd name="T17" fmla="*/ 80 w 80"/>
                    <a:gd name="T18" fmla="*/ 112 h 1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" h="112">
                      <a:moveTo>
                        <a:pt x="80" y="112"/>
                      </a:moveTo>
                      <a:lnTo>
                        <a:pt x="0" y="32"/>
                      </a:lnTo>
                      <a:lnTo>
                        <a:pt x="24" y="16"/>
                      </a:lnTo>
                      <a:lnTo>
                        <a:pt x="48" y="0"/>
                      </a:lnTo>
                      <a:lnTo>
                        <a:pt x="80" y="1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77887" name="Line 60"/>
                <p:cNvSpPr>
                  <a:spLocks noChangeShapeType="1"/>
                </p:cNvSpPr>
                <p:nvPr/>
              </p:nvSpPr>
              <p:spPr bwMode="auto">
                <a:xfrm>
                  <a:off x="3764" y="1475"/>
                  <a:ext cx="24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</p:grpSp>
      </p:grpSp>
      <p:sp>
        <p:nvSpPr>
          <p:cNvPr id="77862" name="Rectangle 61"/>
          <p:cNvSpPr>
            <a:spLocks noChangeArrowheads="1"/>
          </p:cNvSpPr>
          <p:nvPr/>
        </p:nvSpPr>
        <p:spPr bwMode="auto">
          <a:xfrm>
            <a:off x="1452563" y="639763"/>
            <a:ext cx="2047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1.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63" name="Rectangle 62"/>
          <p:cNvSpPr>
            <a:spLocks noChangeArrowheads="1"/>
          </p:cNvSpPr>
          <p:nvPr/>
        </p:nvSpPr>
        <p:spPr bwMode="auto">
          <a:xfrm>
            <a:off x="1655763" y="652463"/>
            <a:ext cx="228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細明朝体" charset="-128"/>
                <a:ea typeface="細明朝体" charset="-128"/>
              </a:rPr>
              <a:t>　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64" name="Rectangle 63"/>
          <p:cNvSpPr>
            <a:spLocks noChangeArrowheads="1"/>
          </p:cNvSpPr>
          <p:nvPr/>
        </p:nvSpPr>
        <p:spPr bwMode="auto">
          <a:xfrm>
            <a:off x="1884363" y="652463"/>
            <a:ext cx="723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Oscillin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65" name="Rectangle 64"/>
          <p:cNvSpPr>
            <a:spLocks noChangeArrowheads="1"/>
          </p:cNvSpPr>
          <p:nvPr/>
        </p:nvSpPr>
        <p:spPr bwMode="auto">
          <a:xfrm>
            <a:off x="2608263" y="652463"/>
            <a:ext cx="57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細明朝体" charset="-128"/>
                <a:ea typeface="細明朝体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67" name="Rectangle 66"/>
          <p:cNvSpPr>
            <a:spLocks noChangeArrowheads="1"/>
          </p:cNvSpPr>
          <p:nvPr/>
        </p:nvSpPr>
        <p:spPr bwMode="auto">
          <a:xfrm>
            <a:off x="2468563" y="5683250"/>
            <a:ext cx="1701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(Parrington et al., 1996)</a:t>
            </a:r>
          </a:p>
        </p:txBody>
      </p:sp>
      <p:sp>
        <p:nvSpPr>
          <p:cNvPr id="77868" name="Rectangle 67"/>
          <p:cNvSpPr>
            <a:spLocks noChangeArrowheads="1"/>
          </p:cNvSpPr>
          <p:nvPr/>
        </p:nvSpPr>
        <p:spPr bwMode="auto">
          <a:xfrm>
            <a:off x="5200650" y="6026150"/>
            <a:ext cx="22431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(Yanagimachi and Noda, 1970)</a:t>
            </a:r>
          </a:p>
        </p:txBody>
      </p:sp>
      <p:pic>
        <p:nvPicPr>
          <p:cNvPr id="77869" name="Picture 6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01800" y="2679700"/>
            <a:ext cx="1270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70" name="Picture 6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67100" y="2692400"/>
            <a:ext cx="13081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71" name="Rectangle 70"/>
          <p:cNvSpPr>
            <a:spLocks noGrp="1" noChangeArrowheads="1"/>
          </p:cNvSpPr>
          <p:nvPr>
            <p:ph type="title" idx="4294967295"/>
          </p:nvPr>
        </p:nvSpPr>
        <p:spPr>
          <a:xfrm>
            <a:off x="8077200" y="152400"/>
            <a:ext cx="1219200" cy="228600"/>
          </a:xfrm>
        </p:spPr>
        <p:txBody>
          <a:bodyPr/>
          <a:lstStyle/>
          <a:p>
            <a:pPr eaLnBrk="1" hangingPunct="1"/>
            <a:r>
              <a:rPr lang="en-US" altLang="ja-JP" sz="800" smtClean="0"/>
              <a:t>oscilline</a:t>
            </a:r>
            <a:endParaRPr lang="en-US" altLang="ja-JP" smtClean="0"/>
          </a:p>
        </p:txBody>
      </p:sp>
      <p:grpSp>
        <p:nvGrpSpPr>
          <p:cNvPr id="10" name="Group 73"/>
          <p:cNvGrpSpPr>
            <a:grpSpLocks/>
          </p:cNvGrpSpPr>
          <p:nvPr/>
        </p:nvGrpSpPr>
        <p:grpSpPr bwMode="auto">
          <a:xfrm>
            <a:off x="1066800" y="609600"/>
            <a:ext cx="7315200" cy="5715000"/>
            <a:chOff x="672" y="384"/>
            <a:chExt cx="4608" cy="3600"/>
          </a:xfrm>
        </p:grpSpPr>
        <p:sp>
          <p:nvSpPr>
            <p:cNvPr id="77873" name="Line 71"/>
            <p:cNvSpPr>
              <a:spLocks noChangeShapeType="1"/>
            </p:cNvSpPr>
            <p:nvPr/>
          </p:nvSpPr>
          <p:spPr bwMode="auto">
            <a:xfrm>
              <a:off x="672" y="384"/>
              <a:ext cx="4512" cy="36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874" name="Line 72"/>
            <p:cNvSpPr>
              <a:spLocks noChangeShapeType="1"/>
            </p:cNvSpPr>
            <p:nvPr/>
          </p:nvSpPr>
          <p:spPr bwMode="auto">
            <a:xfrm flipH="1">
              <a:off x="768" y="384"/>
              <a:ext cx="4512" cy="36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59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406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22413" y="2124075"/>
            <a:ext cx="3455987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000" b="1">
                <a:solidFill>
                  <a:srgbClr val="000000"/>
                </a:solidFill>
                <a:latin typeface="Arial"/>
                <a:ea typeface="ＭＳ Ｐゴシック"/>
              </a:rPr>
              <a:t>Nucleus</a:t>
            </a:r>
          </a:p>
        </p:txBody>
      </p:sp>
      <p:sp>
        <p:nvSpPr>
          <p:cNvPr id="76804" name="Line 5"/>
          <p:cNvSpPr>
            <a:spLocks noChangeShapeType="1"/>
          </p:cNvSpPr>
          <p:nvPr/>
        </p:nvSpPr>
        <p:spPr bwMode="auto">
          <a:xfrm flipH="1">
            <a:off x="3779838" y="1628775"/>
            <a:ext cx="5048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5056188" y="1503363"/>
            <a:ext cx="11430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>
                <a:solidFill>
                  <a:srgbClr val="000000"/>
                </a:solidFill>
                <a:latin typeface="Arial"/>
                <a:ea typeface="ＭＳ Ｐゴシック"/>
              </a:rPr>
              <a:t>Sperm</a:t>
            </a:r>
          </a:p>
        </p:txBody>
      </p:sp>
      <p:sp>
        <p:nvSpPr>
          <p:cNvPr id="76806" name="Text Box 7"/>
          <p:cNvSpPr txBox="1">
            <a:spLocks noChangeArrowheads="1"/>
          </p:cNvSpPr>
          <p:nvPr/>
        </p:nvSpPr>
        <p:spPr bwMode="auto">
          <a:xfrm>
            <a:off x="6084888" y="3573463"/>
            <a:ext cx="863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Arial"/>
                <a:ea typeface="ＭＳ Ｐゴシック"/>
              </a:rPr>
              <a:t>Egg</a:t>
            </a:r>
          </a:p>
        </p:txBody>
      </p:sp>
      <p:sp>
        <p:nvSpPr>
          <p:cNvPr id="76807" name="Text Box 8"/>
          <p:cNvSpPr txBox="1">
            <a:spLocks noChangeArrowheads="1"/>
          </p:cNvSpPr>
          <p:nvPr/>
        </p:nvSpPr>
        <p:spPr bwMode="auto">
          <a:xfrm>
            <a:off x="6156325" y="3068638"/>
            <a:ext cx="242728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0000"/>
                </a:solidFill>
                <a:latin typeface="Arial"/>
                <a:ea typeface="ＭＳ Ｐゴシック"/>
              </a:rPr>
              <a:t>Plasma membrane</a:t>
            </a:r>
          </a:p>
        </p:txBody>
      </p:sp>
    </p:spTree>
    <p:extLst>
      <p:ext uri="{BB962C8B-B14F-4D97-AF65-F5344CB8AC3E}">
        <p14:creationId xmlns:p14="http://schemas.microsoft.com/office/powerpoint/2010/main" val="2791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394200"/>
            <a:ext cx="27686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143000" y="27432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sperm 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048000" y="26812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sonication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934200" y="1219200"/>
            <a:ext cx="165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Cibacron Blue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6934200" y="1524000"/>
            <a:ext cx="175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affinity chromatography 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7086600" y="32146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labeled with </a:t>
            </a:r>
            <a:r>
              <a:rPr lang="en-US" altLang="ja-JP">
                <a:solidFill>
                  <a:srgbClr val="FF111D"/>
                </a:solidFill>
                <a:latin typeface="Times" charset="0"/>
                <a:ea typeface="Osaka" charset="-128"/>
              </a:rPr>
              <a:t>Cy3.5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2590800" y="28956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1420"/>
                </a:solidFill>
                <a:latin typeface="Times" charset="0"/>
                <a:ea typeface="Osaka" charset="-128"/>
              </a:rPr>
              <a:t>IRL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28600" y="55006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blight field image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3505200" y="3824288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3807FD"/>
                </a:solidFill>
                <a:latin typeface="Times" charset="0"/>
                <a:ea typeface="Osaka" charset="-128"/>
              </a:rPr>
              <a:t>Argon laser 488 nm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3505200" y="41148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EBB217"/>
                </a:solidFill>
                <a:latin typeface="Times" charset="0"/>
                <a:ea typeface="Osaka" charset="-128"/>
              </a:rPr>
              <a:t>He-Ne laser 544 nm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569913"/>
            <a:ext cx="5567363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4419600" y="2681288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centrifugation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4724400" y="48910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111D"/>
                </a:solidFill>
                <a:latin typeface="Times" charset="0"/>
                <a:ea typeface="Osaka" charset="-128"/>
              </a:rPr>
              <a:t>Cy3.5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7032625" y="2286000"/>
            <a:ext cx="13493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7010400" y="29098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SE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4648200" y="571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diffusion of SE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2057400" y="60198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12BD37"/>
                </a:solidFill>
                <a:latin typeface="Times" charset="0"/>
                <a:ea typeface="Osaka" charset="-128"/>
              </a:rPr>
              <a:t>Calcium Green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4191000" y="61864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increase of [Ca</a:t>
            </a:r>
            <a:r>
              <a:rPr lang="en-US" altLang="ja-JP" baseline="30000">
                <a:solidFill>
                  <a:srgbClr val="000000"/>
                </a:solidFill>
                <a:latin typeface="Times" charset="0"/>
                <a:ea typeface="Osaka" charset="-128"/>
              </a:rPr>
              <a:t>2+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]</a:t>
            </a:r>
            <a:r>
              <a:rPr lang="en-US" altLang="ja-JP" baseline="-25000">
                <a:solidFill>
                  <a:srgbClr val="000000"/>
                </a:solidFill>
                <a:latin typeface="Times" charset="0"/>
                <a:ea typeface="Osaka" charset="-128"/>
              </a:rPr>
              <a:t>i</a:t>
            </a: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609600" y="1524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Injection of </a:t>
            </a:r>
            <a:r>
              <a:rPr lang="en-US" altLang="ja-JP" sz="2400">
                <a:solidFill>
                  <a:srgbClr val="009999"/>
                </a:solidFill>
                <a:latin typeface="Times" charset="0"/>
                <a:ea typeface="Osaka" charset="-128"/>
              </a:rPr>
              <a:t>sperm extract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(</a:t>
            </a:r>
            <a:r>
              <a:rPr lang="en-US" altLang="ja-JP" sz="2400">
                <a:solidFill>
                  <a:srgbClr val="009999"/>
                </a:solidFill>
                <a:latin typeface="Times" charset="0"/>
                <a:ea typeface="Osaka" charset="-128"/>
              </a:rPr>
              <a:t>SE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) </a:t>
            </a:r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6324600" y="3976688"/>
            <a:ext cx="274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1/1000 egg volume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1676400" y="39624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CLSM</a:t>
            </a:r>
          </a:p>
        </p:txBody>
      </p:sp>
      <p:pic>
        <p:nvPicPr>
          <p:cNvPr id="73751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667000"/>
            <a:ext cx="443706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1355725" y="25447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92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6" y="1988840"/>
            <a:ext cx="8450189" cy="3418504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1547664" y="620688"/>
            <a:ext cx="5783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Calcium waves in hamster eggs induced </a:t>
            </a:r>
          </a:p>
          <a:p>
            <a:r>
              <a:rPr kumimoji="1" lang="en-US" altLang="ja-JP" sz="2400" dirty="0" smtClean="0"/>
              <a:t>by </a:t>
            </a:r>
            <a:r>
              <a:rPr lang="en-US" altLang="ja-JP" sz="2400" dirty="0" smtClean="0"/>
              <a:t>Sperm-Extract injection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171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4800"/>
            <a:ext cx="60325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000000"/>
                </a:solidFill>
                <a:latin typeface="Helvetica" charset="0"/>
                <a:ea typeface="Osaka" charset="-128"/>
              </a:rPr>
              <a:t>PLC isoforms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4191000"/>
            <a:ext cx="3276600" cy="990600"/>
            <a:chOff x="336" y="2640"/>
            <a:chExt cx="2064" cy="624"/>
          </a:xfrm>
        </p:grpSpPr>
        <p:sp>
          <p:nvSpPr>
            <p:cNvPr id="79947" name="Text Box 5"/>
            <p:cNvSpPr txBox="1">
              <a:spLocks noChangeArrowheads="1"/>
            </p:cNvSpPr>
            <p:nvPr/>
          </p:nvSpPr>
          <p:spPr bwMode="auto">
            <a:xfrm>
              <a:off x="336" y="2976"/>
              <a:ext cx="20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PLC  </a:t>
              </a:r>
              <a:r>
                <a:rPr lang="en-US" altLang="ja-JP" sz="2400">
                  <a:solidFill>
                    <a:srgbClr val="2814FF"/>
                  </a:solidFill>
                  <a:latin typeface="Symbol" pitchFamily="18" charset="2"/>
                  <a:ea typeface="Osaka" charset="-128"/>
                </a:rPr>
                <a:t>b</a:t>
              </a: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1, </a:t>
              </a:r>
              <a:r>
                <a:rPr lang="en-US" altLang="ja-JP" sz="2400">
                  <a:solidFill>
                    <a:srgbClr val="2814FF"/>
                  </a:solidFill>
                  <a:latin typeface="Symbol" pitchFamily="18" charset="2"/>
                  <a:ea typeface="Osaka" charset="-128"/>
                </a:rPr>
                <a:t>g</a:t>
              </a: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1, </a:t>
              </a:r>
              <a:r>
                <a:rPr lang="en-US" altLang="ja-JP" sz="2400">
                  <a:solidFill>
                    <a:srgbClr val="2814FF"/>
                  </a:solidFill>
                  <a:latin typeface="Symbol" pitchFamily="18" charset="2"/>
                  <a:ea typeface="Osaka" charset="-128"/>
                </a:rPr>
                <a:t>g</a:t>
              </a: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2, </a:t>
              </a:r>
              <a:r>
                <a:rPr lang="en-US" altLang="ja-JP" sz="2400">
                  <a:solidFill>
                    <a:srgbClr val="2814FF"/>
                  </a:solidFill>
                  <a:latin typeface="Symbol" pitchFamily="18" charset="2"/>
                  <a:ea typeface="Osaka" charset="-128"/>
                </a:rPr>
                <a:t>d</a:t>
              </a: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1, </a:t>
              </a:r>
              <a:r>
                <a:rPr lang="en-US" altLang="ja-JP" sz="2400">
                  <a:solidFill>
                    <a:srgbClr val="2814FF"/>
                  </a:solidFill>
                  <a:latin typeface="Symbol" pitchFamily="18" charset="2"/>
                  <a:ea typeface="Osaka" charset="-128"/>
                </a:rPr>
                <a:t>d</a:t>
              </a: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4</a:t>
              </a:r>
            </a:p>
          </p:txBody>
        </p:sp>
        <p:sp>
          <p:nvSpPr>
            <p:cNvPr id="79948" name="Text Box 6"/>
            <p:cNvSpPr txBox="1">
              <a:spLocks noChangeArrowheads="1"/>
            </p:cNvSpPr>
            <p:nvPr/>
          </p:nvSpPr>
          <p:spPr bwMode="auto">
            <a:xfrm>
              <a:off x="336" y="2640"/>
              <a:ext cx="16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b="1" dirty="0" smtClean="0">
                  <a:solidFill>
                    <a:srgbClr val="000000"/>
                  </a:solidFill>
                  <a:latin typeface="Times" charset="0"/>
                  <a:ea typeface="Osaka" charset="-128"/>
                </a:rPr>
                <a:t>Specific in testis</a:t>
              </a:r>
              <a:endParaRPr lang="ja-JP" altLang="en-US" sz="2000" b="1" dirty="0">
                <a:solidFill>
                  <a:srgbClr val="000000"/>
                </a:solidFill>
                <a:latin typeface="Times" charset="0"/>
                <a:ea typeface="Osaka" charset="-128"/>
              </a:endParaRPr>
            </a:p>
          </p:txBody>
        </p:sp>
      </p:grpSp>
      <p:sp>
        <p:nvSpPr>
          <p:cNvPr id="79877" name="Rectangle 7"/>
          <p:cNvSpPr>
            <a:spLocks noChangeArrowheads="1"/>
          </p:cNvSpPr>
          <p:nvPr/>
        </p:nvSpPr>
        <p:spPr bwMode="auto">
          <a:xfrm>
            <a:off x="3276600" y="228600"/>
            <a:ext cx="4648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798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04800"/>
            <a:ext cx="40005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119938" y="3657600"/>
            <a:ext cx="500062" cy="2822575"/>
            <a:chOff x="4485" y="2304"/>
            <a:chExt cx="315" cy="1778"/>
          </a:xfrm>
        </p:grpSpPr>
        <p:sp>
          <p:nvSpPr>
            <p:cNvPr id="79915" name="Freeform 10"/>
            <p:cNvSpPr>
              <a:spLocks/>
            </p:cNvSpPr>
            <p:nvPr/>
          </p:nvSpPr>
          <p:spPr bwMode="auto">
            <a:xfrm>
              <a:off x="4540" y="2412"/>
              <a:ext cx="60" cy="114"/>
            </a:xfrm>
            <a:custGeom>
              <a:avLst/>
              <a:gdLst>
                <a:gd name="T0" fmla="*/ 18 w 60"/>
                <a:gd name="T1" fmla="*/ 84 h 114"/>
                <a:gd name="T2" fmla="*/ 24 w 60"/>
                <a:gd name="T3" fmla="*/ 84 h 114"/>
                <a:gd name="T4" fmla="*/ 30 w 60"/>
                <a:gd name="T5" fmla="*/ 84 h 114"/>
                <a:gd name="T6" fmla="*/ 36 w 60"/>
                <a:gd name="T7" fmla="*/ 84 h 114"/>
                <a:gd name="T8" fmla="*/ 42 w 60"/>
                <a:gd name="T9" fmla="*/ 78 h 114"/>
                <a:gd name="T10" fmla="*/ 48 w 60"/>
                <a:gd name="T11" fmla="*/ 66 h 114"/>
                <a:gd name="T12" fmla="*/ 42 w 60"/>
                <a:gd name="T13" fmla="*/ 54 h 114"/>
                <a:gd name="T14" fmla="*/ 42 w 60"/>
                <a:gd name="T15" fmla="*/ 48 h 114"/>
                <a:gd name="T16" fmla="*/ 30 w 60"/>
                <a:gd name="T17" fmla="*/ 36 h 114"/>
                <a:gd name="T18" fmla="*/ 30 w 60"/>
                <a:gd name="T19" fmla="*/ 36 h 114"/>
                <a:gd name="T20" fmla="*/ 30 w 60"/>
                <a:gd name="T21" fmla="*/ 36 h 114"/>
                <a:gd name="T22" fmla="*/ 24 w 60"/>
                <a:gd name="T23" fmla="*/ 42 h 114"/>
                <a:gd name="T24" fmla="*/ 18 w 60"/>
                <a:gd name="T25" fmla="*/ 42 h 114"/>
                <a:gd name="T26" fmla="*/ 18 w 60"/>
                <a:gd name="T27" fmla="*/ 42 h 114"/>
                <a:gd name="T28" fmla="*/ 18 w 60"/>
                <a:gd name="T29" fmla="*/ 36 h 114"/>
                <a:gd name="T30" fmla="*/ 18 w 60"/>
                <a:gd name="T31" fmla="*/ 36 h 114"/>
                <a:gd name="T32" fmla="*/ 18 w 60"/>
                <a:gd name="T33" fmla="*/ 36 h 114"/>
                <a:gd name="T34" fmla="*/ 24 w 60"/>
                <a:gd name="T35" fmla="*/ 30 h 114"/>
                <a:gd name="T36" fmla="*/ 24 w 60"/>
                <a:gd name="T37" fmla="*/ 36 h 114"/>
                <a:gd name="T38" fmla="*/ 30 w 60"/>
                <a:gd name="T39" fmla="*/ 36 h 114"/>
                <a:gd name="T40" fmla="*/ 30 w 60"/>
                <a:gd name="T41" fmla="*/ 36 h 114"/>
                <a:gd name="T42" fmla="*/ 36 w 60"/>
                <a:gd name="T43" fmla="*/ 30 h 114"/>
                <a:gd name="T44" fmla="*/ 36 w 60"/>
                <a:gd name="T45" fmla="*/ 30 h 114"/>
                <a:gd name="T46" fmla="*/ 42 w 60"/>
                <a:gd name="T47" fmla="*/ 18 h 114"/>
                <a:gd name="T48" fmla="*/ 36 w 60"/>
                <a:gd name="T49" fmla="*/ 12 h 114"/>
                <a:gd name="T50" fmla="*/ 36 w 60"/>
                <a:gd name="T51" fmla="*/ 6 h 114"/>
                <a:gd name="T52" fmla="*/ 24 w 60"/>
                <a:gd name="T53" fmla="*/ 0 h 114"/>
                <a:gd name="T54" fmla="*/ 18 w 60"/>
                <a:gd name="T55" fmla="*/ 0 h 114"/>
                <a:gd name="T56" fmla="*/ 18 w 60"/>
                <a:gd name="T57" fmla="*/ 6 h 114"/>
                <a:gd name="T58" fmla="*/ 12 w 60"/>
                <a:gd name="T59" fmla="*/ 24 h 114"/>
                <a:gd name="T60" fmla="*/ 12 w 60"/>
                <a:gd name="T61" fmla="*/ 114 h 114"/>
                <a:gd name="T62" fmla="*/ 0 w 60"/>
                <a:gd name="T63" fmla="*/ 114 h 114"/>
                <a:gd name="T64" fmla="*/ 0 w 60"/>
                <a:gd name="T65" fmla="*/ 36 h 114"/>
                <a:gd name="T66" fmla="*/ 0 w 60"/>
                <a:gd name="T67" fmla="*/ 24 h 114"/>
                <a:gd name="T68" fmla="*/ 6 w 60"/>
                <a:gd name="T69" fmla="*/ 6 h 114"/>
                <a:gd name="T70" fmla="*/ 30 w 60"/>
                <a:gd name="T71" fmla="*/ 0 h 114"/>
                <a:gd name="T72" fmla="*/ 36 w 60"/>
                <a:gd name="T73" fmla="*/ 0 h 114"/>
                <a:gd name="T74" fmla="*/ 42 w 60"/>
                <a:gd name="T75" fmla="*/ 0 h 114"/>
                <a:gd name="T76" fmla="*/ 54 w 60"/>
                <a:gd name="T77" fmla="*/ 18 h 114"/>
                <a:gd name="T78" fmla="*/ 48 w 60"/>
                <a:gd name="T79" fmla="*/ 24 h 114"/>
                <a:gd name="T80" fmla="*/ 48 w 60"/>
                <a:gd name="T81" fmla="*/ 30 h 114"/>
                <a:gd name="T82" fmla="*/ 36 w 60"/>
                <a:gd name="T83" fmla="*/ 36 h 114"/>
                <a:gd name="T84" fmla="*/ 42 w 60"/>
                <a:gd name="T85" fmla="*/ 42 h 114"/>
                <a:gd name="T86" fmla="*/ 54 w 60"/>
                <a:gd name="T87" fmla="*/ 48 h 114"/>
                <a:gd name="T88" fmla="*/ 60 w 60"/>
                <a:gd name="T89" fmla="*/ 60 h 114"/>
                <a:gd name="T90" fmla="*/ 54 w 60"/>
                <a:gd name="T91" fmla="*/ 72 h 114"/>
                <a:gd name="T92" fmla="*/ 48 w 60"/>
                <a:gd name="T93" fmla="*/ 84 h 114"/>
                <a:gd name="T94" fmla="*/ 30 w 60"/>
                <a:gd name="T95" fmla="*/ 90 h 114"/>
                <a:gd name="T96" fmla="*/ 24 w 60"/>
                <a:gd name="T97" fmla="*/ 90 h 114"/>
                <a:gd name="T98" fmla="*/ 18 w 60"/>
                <a:gd name="T99" fmla="*/ 84 h 114"/>
                <a:gd name="T100" fmla="*/ 18 w 60"/>
                <a:gd name="T101" fmla="*/ 78 h 114"/>
                <a:gd name="T102" fmla="*/ 18 w 60"/>
                <a:gd name="T103" fmla="*/ 78 h 1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"/>
                <a:gd name="T157" fmla="*/ 0 h 114"/>
                <a:gd name="T158" fmla="*/ 60 w 60"/>
                <a:gd name="T159" fmla="*/ 114 h 11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" h="114">
                  <a:moveTo>
                    <a:pt x="18" y="78"/>
                  </a:moveTo>
                  <a:lnTo>
                    <a:pt x="18" y="84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36" y="42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42" y="42"/>
                  </a:lnTo>
                  <a:lnTo>
                    <a:pt x="54" y="48"/>
                  </a:lnTo>
                  <a:lnTo>
                    <a:pt x="54" y="54"/>
                  </a:lnTo>
                  <a:lnTo>
                    <a:pt x="60" y="60"/>
                  </a:lnTo>
                  <a:lnTo>
                    <a:pt x="54" y="72"/>
                  </a:lnTo>
                  <a:lnTo>
                    <a:pt x="48" y="84"/>
                  </a:lnTo>
                  <a:lnTo>
                    <a:pt x="42" y="90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8" y="78"/>
                  </a:lnTo>
                  <a:close/>
                </a:path>
              </a:pathLst>
            </a:custGeom>
            <a:solidFill>
              <a:srgbClr val="0000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6" name="Freeform 11"/>
            <p:cNvSpPr>
              <a:spLocks/>
            </p:cNvSpPr>
            <p:nvPr/>
          </p:nvSpPr>
          <p:spPr bwMode="auto">
            <a:xfrm>
              <a:off x="4540" y="2412"/>
              <a:ext cx="60" cy="114"/>
            </a:xfrm>
            <a:custGeom>
              <a:avLst/>
              <a:gdLst>
                <a:gd name="T0" fmla="*/ 24 w 60"/>
                <a:gd name="T1" fmla="*/ 84 h 114"/>
                <a:gd name="T2" fmla="*/ 24 w 60"/>
                <a:gd name="T3" fmla="*/ 84 h 114"/>
                <a:gd name="T4" fmla="*/ 30 w 60"/>
                <a:gd name="T5" fmla="*/ 84 h 114"/>
                <a:gd name="T6" fmla="*/ 42 w 60"/>
                <a:gd name="T7" fmla="*/ 78 h 114"/>
                <a:gd name="T8" fmla="*/ 42 w 60"/>
                <a:gd name="T9" fmla="*/ 72 h 114"/>
                <a:gd name="T10" fmla="*/ 48 w 60"/>
                <a:gd name="T11" fmla="*/ 66 h 114"/>
                <a:gd name="T12" fmla="*/ 42 w 60"/>
                <a:gd name="T13" fmla="*/ 48 h 114"/>
                <a:gd name="T14" fmla="*/ 36 w 60"/>
                <a:gd name="T15" fmla="*/ 42 h 114"/>
                <a:gd name="T16" fmla="*/ 30 w 60"/>
                <a:gd name="T17" fmla="*/ 36 h 114"/>
                <a:gd name="T18" fmla="*/ 30 w 60"/>
                <a:gd name="T19" fmla="*/ 36 h 114"/>
                <a:gd name="T20" fmla="*/ 24 w 60"/>
                <a:gd name="T21" fmla="*/ 42 h 114"/>
                <a:gd name="T22" fmla="*/ 24 w 60"/>
                <a:gd name="T23" fmla="*/ 42 h 114"/>
                <a:gd name="T24" fmla="*/ 18 w 60"/>
                <a:gd name="T25" fmla="*/ 42 h 114"/>
                <a:gd name="T26" fmla="*/ 18 w 60"/>
                <a:gd name="T27" fmla="*/ 36 h 114"/>
                <a:gd name="T28" fmla="*/ 18 w 60"/>
                <a:gd name="T29" fmla="*/ 36 h 114"/>
                <a:gd name="T30" fmla="*/ 18 w 60"/>
                <a:gd name="T31" fmla="*/ 36 h 114"/>
                <a:gd name="T32" fmla="*/ 18 w 60"/>
                <a:gd name="T33" fmla="*/ 30 h 114"/>
                <a:gd name="T34" fmla="*/ 24 w 60"/>
                <a:gd name="T35" fmla="*/ 30 h 114"/>
                <a:gd name="T36" fmla="*/ 30 w 60"/>
                <a:gd name="T37" fmla="*/ 36 h 114"/>
                <a:gd name="T38" fmla="*/ 30 w 60"/>
                <a:gd name="T39" fmla="*/ 36 h 114"/>
                <a:gd name="T40" fmla="*/ 30 w 60"/>
                <a:gd name="T41" fmla="*/ 36 h 114"/>
                <a:gd name="T42" fmla="*/ 36 w 60"/>
                <a:gd name="T43" fmla="*/ 30 h 114"/>
                <a:gd name="T44" fmla="*/ 36 w 60"/>
                <a:gd name="T45" fmla="*/ 24 h 114"/>
                <a:gd name="T46" fmla="*/ 42 w 60"/>
                <a:gd name="T47" fmla="*/ 18 h 114"/>
                <a:gd name="T48" fmla="*/ 36 w 60"/>
                <a:gd name="T49" fmla="*/ 6 h 114"/>
                <a:gd name="T50" fmla="*/ 30 w 60"/>
                <a:gd name="T51" fmla="*/ 0 h 114"/>
                <a:gd name="T52" fmla="*/ 24 w 60"/>
                <a:gd name="T53" fmla="*/ 0 h 114"/>
                <a:gd name="T54" fmla="*/ 18 w 60"/>
                <a:gd name="T55" fmla="*/ 6 h 114"/>
                <a:gd name="T56" fmla="*/ 12 w 60"/>
                <a:gd name="T57" fmla="*/ 12 h 114"/>
                <a:gd name="T58" fmla="*/ 12 w 60"/>
                <a:gd name="T59" fmla="*/ 24 h 114"/>
                <a:gd name="T60" fmla="*/ 12 w 60"/>
                <a:gd name="T61" fmla="*/ 114 h 114"/>
                <a:gd name="T62" fmla="*/ 0 w 60"/>
                <a:gd name="T63" fmla="*/ 114 h 114"/>
                <a:gd name="T64" fmla="*/ 0 w 60"/>
                <a:gd name="T65" fmla="*/ 36 h 114"/>
                <a:gd name="T66" fmla="*/ 6 w 60"/>
                <a:gd name="T67" fmla="*/ 6 h 114"/>
                <a:gd name="T68" fmla="*/ 18 w 60"/>
                <a:gd name="T69" fmla="*/ 0 h 114"/>
                <a:gd name="T70" fmla="*/ 30 w 60"/>
                <a:gd name="T71" fmla="*/ 0 h 114"/>
                <a:gd name="T72" fmla="*/ 42 w 60"/>
                <a:gd name="T73" fmla="*/ 0 h 114"/>
                <a:gd name="T74" fmla="*/ 48 w 60"/>
                <a:gd name="T75" fmla="*/ 12 h 114"/>
                <a:gd name="T76" fmla="*/ 54 w 60"/>
                <a:gd name="T77" fmla="*/ 18 h 114"/>
                <a:gd name="T78" fmla="*/ 48 w 60"/>
                <a:gd name="T79" fmla="*/ 30 h 114"/>
                <a:gd name="T80" fmla="*/ 42 w 60"/>
                <a:gd name="T81" fmla="*/ 30 h 114"/>
                <a:gd name="T82" fmla="*/ 36 w 60"/>
                <a:gd name="T83" fmla="*/ 36 h 114"/>
                <a:gd name="T84" fmla="*/ 54 w 60"/>
                <a:gd name="T85" fmla="*/ 48 h 114"/>
                <a:gd name="T86" fmla="*/ 54 w 60"/>
                <a:gd name="T87" fmla="*/ 54 h 114"/>
                <a:gd name="T88" fmla="*/ 60 w 60"/>
                <a:gd name="T89" fmla="*/ 60 h 114"/>
                <a:gd name="T90" fmla="*/ 48 w 60"/>
                <a:gd name="T91" fmla="*/ 84 h 114"/>
                <a:gd name="T92" fmla="*/ 42 w 60"/>
                <a:gd name="T93" fmla="*/ 90 h 114"/>
                <a:gd name="T94" fmla="*/ 30 w 60"/>
                <a:gd name="T95" fmla="*/ 90 h 114"/>
                <a:gd name="T96" fmla="*/ 18 w 60"/>
                <a:gd name="T97" fmla="*/ 84 h 114"/>
                <a:gd name="T98" fmla="*/ 18 w 60"/>
                <a:gd name="T99" fmla="*/ 84 h 114"/>
                <a:gd name="T100" fmla="*/ 18 w 60"/>
                <a:gd name="T101" fmla="*/ 78 h 11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0"/>
                <a:gd name="T154" fmla="*/ 0 h 114"/>
                <a:gd name="T155" fmla="*/ 60 w 60"/>
                <a:gd name="T156" fmla="*/ 114 h 11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0" h="114">
                  <a:moveTo>
                    <a:pt x="18" y="78"/>
                  </a:moveTo>
                  <a:lnTo>
                    <a:pt x="18" y="84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36" y="42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42" y="42"/>
                  </a:lnTo>
                  <a:lnTo>
                    <a:pt x="54" y="48"/>
                  </a:lnTo>
                  <a:lnTo>
                    <a:pt x="54" y="54"/>
                  </a:lnTo>
                  <a:lnTo>
                    <a:pt x="60" y="60"/>
                  </a:lnTo>
                  <a:lnTo>
                    <a:pt x="54" y="72"/>
                  </a:lnTo>
                  <a:lnTo>
                    <a:pt x="48" y="84"/>
                  </a:lnTo>
                  <a:lnTo>
                    <a:pt x="42" y="90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8" y="78"/>
                  </a:lnTo>
                  <a:close/>
                </a:path>
              </a:pathLst>
            </a:custGeom>
            <a:noFill/>
            <a:ln w="9525">
              <a:solidFill>
                <a:srgbClr val="0000E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7" name="Rectangle 12"/>
            <p:cNvSpPr>
              <a:spLocks noChangeArrowheads="1"/>
            </p:cNvSpPr>
            <p:nvPr/>
          </p:nvSpPr>
          <p:spPr bwMode="auto">
            <a:xfrm>
              <a:off x="4606" y="2402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1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18" name="Rectangle 13"/>
            <p:cNvSpPr>
              <a:spLocks noChangeArrowheads="1"/>
            </p:cNvSpPr>
            <p:nvPr/>
          </p:nvSpPr>
          <p:spPr bwMode="auto">
            <a:xfrm>
              <a:off x="4609" y="2558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3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19" name="Rectangle 14"/>
            <p:cNvSpPr>
              <a:spLocks noChangeArrowheads="1"/>
            </p:cNvSpPr>
            <p:nvPr/>
          </p:nvSpPr>
          <p:spPr bwMode="auto">
            <a:xfrm>
              <a:off x="4609" y="269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0" name="Rectangle 15"/>
            <p:cNvSpPr>
              <a:spLocks noChangeArrowheads="1"/>
            </p:cNvSpPr>
            <p:nvPr/>
          </p:nvSpPr>
          <p:spPr bwMode="auto">
            <a:xfrm>
              <a:off x="4609" y="2840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4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1" name="Rectangle 16"/>
            <p:cNvSpPr>
              <a:spLocks noChangeArrowheads="1"/>
            </p:cNvSpPr>
            <p:nvPr/>
          </p:nvSpPr>
          <p:spPr bwMode="auto">
            <a:xfrm>
              <a:off x="4609" y="3259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2" name="Rectangle 17"/>
            <p:cNvSpPr>
              <a:spLocks noChangeArrowheads="1"/>
            </p:cNvSpPr>
            <p:nvPr/>
          </p:nvSpPr>
          <p:spPr bwMode="auto">
            <a:xfrm>
              <a:off x="4609" y="3541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3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3" name="Rectangle 18"/>
            <p:cNvSpPr>
              <a:spLocks noChangeArrowheads="1"/>
            </p:cNvSpPr>
            <p:nvPr/>
          </p:nvSpPr>
          <p:spPr bwMode="auto">
            <a:xfrm>
              <a:off x="4609" y="3679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4" name="Rectangle 19"/>
            <p:cNvSpPr>
              <a:spLocks noChangeArrowheads="1"/>
            </p:cNvSpPr>
            <p:nvPr/>
          </p:nvSpPr>
          <p:spPr bwMode="auto">
            <a:xfrm>
              <a:off x="4609" y="3817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4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5" name="Rectangle 20"/>
            <p:cNvSpPr>
              <a:spLocks noChangeArrowheads="1"/>
            </p:cNvSpPr>
            <p:nvPr/>
          </p:nvSpPr>
          <p:spPr bwMode="auto">
            <a:xfrm>
              <a:off x="4549" y="2930"/>
              <a:ext cx="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>
                  <a:solidFill>
                    <a:srgbClr val="00C700"/>
                  </a:solidFill>
                  <a:latin typeface="Symbol" pitchFamily="18" charset="2"/>
                  <a:ea typeface="ＭＳ 明朝" pitchFamily="17" charset="-128"/>
                  <a:sym typeface="Symbol" pitchFamily="18" charset="2"/>
                </a:rPr>
                <a:t>e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6" name="Rectangle 21"/>
            <p:cNvSpPr>
              <a:spLocks noChangeArrowheads="1"/>
            </p:cNvSpPr>
            <p:nvPr/>
          </p:nvSpPr>
          <p:spPr bwMode="auto">
            <a:xfrm>
              <a:off x="4555" y="3080"/>
              <a:ext cx="5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Symbol" pitchFamily="18" charset="2"/>
                  <a:ea typeface="ＭＳ 明朝" pitchFamily="17" charset="-128"/>
                  <a:sym typeface="Symbol" pitchFamily="18" charset="2"/>
                </a:rPr>
                <a:t>g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7" name="Rectangle 22"/>
            <p:cNvSpPr>
              <a:spLocks noChangeArrowheads="1"/>
            </p:cNvSpPr>
            <p:nvPr/>
          </p:nvSpPr>
          <p:spPr bwMode="auto">
            <a:xfrm>
              <a:off x="4606" y="3110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1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8" name="Rectangle 23"/>
            <p:cNvSpPr>
              <a:spLocks noChangeArrowheads="1"/>
            </p:cNvSpPr>
            <p:nvPr/>
          </p:nvSpPr>
          <p:spPr bwMode="auto">
            <a:xfrm>
              <a:off x="4543" y="3367"/>
              <a:ext cx="6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FF9571"/>
                  </a:solidFill>
                  <a:latin typeface="Symbol" pitchFamily="18" charset="2"/>
                  <a:ea typeface="ＭＳ 明朝" pitchFamily="17" charset="-128"/>
                  <a:sym typeface="Symbol" pitchFamily="18" charset="2"/>
                </a:rPr>
                <a:t>d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9" name="Rectangle 24"/>
            <p:cNvSpPr>
              <a:spLocks noChangeArrowheads="1"/>
            </p:cNvSpPr>
            <p:nvPr/>
          </p:nvSpPr>
          <p:spPr bwMode="auto">
            <a:xfrm>
              <a:off x="4606" y="3397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1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30" name="Rectangle 25"/>
            <p:cNvSpPr>
              <a:spLocks noChangeArrowheads="1"/>
            </p:cNvSpPr>
            <p:nvPr/>
          </p:nvSpPr>
          <p:spPr bwMode="auto">
            <a:xfrm>
              <a:off x="4561" y="3919"/>
              <a:ext cx="6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FF1C1C"/>
                  </a:solidFill>
                  <a:latin typeface="Symbol" pitchFamily="18" charset="2"/>
                  <a:ea typeface="ＭＳ 明朝" pitchFamily="17" charset="-128"/>
                  <a:sym typeface="Symbol" pitchFamily="18" charset="2"/>
                </a:rPr>
                <a:t>z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31" name="Rectangle 26"/>
            <p:cNvSpPr>
              <a:spLocks noChangeArrowheads="1"/>
            </p:cNvSpPr>
            <p:nvPr/>
          </p:nvSpPr>
          <p:spPr bwMode="auto">
            <a:xfrm>
              <a:off x="4512" y="2304"/>
              <a:ext cx="288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4485" y="2360"/>
              <a:ext cx="251" cy="1601"/>
              <a:chOff x="4752" y="2352"/>
              <a:chExt cx="251" cy="1601"/>
            </a:xfrm>
          </p:grpSpPr>
          <p:grpSp>
            <p:nvGrpSpPr>
              <p:cNvPr id="5" name="Group 28"/>
              <p:cNvGrpSpPr>
                <a:grpSpLocks/>
              </p:cNvGrpSpPr>
              <p:nvPr/>
            </p:nvGrpSpPr>
            <p:grpSpPr bwMode="auto">
              <a:xfrm>
                <a:off x="4752" y="2352"/>
                <a:ext cx="250" cy="628"/>
                <a:chOff x="4752" y="2352"/>
                <a:chExt cx="250" cy="628"/>
              </a:xfrm>
            </p:grpSpPr>
            <p:sp>
              <p:nvSpPr>
                <p:cNvPr id="7994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752" y="2352"/>
                  <a:ext cx="25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2814FF"/>
                      </a:solidFill>
                      <a:latin typeface="Symbol" pitchFamily="18" charset="2"/>
                      <a:ea typeface="Osaka" charset="-128"/>
                    </a:rPr>
                    <a:t>b</a:t>
                  </a:r>
                  <a:r>
                    <a:rPr lang="en-US" altLang="ja-JP" sz="1600" b="1">
                      <a:solidFill>
                        <a:srgbClr val="2814FF"/>
                      </a:solidFill>
                      <a:latin typeface="Times" charset="0"/>
                      <a:ea typeface="Osaka" charset="-128"/>
                    </a:rPr>
                    <a:t>1</a:t>
                  </a:r>
                </a:p>
              </p:txBody>
            </p:sp>
            <p:sp>
              <p:nvSpPr>
                <p:cNvPr id="7994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752" y="2491"/>
                  <a:ext cx="25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2814FF"/>
                      </a:solidFill>
                      <a:latin typeface="Symbol" pitchFamily="18" charset="2"/>
                      <a:ea typeface="Osaka" charset="-128"/>
                    </a:rPr>
                    <a:t>b</a:t>
                  </a:r>
                  <a:r>
                    <a:rPr lang="en-US" altLang="ja-JP" sz="1600" b="1">
                      <a:solidFill>
                        <a:srgbClr val="2814FF"/>
                      </a:solidFill>
                      <a:latin typeface="Times" charset="0"/>
                      <a:ea typeface="Osaka" charset="-128"/>
                    </a:rPr>
                    <a:t>3</a:t>
                  </a:r>
                </a:p>
              </p:txBody>
            </p:sp>
            <p:sp>
              <p:nvSpPr>
                <p:cNvPr id="7994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752" y="2630"/>
                  <a:ext cx="25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2814FF"/>
                      </a:solidFill>
                      <a:latin typeface="Symbol" pitchFamily="18" charset="2"/>
                      <a:ea typeface="Osaka" charset="-128"/>
                    </a:rPr>
                    <a:t>b</a:t>
                  </a:r>
                  <a:r>
                    <a:rPr lang="en-US" altLang="ja-JP" sz="1600" b="1">
                      <a:solidFill>
                        <a:srgbClr val="2814FF"/>
                      </a:solidFill>
                      <a:latin typeface="Times" charset="0"/>
                      <a:ea typeface="Osaka" charset="-128"/>
                    </a:rPr>
                    <a:t>2</a:t>
                  </a:r>
                </a:p>
              </p:txBody>
            </p:sp>
            <p:sp>
              <p:nvSpPr>
                <p:cNvPr id="7994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752" y="2768"/>
                  <a:ext cx="25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2814FF"/>
                      </a:solidFill>
                      <a:latin typeface="Symbol" pitchFamily="18" charset="2"/>
                      <a:ea typeface="Osaka" charset="-128"/>
                    </a:rPr>
                    <a:t>b</a:t>
                  </a:r>
                  <a:r>
                    <a:rPr lang="en-US" altLang="ja-JP" sz="1600" b="1">
                      <a:solidFill>
                        <a:srgbClr val="2814FF"/>
                      </a:solidFill>
                      <a:latin typeface="Times" charset="0"/>
                      <a:ea typeface="Osaka" charset="-128"/>
                    </a:rPr>
                    <a:t>4</a:t>
                  </a:r>
                </a:p>
              </p:txBody>
            </p:sp>
          </p:grp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4760" y="3325"/>
                <a:ext cx="243" cy="628"/>
                <a:chOff x="4752" y="2352"/>
                <a:chExt cx="243" cy="628"/>
              </a:xfrm>
            </p:grpSpPr>
            <p:sp>
              <p:nvSpPr>
                <p:cNvPr id="79939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752" y="2352"/>
                  <a:ext cx="24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FF6421"/>
                      </a:solidFill>
                      <a:latin typeface="Symbol" pitchFamily="18" charset="2"/>
                      <a:ea typeface="Osaka" charset="-128"/>
                    </a:rPr>
                    <a:t></a:t>
                  </a:r>
                  <a:r>
                    <a:rPr lang="en-US" altLang="ja-JP" sz="1600" b="1">
                      <a:solidFill>
                        <a:srgbClr val="FF6421"/>
                      </a:solidFill>
                      <a:latin typeface="Times" charset="0"/>
                      <a:ea typeface="Osaka" charset="-128"/>
                    </a:rPr>
                    <a:t>1</a:t>
                  </a:r>
                </a:p>
              </p:txBody>
            </p:sp>
            <p:sp>
              <p:nvSpPr>
                <p:cNvPr id="79940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752" y="2491"/>
                  <a:ext cx="24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FF6421"/>
                      </a:solidFill>
                      <a:latin typeface="Symbol" pitchFamily="18" charset="2"/>
                      <a:ea typeface="Osaka" charset="-128"/>
                    </a:rPr>
                    <a:t></a:t>
                  </a:r>
                  <a:r>
                    <a:rPr lang="en-US" altLang="ja-JP" sz="1600" b="1">
                      <a:solidFill>
                        <a:srgbClr val="FF6421"/>
                      </a:solidFill>
                      <a:latin typeface="Times" charset="0"/>
                      <a:ea typeface="Osaka" charset="-128"/>
                    </a:rPr>
                    <a:t>3</a:t>
                  </a:r>
                </a:p>
              </p:txBody>
            </p:sp>
            <p:sp>
              <p:nvSpPr>
                <p:cNvPr id="79941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752" y="2630"/>
                  <a:ext cx="24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FF6421"/>
                      </a:solidFill>
                      <a:latin typeface="Symbol" pitchFamily="18" charset="2"/>
                      <a:ea typeface="Osaka" charset="-128"/>
                    </a:rPr>
                    <a:t></a:t>
                  </a:r>
                  <a:r>
                    <a:rPr lang="en-US" altLang="ja-JP" sz="1600" b="1">
                      <a:solidFill>
                        <a:srgbClr val="FF6421"/>
                      </a:solidFill>
                      <a:latin typeface="Times" charset="0"/>
                      <a:ea typeface="Osaka" charset="-128"/>
                    </a:rPr>
                    <a:t>2</a:t>
                  </a:r>
                </a:p>
              </p:txBody>
            </p:sp>
            <p:sp>
              <p:nvSpPr>
                <p:cNvPr id="7994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752" y="2768"/>
                  <a:ext cx="24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FF6421"/>
                      </a:solidFill>
                      <a:latin typeface="Symbol" pitchFamily="18" charset="2"/>
                      <a:ea typeface="Osaka" charset="-128"/>
                    </a:rPr>
                    <a:t></a:t>
                  </a:r>
                  <a:r>
                    <a:rPr lang="en-US" altLang="ja-JP" sz="1600" b="1">
                      <a:solidFill>
                        <a:srgbClr val="FF6421"/>
                      </a:solidFill>
                      <a:latin typeface="Times" charset="0"/>
                      <a:ea typeface="Osaka" charset="-128"/>
                    </a:rPr>
                    <a:t>4</a:t>
                  </a:r>
                </a:p>
              </p:txBody>
            </p:sp>
          </p:grpSp>
          <p:grpSp>
            <p:nvGrpSpPr>
              <p:cNvPr id="7" name="Group 38"/>
              <p:cNvGrpSpPr>
                <a:grpSpLocks/>
              </p:cNvGrpSpPr>
              <p:nvPr/>
            </p:nvGrpSpPr>
            <p:grpSpPr bwMode="auto">
              <a:xfrm>
                <a:off x="4759" y="3042"/>
                <a:ext cx="233" cy="351"/>
                <a:chOff x="5030" y="2448"/>
                <a:chExt cx="233" cy="351"/>
              </a:xfrm>
            </p:grpSpPr>
            <p:sp>
              <p:nvSpPr>
                <p:cNvPr id="7993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5030" y="2448"/>
                  <a:ext cx="23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000000"/>
                      </a:solidFill>
                      <a:latin typeface="Symbol" pitchFamily="18" charset="2"/>
                      <a:ea typeface="Osaka" charset="-128"/>
                    </a:rPr>
                    <a:t></a:t>
                  </a:r>
                  <a:r>
                    <a:rPr lang="en-US" altLang="ja-JP" sz="1600" b="1">
                      <a:solidFill>
                        <a:srgbClr val="000000"/>
                      </a:solidFill>
                      <a:latin typeface="Times" charset="0"/>
                      <a:ea typeface="Osaka" charset="-128"/>
                    </a:rPr>
                    <a:t>1</a:t>
                  </a:r>
                </a:p>
              </p:txBody>
            </p:sp>
            <p:sp>
              <p:nvSpPr>
                <p:cNvPr id="7993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5030" y="2587"/>
                  <a:ext cx="23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000000"/>
                      </a:solidFill>
                      <a:latin typeface="Symbol" pitchFamily="18" charset="2"/>
                      <a:ea typeface="Osaka" charset="-128"/>
                    </a:rPr>
                    <a:t></a:t>
                  </a:r>
                  <a:r>
                    <a:rPr lang="en-US" altLang="ja-JP" sz="1600" b="1">
                      <a:solidFill>
                        <a:srgbClr val="000000"/>
                      </a:solidFill>
                      <a:latin typeface="Times" charset="0"/>
                      <a:ea typeface="Osaka" charset="-128"/>
                    </a:rPr>
                    <a:t>2</a:t>
                  </a:r>
                </a:p>
              </p:txBody>
            </p:sp>
          </p:grpSp>
          <p:sp>
            <p:nvSpPr>
              <p:cNvPr id="79936" name="Text Box 41"/>
              <p:cNvSpPr txBox="1">
                <a:spLocks noChangeArrowheads="1"/>
              </p:cNvSpPr>
              <p:nvPr/>
            </p:nvSpPr>
            <p:spPr bwMode="auto">
              <a:xfrm>
                <a:off x="4784" y="2917"/>
                <a:ext cx="17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b="1">
                    <a:solidFill>
                      <a:srgbClr val="99CC00"/>
                    </a:solidFill>
                    <a:latin typeface="Symbol" pitchFamily="18" charset="2"/>
                    <a:ea typeface="Osaka" charset="-128"/>
                  </a:rPr>
                  <a:t></a:t>
                </a:r>
                <a:endParaRPr lang="en-US" altLang="ja-JP" sz="1600" b="1">
                  <a:solidFill>
                    <a:srgbClr val="2814FF"/>
                  </a:solidFill>
                  <a:latin typeface="Times" charset="0"/>
                  <a:ea typeface="Osaka" charset="-128"/>
                </a:endParaRPr>
              </a:p>
            </p:txBody>
          </p:sp>
        </p:grp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4267200" y="3914775"/>
            <a:ext cx="2873375" cy="2482850"/>
            <a:chOff x="2688" y="2466"/>
            <a:chExt cx="1810" cy="1564"/>
          </a:xfrm>
        </p:grpSpPr>
        <p:sp>
          <p:nvSpPr>
            <p:cNvPr id="79882" name="Rectangle 43"/>
            <p:cNvSpPr>
              <a:spLocks noChangeArrowheads="1"/>
            </p:cNvSpPr>
            <p:nvPr/>
          </p:nvSpPr>
          <p:spPr bwMode="auto">
            <a:xfrm>
              <a:off x="3971" y="2466"/>
              <a:ext cx="527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3" name="Rectangle 44"/>
            <p:cNvSpPr>
              <a:spLocks noChangeArrowheads="1"/>
            </p:cNvSpPr>
            <p:nvPr/>
          </p:nvSpPr>
          <p:spPr bwMode="auto">
            <a:xfrm>
              <a:off x="3971" y="2610"/>
              <a:ext cx="527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4" name="Rectangle 45"/>
            <p:cNvSpPr>
              <a:spLocks noChangeArrowheads="1"/>
            </p:cNvSpPr>
            <p:nvPr/>
          </p:nvSpPr>
          <p:spPr bwMode="auto">
            <a:xfrm>
              <a:off x="3749" y="2748"/>
              <a:ext cx="749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5" name="Rectangle 46"/>
            <p:cNvSpPr>
              <a:spLocks noChangeArrowheads="1"/>
            </p:cNvSpPr>
            <p:nvPr/>
          </p:nvSpPr>
          <p:spPr bwMode="auto">
            <a:xfrm>
              <a:off x="3407" y="2891"/>
              <a:ext cx="109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6" name="Rectangle 47"/>
            <p:cNvSpPr>
              <a:spLocks noChangeArrowheads="1"/>
            </p:cNvSpPr>
            <p:nvPr/>
          </p:nvSpPr>
          <p:spPr bwMode="auto">
            <a:xfrm>
              <a:off x="3138" y="3029"/>
              <a:ext cx="1360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7" name="Rectangle 48"/>
            <p:cNvSpPr>
              <a:spLocks noChangeArrowheads="1"/>
            </p:cNvSpPr>
            <p:nvPr/>
          </p:nvSpPr>
          <p:spPr bwMode="auto">
            <a:xfrm>
              <a:off x="3863" y="3173"/>
              <a:ext cx="635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8" name="Rectangle 49"/>
            <p:cNvSpPr>
              <a:spLocks noChangeArrowheads="1"/>
            </p:cNvSpPr>
            <p:nvPr/>
          </p:nvSpPr>
          <p:spPr bwMode="auto">
            <a:xfrm>
              <a:off x="3863" y="3311"/>
              <a:ext cx="635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9" name="Rectangle 50"/>
            <p:cNvSpPr>
              <a:spLocks noChangeArrowheads="1"/>
            </p:cNvSpPr>
            <p:nvPr/>
          </p:nvSpPr>
          <p:spPr bwMode="auto">
            <a:xfrm>
              <a:off x="3527" y="3455"/>
              <a:ext cx="97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0" name="Rectangle 51"/>
            <p:cNvSpPr>
              <a:spLocks noChangeArrowheads="1"/>
            </p:cNvSpPr>
            <p:nvPr/>
          </p:nvSpPr>
          <p:spPr bwMode="auto">
            <a:xfrm>
              <a:off x="3527" y="3593"/>
              <a:ext cx="97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1" name="Rectangle 52"/>
            <p:cNvSpPr>
              <a:spLocks noChangeArrowheads="1"/>
            </p:cNvSpPr>
            <p:nvPr/>
          </p:nvSpPr>
          <p:spPr bwMode="auto">
            <a:xfrm>
              <a:off x="3977" y="3736"/>
              <a:ext cx="52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2" name="Rectangle 53"/>
            <p:cNvSpPr>
              <a:spLocks noChangeArrowheads="1"/>
            </p:cNvSpPr>
            <p:nvPr/>
          </p:nvSpPr>
          <p:spPr bwMode="auto">
            <a:xfrm>
              <a:off x="3977" y="3874"/>
              <a:ext cx="52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3" name="Rectangle 54"/>
            <p:cNvSpPr>
              <a:spLocks noChangeArrowheads="1"/>
            </p:cNvSpPr>
            <p:nvPr/>
          </p:nvSpPr>
          <p:spPr bwMode="auto">
            <a:xfrm>
              <a:off x="3036" y="4018"/>
              <a:ext cx="146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4" name="Rectangle 55"/>
            <p:cNvSpPr>
              <a:spLocks noChangeArrowheads="1"/>
            </p:cNvSpPr>
            <p:nvPr/>
          </p:nvSpPr>
          <p:spPr bwMode="auto">
            <a:xfrm>
              <a:off x="3965" y="2466"/>
              <a:ext cx="12" cy="15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5" name="Rectangle 56"/>
            <p:cNvSpPr>
              <a:spLocks noChangeArrowheads="1"/>
            </p:cNvSpPr>
            <p:nvPr/>
          </p:nvSpPr>
          <p:spPr bwMode="auto">
            <a:xfrm>
              <a:off x="3743" y="2538"/>
              <a:ext cx="12" cy="2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6" name="Rectangle 57"/>
            <p:cNvSpPr>
              <a:spLocks noChangeArrowheads="1"/>
            </p:cNvSpPr>
            <p:nvPr/>
          </p:nvSpPr>
          <p:spPr bwMode="auto">
            <a:xfrm>
              <a:off x="3749" y="2538"/>
              <a:ext cx="22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7" name="Rectangle 58"/>
            <p:cNvSpPr>
              <a:spLocks noChangeArrowheads="1"/>
            </p:cNvSpPr>
            <p:nvPr/>
          </p:nvSpPr>
          <p:spPr bwMode="auto">
            <a:xfrm>
              <a:off x="3401" y="2640"/>
              <a:ext cx="12" cy="26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8" name="Rectangle 59"/>
            <p:cNvSpPr>
              <a:spLocks noChangeArrowheads="1"/>
            </p:cNvSpPr>
            <p:nvPr/>
          </p:nvSpPr>
          <p:spPr bwMode="auto">
            <a:xfrm>
              <a:off x="3401" y="2640"/>
              <a:ext cx="348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9" name="Rectangle 60"/>
            <p:cNvSpPr>
              <a:spLocks noChangeArrowheads="1"/>
            </p:cNvSpPr>
            <p:nvPr/>
          </p:nvSpPr>
          <p:spPr bwMode="auto">
            <a:xfrm>
              <a:off x="3138" y="2766"/>
              <a:ext cx="269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0" name="Rectangle 61"/>
            <p:cNvSpPr>
              <a:spLocks noChangeArrowheads="1"/>
            </p:cNvSpPr>
            <p:nvPr/>
          </p:nvSpPr>
          <p:spPr bwMode="auto">
            <a:xfrm>
              <a:off x="3138" y="2766"/>
              <a:ext cx="12" cy="2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1" name="Rectangle 62"/>
            <p:cNvSpPr>
              <a:spLocks noChangeArrowheads="1"/>
            </p:cNvSpPr>
            <p:nvPr/>
          </p:nvSpPr>
          <p:spPr bwMode="auto">
            <a:xfrm>
              <a:off x="3863" y="3173"/>
              <a:ext cx="12" cy="1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2" name="Rectangle 63"/>
            <p:cNvSpPr>
              <a:spLocks noChangeArrowheads="1"/>
            </p:cNvSpPr>
            <p:nvPr/>
          </p:nvSpPr>
          <p:spPr bwMode="auto">
            <a:xfrm>
              <a:off x="3521" y="3455"/>
              <a:ext cx="12" cy="1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3" name="Rectangle 64"/>
            <p:cNvSpPr>
              <a:spLocks noChangeArrowheads="1"/>
            </p:cNvSpPr>
            <p:nvPr/>
          </p:nvSpPr>
          <p:spPr bwMode="auto">
            <a:xfrm>
              <a:off x="3977" y="3742"/>
              <a:ext cx="12" cy="14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4" name="Rectangle 65"/>
            <p:cNvSpPr>
              <a:spLocks noChangeArrowheads="1"/>
            </p:cNvSpPr>
            <p:nvPr/>
          </p:nvSpPr>
          <p:spPr bwMode="auto">
            <a:xfrm>
              <a:off x="3300" y="3808"/>
              <a:ext cx="677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5" name="Rectangle 66"/>
            <p:cNvSpPr>
              <a:spLocks noChangeArrowheads="1"/>
            </p:cNvSpPr>
            <p:nvPr/>
          </p:nvSpPr>
          <p:spPr bwMode="auto">
            <a:xfrm>
              <a:off x="3300" y="3521"/>
              <a:ext cx="233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6" name="Rectangle 67"/>
            <p:cNvSpPr>
              <a:spLocks noChangeArrowheads="1"/>
            </p:cNvSpPr>
            <p:nvPr/>
          </p:nvSpPr>
          <p:spPr bwMode="auto">
            <a:xfrm>
              <a:off x="3300" y="3521"/>
              <a:ext cx="12" cy="29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7" name="Rectangle 68"/>
            <p:cNvSpPr>
              <a:spLocks noChangeArrowheads="1"/>
            </p:cNvSpPr>
            <p:nvPr/>
          </p:nvSpPr>
          <p:spPr bwMode="auto">
            <a:xfrm>
              <a:off x="3162" y="3239"/>
              <a:ext cx="70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8" name="Rectangle 69"/>
            <p:cNvSpPr>
              <a:spLocks noChangeArrowheads="1"/>
            </p:cNvSpPr>
            <p:nvPr/>
          </p:nvSpPr>
          <p:spPr bwMode="auto">
            <a:xfrm>
              <a:off x="3162" y="3659"/>
              <a:ext cx="144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9" name="Rectangle 70"/>
            <p:cNvSpPr>
              <a:spLocks noChangeArrowheads="1"/>
            </p:cNvSpPr>
            <p:nvPr/>
          </p:nvSpPr>
          <p:spPr bwMode="auto">
            <a:xfrm>
              <a:off x="3162" y="3239"/>
              <a:ext cx="12" cy="43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0" name="Rectangle 71"/>
            <p:cNvSpPr>
              <a:spLocks noChangeArrowheads="1"/>
            </p:cNvSpPr>
            <p:nvPr/>
          </p:nvSpPr>
          <p:spPr bwMode="auto">
            <a:xfrm>
              <a:off x="3036" y="2897"/>
              <a:ext cx="114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1" name="Rectangle 72"/>
            <p:cNvSpPr>
              <a:spLocks noChangeArrowheads="1"/>
            </p:cNvSpPr>
            <p:nvPr/>
          </p:nvSpPr>
          <p:spPr bwMode="auto">
            <a:xfrm>
              <a:off x="2880" y="3455"/>
              <a:ext cx="288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2" name="Rectangle 73"/>
            <p:cNvSpPr>
              <a:spLocks noChangeArrowheads="1"/>
            </p:cNvSpPr>
            <p:nvPr/>
          </p:nvSpPr>
          <p:spPr bwMode="auto">
            <a:xfrm>
              <a:off x="2976" y="3493"/>
              <a:ext cx="96" cy="5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3" name="Rectangle 74"/>
            <p:cNvSpPr>
              <a:spLocks noChangeArrowheads="1"/>
            </p:cNvSpPr>
            <p:nvPr/>
          </p:nvSpPr>
          <p:spPr bwMode="auto">
            <a:xfrm>
              <a:off x="2688" y="3360"/>
              <a:ext cx="33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4" name="Line 75"/>
            <p:cNvSpPr>
              <a:spLocks noChangeShapeType="1"/>
            </p:cNvSpPr>
            <p:nvPr/>
          </p:nvSpPr>
          <p:spPr bwMode="auto">
            <a:xfrm>
              <a:off x="3032" y="2900"/>
              <a:ext cx="0" cy="5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79881" name="Rectangle 76"/>
          <p:cNvSpPr>
            <a:spLocks noChangeArrowheads="1"/>
          </p:cNvSpPr>
          <p:nvPr/>
        </p:nvSpPr>
        <p:spPr bwMode="auto">
          <a:xfrm>
            <a:off x="4343400" y="6324600"/>
            <a:ext cx="3276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69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609600"/>
            <a:ext cx="5148263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81200"/>
            <a:ext cx="48783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4175" y="3429000"/>
            <a:ext cx="48990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4813" y="4876800"/>
            <a:ext cx="4878387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447800" y="76200"/>
            <a:ext cx="320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Injection of PLC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z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 RNA</a:t>
            </a:r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>
            <a:off x="1905000" y="4572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6705600" y="381000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RNA concentration (in pipette)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6705600" y="53340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50 ng/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m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l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6705600" y="39624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10 ng/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m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l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6705600" y="24384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5 ng/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m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l</a:t>
            </a: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6705600" y="10668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1 ng/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m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l</a:t>
            </a:r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3124200" y="63246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Time after RNA injection (min)</a:t>
            </a:r>
          </a:p>
        </p:txBody>
      </p:sp>
    </p:spTree>
    <p:extLst>
      <p:ext uri="{BB962C8B-B14F-4D97-AF65-F5344CB8AC3E}">
        <p14:creationId xmlns:p14="http://schemas.microsoft.com/office/powerpoint/2010/main" val="6157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611614" y="3095214"/>
            <a:ext cx="2784867" cy="232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83968" y="5424760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Sentan</a:t>
            </a:r>
            <a:r>
              <a:rPr lang="en-US" altLang="ja-JP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-kun</a:t>
            </a:r>
            <a:endParaRPr lang="ja-JP" altLang="en-US" sz="24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27584" y="980728"/>
            <a:ext cx="807131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4400" dirty="0" smtClean="0">
                <a:solidFill>
                  <a:srgbClr val="000000"/>
                </a:solidFill>
              </a:rPr>
              <a:t>At first,</a:t>
            </a:r>
          </a:p>
          <a:p>
            <a:r>
              <a:rPr lang="en-US" altLang="ja-JP" sz="4400" dirty="0" smtClean="0">
                <a:solidFill>
                  <a:srgbClr val="000000"/>
                </a:solidFill>
              </a:rPr>
              <a:t>Watch the </a:t>
            </a:r>
            <a:r>
              <a:rPr lang="en-US" altLang="ja-JP" sz="4400" dirty="0" err="1" smtClean="0">
                <a:solidFill>
                  <a:srgbClr val="000000"/>
                </a:solidFill>
              </a:rPr>
              <a:t>MOVs</a:t>
            </a:r>
            <a:r>
              <a:rPr lang="en-US" altLang="ja-JP" sz="4400" dirty="0" smtClean="0">
                <a:solidFill>
                  <a:srgbClr val="000000"/>
                </a:solidFill>
              </a:rPr>
              <a:t> of fertilization.</a:t>
            </a: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2" name="角丸四角形吹き出し 1"/>
          <p:cNvSpPr/>
          <p:nvPr/>
        </p:nvSpPr>
        <p:spPr>
          <a:xfrm>
            <a:off x="451391" y="645786"/>
            <a:ext cx="8352928" cy="2284948"/>
          </a:xfrm>
          <a:prstGeom prst="wedgeRoundRectCallout">
            <a:avLst>
              <a:gd name="adj1" fmla="val -4412"/>
              <a:gd name="adj2" fmla="val 8866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2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1625600" y="361950"/>
            <a:ext cx="58928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52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552700" y="596900"/>
            <a:ext cx="403860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050925" y="1393825"/>
            <a:ext cx="1311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PLCzeta-Venus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066800" y="3276600"/>
            <a:ext cx="1319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FLAG-PLCzeta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066800" y="5181600"/>
            <a:ext cx="1271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PLCzeta + IVF</a:t>
            </a:r>
          </a:p>
        </p:txBody>
      </p:sp>
    </p:spTree>
    <p:extLst>
      <p:ext uri="{BB962C8B-B14F-4D97-AF65-F5344CB8AC3E}">
        <p14:creationId xmlns:p14="http://schemas.microsoft.com/office/powerpoint/2010/main" val="20176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6"/>
          <p:cNvSpPr>
            <a:spLocks noChangeArrowheads="1"/>
          </p:cNvSpPr>
          <p:nvPr/>
        </p:nvSpPr>
        <p:spPr bwMode="auto">
          <a:xfrm>
            <a:off x="-36513" y="0"/>
            <a:ext cx="9324976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7950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990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4"/>
          <p:cNvSpPr txBox="1">
            <a:spLocks noChangeArrowheads="1"/>
          </p:cNvSpPr>
          <p:nvPr/>
        </p:nvSpPr>
        <p:spPr bwMode="auto">
          <a:xfrm>
            <a:off x="4419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FFFF"/>
                </a:solidFill>
                <a:latin typeface="Helvetica" charset="0"/>
                <a:ea typeface="Osaka" charset="-128"/>
              </a:rPr>
              <a:t>Sperm factor</a:t>
            </a:r>
            <a:endParaRPr lang="en-US" altLang="ja-JP" sz="2400">
              <a:solidFill>
                <a:srgbClr val="FFFFFF"/>
              </a:solidFill>
              <a:latin typeface="Times" charset="0"/>
              <a:ea typeface="Osaka" charset="-128"/>
            </a:endParaRPr>
          </a:p>
        </p:txBody>
      </p:sp>
      <p:sp>
        <p:nvSpPr>
          <p:cNvPr id="83974" name="Line 5"/>
          <p:cNvSpPr>
            <a:spLocks noChangeShapeType="1"/>
          </p:cNvSpPr>
          <p:nvPr/>
        </p:nvSpPr>
        <p:spPr bwMode="auto">
          <a:xfrm flipH="1">
            <a:off x="3962400" y="3733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3975" name="Rectangle 6"/>
          <p:cNvSpPr>
            <a:spLocks noChangeArrowheads="1"/>
          </p:cNvSpPr>
          <p:nvPr/>
        </p:nvSpPr>
        <p:spPr bwMode="auto">
          <a:xfrm>
            <a:off x="2971800" y="3505200"/>
            <a:ext cx="5334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3976" name="Rectangle 7"/>
          <p:cNvSpPr>
            <a:spLocks noChangeArrowheads="1"/>
          </p:cNvSpPr>
          <p:nvPr/>
        </p:nvSpPr>
        <p:spPr bwMode="auto">
          <a:xfrm>
            <a:off x="2971800" y="3276600"/>
            <a:ext cx="8382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3977" name="Rectangle 8"/>
          <p:cNvSpPr>
            <a:spLocks noChangeArrowheads="1"/>
          </p:cNvSpPr>
          <p:nvPr/>
        </p:nvSpPr>
        <p:spPr bwMode="auto">
          <a:xfrm>
            <a:off x="3581400" y="5410200"/>
            <a:ext cx="4572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3978" name="Text Box 9"/>
          <p:cNvSpPr txBox="1">
            <a:spLocks noChangeArrowheads="1"/>
          </p:cNvSpPr>
          <p:nvPr/>
        </p:nvSpPr>
        <p:spPr bwMode="auto">
          <a:xfrm>
            <a:off x="3581400" y="5486400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IP</a:t>
            </a:r>
            <a:r>
              <a:rPr lang="en-US" altLang="ja-JP" b="1">
                <a:solidFill>
                  <a:srgbClr val="FFFFFF"/>
                </a:solidFill>
                <a:latin typeface="Helvetica" charset="0"/>
                <a:ea typeface="Osaka" charset="-128"/>
              </a:rPr>
              <a:t>3</a:t>
            </a: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 receptor</a:t>
            </a:r>
          </a:p>
        </p:txBody>
      </p:sp>
      <p:sp>
        <p:nvSpPr>
          <p:cNvPr id="83979" name="Rectangle 10"/>
          <p:cNvSpPr>
            <a:spLocks noChangeArrowheads="1"/>
          </p:cNvSpPr>
          <p:nvPr/>
        </p:nvSpPr>
        <p:spPr bwMode="auto">
          <a:xfrm>
            <a:off x="3429000" y="5410200"/>
            <a:ext cx="2286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3981" name="Rectangle 12"/>
          <p:cNvSpPr>
            <a:spLocks noChangeArrowheads="1"/>
          </p:cNvSpPr>
          <p:nvPr/>
        </p:nvSpPr>
        <p:spPr bwMode="auto">
          <a:xfrm>
            <a:off x="2819400" y="3962400"/>
            <a:ext cx="381000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>
            <a:off x="3429000" y="1030288"/>
            <a:ext cx="3041650" cy="2932112"/>
          </a:xfrm>
          <a:custGeom>
            <a:avLst/>
            <a:gdLst>
              <a:gd name="T0" fmla="*/ 2147483647 w 1916"/>
              <a:gd name="T1" fmla="*/ 1106347716 h 1847"/>
              <a:gd name="T2" fmla="*/ 2056447770 w 1916"/>
              <a:gd name="T3" fmla="*/ 622477728 h 1847"/>
              <a:gd name="T4" fmla="*/ 1935480301 w 1916"/>
              <a:gd name="T5" fmla="*/ 521671522 h 1847"/>
              <a:gd name="T6" fmla="*/ 1733867852 w 1916"/>
              <a:gd name="T7" fmla="*/ 420865315 h 1847"/>
              <a:gd name="T8" fmla="*/ 403224996 w 1916"/>
              <a:gd name="T9" fmla="*/ 420865315 h 1847"/>
              <a:gd name="T10" fmla="*/ 221773793 w 1916"/>
              <a:gd name="T11" fmla="*/ 561994004 h 1847"/>
              <a:gd name="T12" fmla="*/ 60483759 w 1916"/>
              <a:gd name="T13" fmla="*/ 864412821 h 1847"/>
              <a:gd name="T14" fmla="*/ 20161251 w 1916"/>
              <a:gd name="T15" fmla="*/ 1025702751 h 1847"/>
              <a:gd name="T16" fmla="*/ 0 w 1916"/>
              <a:gd name="T17" fmla="*/ 1106347716 h 1847"/>
              <a:gd name="T18" fmla="*/ 100806249 w 1916"/>
              <a:gd name="T19" fmla="*/ 1852314038 h 1847"/>
              <a:gd name="T20" fmla="*/ 302418772 w 1916"/>
              <a:gd name="T21" fmla="*/ 2147483647 h 1847"/>
              <a:gd name="T22" fmla="*/ 262096282 w 1916"/>
              <a:gd name="T23" fmla="*/ 2147483647 h 1847"/>
              <a:gd name="T24" fmla="*/ 362902507 w 1916"/>
              <a:gd name="T25" fmla="*/ 2147483647 h 1847"/>
              <a:gd name="T26" fmla="*/ 483870075 w 1916"/>
              <a:gd name="T27" fmla="*/ 2147483647 h 1847"/>
              <a:gd name="T28" fmla="*/ 504031320 w 1916"/>
              <a:gd name="T29" fmla="*/ 2147483647 h 1847"/>
              <a:gd name="T30" fmla="*/ 564515055 w 1916"/>
              <a:gd name="T31" fmla="*/ 2147483647 h 1847"/>
              <a:gd name="T32" fmla="*/ 786288748 w 1916"/>
              <a:gd name="T33" fmla="*/ 2147483647 h 1847"/>
              <a:gd name="T34" fmla="*/ 846772681 w 1916"/>
              <a:gd name="T35" fmla="*/ 2147483647 h 1847"/>
              <a:gd name="T36" fmla="*/ 1633061231 w 1916"/>
              <a:gd name="T37" fmla="*/ 2147483647 h 1847"/>
              <a:gd name="T38" fmla="*/ 2076609015 w 1916"/>
              <a:gd name="T39" fmla="*/ 2147483647 h 1847"/>
              <a:gd name="T40" fmla="*/ 2147483647 w 1916"/>
              <a:gd name="T41" fmla="*/ 2147483647 h 1847"/>
              <a:gd name="T42" fmla="*/ 2147483647 w 1916"/>
              <a:gd name="T43" fmla="*/ 2147483647 h 1847"/>
              <a:gd name="T44" fmla="*/ 2147483647 w 1916"/>
              <a:gd name="T45" fmla="*/ 2147483647 h 1847"/>
              <a:gd name="T46" fmla="*/ 2147483647 w 1916"/>
              <a:gd name="T47" fmla="*/ 2147483647 h 1847"/>
              <a:gd name="T48" fmla="*/ 2147483647 w 1916"/>
              <a:gd name="T49" fmla="*/ 2147483647 h 1847"/>
              <a:gd name="T50" fmla="*/ 2147483647 w 1916"/>
              <a:gd name="T51" fmla="*/ 2147483647 h 1847"/>
              <a:gd name="T52" fmla="*/ 2147483647 w 1916"/>
              <a:gd name="T53" fmla="*/ 2147483647 h 1847"/>
              <a:gd name="T54" fmla="*/ 2147483647 w 1916"/>
              <a:gd name="T55" fmla="*/ 2147483647 h 1847"/>
              <a:gd name="T56" fmla="*/ 2147483647 w 1916"/>
              <a:gd name="T57" fmla="*/ 2147483647 h 1847"/>
              <a:gd name="T58" fmla="*/ 2147483647 w 1916"/>
              <a:gd name="T59" fmla="*/ 2147483647 h 1847"/>
              <a:gd name="T60" fmla="*/ 2147483647 w 1916"/>
              <a:gd name="T61" fmla="*/ 1892636521 h 1847"/>
              <a:gd name="T62" fmla="*/ 2147483647 w 1916"/>
              <a:gd name="T63" fmla="*/ 1711185350 h 1847"/>
              <a:gd name="T64" fmla="*/ 2147483647 w 1916"/>
              <a:gd name="T65" fmla="*/ 1368445439 h 1847"/>
              <a:gd name="T66" fmla="*/ 2147483647 w 1916"/>
              <a:gd name="T67" fmla="*/ 1247476404 h 1847"/>
              <a:gd name="T68" fmla="*/ 2147483647 w 1916"/>
              <a:gd name="T69" fmla="*/ 985380268 h 184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16"/>
              <a:gd name="T106" fmla="*/ 0 h 1847"/>
              <a:gd name="T107" fmla="*/ 1916 w 1916"/>
              <a:gd name="T108" fmla="*/ 1847 h 184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16" h="1847">
                <a:moveTo>
                  <a:pt x="992" y="439"/>
                </a:moveTo>
                <a:cubicBezTo>
                  <a:pt x="935" y="373"/>
                  <a:pt x="883" y="302"/>
                  <a:pt x="816" y="247"/>
                </a:cubicBezTo>
                <a:cubicBezTo>
                  <a:pt x="800" y="233"/>
                  <a:pt x="785" y="218"/>
                  <a:pt x="768" y="207"/>
                </a:cubicBezTo>
                <a:cubicBezTo>
                  <a:pt x="742" y="191"/>
                  <a:pt x="688" y="167"/>
                  <a:pt x="688" y="167"/>
                </a:cubicBezTo>
                <a:cubicBezTo>
                  <a:pt x="604" y="0"/>
                  <a:pt x="319" y="113"/>
                  <a:pt x="160" y="167"/>
                </a:cubicBezTo>
                <a:cubicBezTo>
                  <a:pt x="137" y="189"/>
                  <a:pt x="105" y="195"/>
                  <a:pt x="88" y="223"/>
                </a:cubicBezTo>
                <a:cubicBezTo>
                  <a:pt x="63" y="261"/>
                  <a:pt x="46" y="303"/>
                  <a:pt x="24" y="343"/>
                </a:cubicBezTo>
                <a:cubicBezTo>
                  <a:pt x="18" y="364"/>
                  <a:pt x="13" y="385"/>
                  <a:pt x="8" y="407"/>
                </a:cubicBezTo>
                <a:cubicBezTo>
                  <a:pt x="5" y="417"/>
                  <a:pt x="0" y="439"/>
                  <a:pt x="0" y="439"/>
                </a:cubicBezTo>
                <a:cubicBezTo>
                  <a:pt x="5" y="532"/>
                  <a:pt x="5" y="644"/>
                  <a:pt x="40" y="735"/>
                </a:cubicBezTo>
                <a:cubicBezTo>
                  <a:pt x="60" y="789"/>
                  <a:pt x="101" y="832"/>
                  <a:pt x="120" y="887"/>
                </a:cubicBezTo>
                <a:cubicBezTo>
                  <a:pt x="130" y="1000"/>
                  <a:pt x="131" y="1111"/>
                  <a:pt x="104" y="1223"/>
                </a:cubicBezTo>
                <a:cubicBezTo>
                  <a:pt x="104" y="1249"/>
                  <a:pt x="60" y="1451"/>
                  <a:pt x="144" y="1479"/>
                </a:cubicBezTo>
                <a:cubicBezTo>
                  <a:pt x="199" y="1562"/>
                  <a:pt x="110" y="1437"/>
                  <a:pt x="192" y="1519"/>
                </a:cubicBezTo>
                <a:cubicBezTo>
                  <a:pt x="197" y="1524"/>
                  <a:pt x="194" y="1536"/>
                  <a:pt x="200" y="1543"/>
                </a:cubicBezTo>
                <a:cubicBezTo>
                  <a:pt x="206" y="1550"/>
                  <a:pt x="216" y="1553"/>
                  <a:pt x="224" y="1559"/>
                </a:cubicBezTo>
                <a:cubicBezTo>
                  <a:pt x="248" y="1595"/>
                  <a:pt x="285" y="1620"/>
                  <a:pt x="312" y="1655"/>
                </a:cubicBezTo>
                <a:cubicBezTo>
                  <a:pt x="320" y="1665"/>
                  <a:pt x="324" y="1679"/>
                  <a:pt x="336" y="1687"/>
                </a:cubicBezTo>
                <a:cubicBezTo>
                  <a:pt x="405" y="1733"/>
                  <a:pt x="572" y="1730"/>
                  <a:pt x="648" y="1735"/>
                </a:cubicBezTo>
                <a:cubicBezTo>
                  <a:pt x="702" y="1748"/>
                  <a:pt x="767" y="1762"/>
                  <a:pt x="824" y="1767"/>
                </a:cubicBezTo>
                <a:cubicBezTo>
                  <a:pt x="938" y="1776"/>
                  <a:pt x="1168" y="1791"/>
                  <a:pt x="1168" y="1791"/>
                </a:cubicBezTo>
                <a:cubicBezTo>
                  <a:pt x="1247" y="1810"/>
                  <a:pt x="1327" y="1833"/>
                  <a:pt x="1408" y="1847"/>
                </a:cubicBezTo>
                <a:cubicBezTo>
                  <a:pt x="1578" y="1829"/>
                  <a:pt x="1516" y="1843"/>
                  <a:pt x="1600" y="1823"/>
                </a:cubicBezTo>
                <a:cubicBezTo>
                  <a:pt x="1624" y="1807"/>
                  <a:pt x="1645" y="1786"/>
                  <a:pt x="1672" y="1775"/>
                </a:cubicBezTo>
                <a:cubicBezTo>
                  <a:pt x="1707" y="1759"/>
                  <a:pt x="1752" y="1741"/>
                  <a:pt x="1784" y="1719"/>
                </a:cubicBezTo>
                <a:cubicBezTo>
                  <a:pt x="1817" y="1694"/>
                  <a:pt x="1807" y="1685"/>
                  <a:pt x="1832" y="1647"/>
                </a:cubicBezTo>
                <a:cubicBezTo>
                  <a:pt x="1846" y="1624"/>
                  <a:pt x="1865" y="1605"/>
                  <a:pt x="1880" y="1583"/>
                </a:cubicBezTo>
                <a:cubicBezTo>
                  <a:pt x="1916" y="1435"/>
                  <a:pt x="1800" y="1351"/>
                  <a:pt x="1712" y="1263"/>
                </a:cubicBezTo>
                <a:cubicBezTo>
                  <a:pt x="1627" y="1178"/>
                  <a:pt x="1529" y="1099"/>
                  <a:pt x="1432" y="1031"/>
                </a:cubicBezTo>
                <a:cubicBezTo>
                  <a:pt x="1363" y="982"/>
                  <a:pt x="1242" y="937"/>
                  <a:pt x="1184" y="871"/>
                </a:cubicBezTo>
                <a:cubicBezTo>
                  <a:pt x="1149" y="832"/>
                  <a:pt x="1155" y="788"/>
                  <a:pt x="1128" y="751"/>
                </a:cubicBezTo>
                <a:cubicBezTo>
                  <a:pt x="1094" y="706"/>
                  <a:pt x="1110" y="730"/>
                  <a:pt x="1080" y="679"/>
                </a:cubicBezTo>
                <a:cubicBezTo>
                  <a:pt x="1070" y="631"/>
                  <a:pt x="1047" y="589"/>
                  <a:pt x="1032" y="543"/>
                </a:cubicBezTo>
                <a:cubicBezTo>
                  <a:pt x="1026" y="527"/>
                  <a:pt x="1027" y="506"/>
                  <a:pt x="1016" y="495"/>
                </a:cubicBezTo>
                <a:cubicBezTo>
                  <a:pt x="976" y="455"/>
                  <a:pt x="976" y="451"/>
                  <a:pt x="976" y="391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205553" y="4608493"/>
            <a:ext cx="254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 smtClean="0">
                <a:solidFill>
                  <a:srgbClr val="FFFFFF"/>
                </a:solidFill>
                <a:latin typeface="Helvetica" panose="020B0604020202020204" pitchFamily="34" charset="0"/>
                <a:ea typeface="Osaka" charset="-128"/>
                <a:cs typeface="Helvetica" panose="020B0604020202020204" pitchFamily="34" charset="0"/>
              </a:rPr>
              <a:t>Endoplasmic reticulum</a:t>
            </a:r>
            <a:endParaRPr lang="ja-JP" altLang="en-US" sz="2800" dirty="0">
              <a:solidFill>
                <a:srgbClr val="FFFFFF"/>
              </a:solidFill>
              <a:latin typeface="Helvetica" panose="020B0604020202020204" pitchFamily="34" charset="0"/>
              <a:ea typeface="Osaka" charset="-128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6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1000"/>
            <a:ext cx="52403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7299512" y="381000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</a:rPr>
              <a:t>Fertilizer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1600" y="3789040"/>
            <a:ext cx="7801559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</a:rPr>
              <a:t>“Homunculus” is not in a spermatozoon,</a:t>
            </a:r>
          </a:p>
          <a:p>
            <a:r>
              <a:rPr lang="en-US" altLang="ja-JP" sz="2800" dirty="0" smtClean="0">
                <a:solidFill>
                  <a:srgbClr val="000000"/>
                </a:solidFill>
              </a:rPr>
              <a:t>However,  “egg activator” is in a spermatozoon. 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1" name="Group 5"/>
          <p:cNvGrpSpPr>
            <a:grpSpLocks/>
          </p:cNvGrpSpPr>
          <p:nvPr/>
        </p:nvGrpSpPr>
        <p:grpSpPr bwMode="auto">
          <a:xfrm>
            <a:off x="4619625" y="0"/>
            <a:ext cx="4583113" cy="6858000"/>
            <a:chOff x="3792" y="1536"/>
            <a:chExt cx="1592" cy="2136"/>
          </a:xfrm>
        </p:grpSpPr>
        <p:pic>
          <p:nvPicPr>
            <p:cNvPr id="6349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536"/>
              <a:ext cx="1592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2640"/>
              <a:ext cx="1592" cy="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0" y="0"/>
            <a:ext cx="4629150" cy="6858000"/>
            <a:chOff x="2064" y="1536"/>
            <a:chExt cx="1608" cy="2136"/>
          </a:xfrm>
        </p:grpSpPr>
        <p:pic>
          <p:nvPicPr>
            <p:cNvPr id="6349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1536"/>
              <a:ext cx="160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64" y="2640"/>
              <a:ext cx="1608" cy="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グループ化 23"/>
          <p:cNvGrpSpPr/>
          <p:nvPr/>
        </p:nvGrpSpPr>
        <p:grpSpPr>
          <a:xfrm>
            <a:off x="539552" y="188640"/>
            <a:ext cx="7013669" cy="6273988"/>
            <a:chOff x="539552" y="188640"/>
            <a:chExt cx="7013669" cy="627398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539552" y="188640"/>
              <a:ext cx="62889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00"/>
                  </a:solidFill>
                </a:rPr>
                <a:t>Matured mouse </a:t>
              </a:r>
              <a:r>
                <a:rPr lang="en-US" altLang="ja-JP" dirty="0" err="1" smtClean="0">
                  <a:solidFill>
                    <a:srgbClr val="000000"/>
                  </a:solidFill>
                </a:rPr>
                <a:t>oocyte</a:t>
              </a:r>
              <a:r>
                <a:rPr lang="en-US" altLang="ja-JP" dirty="0" smtClean="0">
                  <a:solidFill>
                    <a:srgbClr val="000000"/>
                  </a:solidFill>
                </a:rPr>
                <a:t> (at Metaphase of Meiotic division II)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868144" y="908720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>
                  <a:solidFill>
                    <a:srgbClr val="000000"/>
                  </a:solidFill>
                </a:rPr>
                <a:t>Zona</a:t>
              </a:r>
              <a:r>
                <a:rPr lang="en-US" altLang="ja-JP" dirty="0" smtClean="0">
                  <a:solidFill>
                    <a:srgbClr val="000000"/>
                  </a:solidFill>
                </a:rPr>
                <a:t> </a:t>
              </a:r>
              <a:r>
                <a:rPr lang="en-US" altLang="ja-JP" dirty="0" err="1" smtClean="0">
                  <a:solidFill>
                    <a:srgbClr val="000000"/>
                  </a:solidFill>
                </a:rPr>
                <a:t>pellucida</a:t>
              </a:r>
              <a:endParaRPr lang="en-US" altLang="ja-JP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H="1">
              <a:off x="5148064" y="1124744"/>
              <a:ext cx="720080" cy="115212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>
              <a:off x="2627784" y="620688"/>
              <a:ext cx="1872208" cy="187220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V="1">
              <a:off x="1619672" y="3212976"/>
              <a:ext cx="2376264" cy="244827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611560" y="5589240"/>
              <a:ext cx="17748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00"/>
                  </a:solidFill>
                </a:rPr>
                <a:t>First polar body</a:t>
              </a: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923928" y="3068960"/>
              <a:ext cx="504056" cy="302433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3563888" y="6093296"/>
              <a:ext cx="9541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00"/>
                  </a:solidFill>
                </a:rPr>
                <a:t>Spindle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796136" y="4653136"/>
              <a:ext cx="162095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000000"/>
                  </a:solidFill>
                </a:rPr>
                <a:t>Follicle cells</a:t>
              </a:r>
            </a:p>
            <a:p>
              <a:pPr algn="ctr"/>
              <a:r>
                <a:rPr lang="en-US" altLang="ja-JP" dirty="0" smtClean="0">
                  <a:solidFill>
                    <a:srgbClr val="000000"/>
                  </a:solidFill>
                </a:rPr>
                <a:t>or</a:t>
              </a:r>
            </a:p>
            <a:p>
              <a:pPr algn="ctr"/>
              <a:r>
                <a:rPr lang="en-US" altLang="ja-JP" dirty="0" smtClean="0">
                  <a:solidFill>
                    <a:srgbClr val="000000"/>
                  </a:solidFill>
                </a:rPr>
                <a:t>Cumulus cells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8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04800"/>
            <a:ext cx="4732338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91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883">
            <a:off x="1219200" y="838200"/>
            <a:ext cx="6243638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1400175" y="682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49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638" y="633413"/>
            <a:ext cx="52927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9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888" y="1503363"/>
            <a:ext cx="5100637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1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762000"/>
            <a:ext cx="464185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5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143000" y="1828800"/>
            <a:ext cx="5334000" cy="4800600"/>
          </a:xfrm>
          <a:prstGeom prst="rect">
            <a:avLst/>
          </a:prstGeom>
          <a:solidFill>
            <a:srgbClr val="E3CEC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371600" y="2286000"/>
            <a:ext cx="4876800" cy="4343400"/>
          </a:xfrm>
          <a:prstGeom prst="rect">
            <a:avLst/>
          </a:prstGeom>
          <a:solidFill>
            <a:srgbClr val="DEE3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47664" y="4149080"/>
            <a:ext cx="4267200" cy="990600"/>
          </a:xfrm>
          <a:prstGeom prst="rect">
            <a:avLst/>
          </a:prstGeom>
          <a:solidFill>
            <a:srgbClr val="7EFF6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5029200" y="228600"/>
            <a:ext cx="3048000" cy="1219200"/>
          </a:xfrm>
          <a:prstGeom prst="rect">
            <a:avLst/>
          </a:prstGeom>
          <a:solidFill>
            <a:srgbClr val="AEDA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04800" y="228600"/>
            <a:ext cx="3429000" cy="1600200"/>
          </a:xfrm>
          <a:prstGeom prst="rect">
            <a:avLst/>
          </a:prstGeom>
          <a:solidFill>
            <a:srgbClr val="E3CEC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57200" y="304800"/>
            <a:ext cx="1095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oogenesis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57200" y="762000"/>
            <a:ext cx="1858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oocyte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maturation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5086350" y="381000"/>
            <a:ext cx="1710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spermatogenesis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4114800" y="1447800"/>
            <a:ext cx="19159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mating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Osaka" charset="-128"/>
              </a:rPr>
              <a:t>, 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copulation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457200" y="1295400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ovulation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1600200" y="2781300"/>
            <a:ext cx="26661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Binding to 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zona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pellucidae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086350" y="1020763"/>
            <a:ext cx="11849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maturation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1143000" y="1828800"/>
            <a:ext cx="2885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Apacitation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, hyper-activation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1600200" y="3276600"/>
            <a:ext cx="1871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acrosome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reaction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1600200" y="3771900"/>
            <a:ext cx="3300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Binding</a:t>
            </a:r>
            <a:r>
              <a:rPr lang="ja-JP" altLang="en-US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to egg plasma membrane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1600200" y="4268788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fusion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1600200" y="4764088"/>
            <a:ext cx="2832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Calcium waves / oscillations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1600200" y="5259388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Restart of Egg cell cycle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1600200" y="5754688"/>
            <a:ext cx="2178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Pronucleus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formation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1609557" y="6093296"/>
            <a:ext cx="2813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Syngamy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= “nuclear fusion”</a:t>
            </a:r>
            <a:endParaRPr lang="ja-JP" altLang="en-US" sz="24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6850821" y="2708275"/>
            <a:ext cx="16161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fertilization</a:t>
            </a:r>
            <a:endParaRPr lang="ja-JP" altLang="en-US" sz="24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6924209" y="3933825"/>
            <a:ext cx="15408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fertilized egg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7269884" y="4964113"/>
            <a:ext cx="9669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embryo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37" name="Text Box 25"/>
          <p:cNvSpPr txBox="1">
            <a:spLocks noChangeArrowheads="1"/>
          </p:cNvSpPr>
          <p:nvPr/>
        </p:nvSpPr>
        <p:spPr bwMode="auto">
          <a:xfrm>
            <a:off x="1600200" y="2286000"/>
            <a:ext cx="3300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chemo-attraction of sperm by egg</a:t>
            </a:r>
            <a:endParaRPr lang="en-US" altLang="ja-JP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4538" name="Text Box 26"/>
          <p:cNvSpPr txBox="1">
            <a:spLocks noChangeArrowheads="1"/>
          </p:cNvSpPr>
          <p:nvPr/>
        </p:nvSpPr>
        <p:spPr bwMode="auto">
          <a:xfrm>
            <a:off x="6760045" y="1575862"/>
            <a:ext cx="2262158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Receive </a:t>
            </a:r>
            <a:r>
              <a:rPr lang="en-US" altLang="ja-JP" dirty="0"/>
              <a:t>the </a:t>
            </a:r>
            <a:r>
              <a:rPr lang="en-US" altLang="ja-JP" dirty="0" smtClean="0"/>
              <a:t>baton</a:t>
            </a:r>
            <a:r>
              <a:rPr lang="ja-JP" altLang="en-US" dirty="0"/>
              <a:t> </a:t>
            </a:r>
            <a:endParaRPr lang="en-US" altLang="ja-JP" dirty="0" smtClean="0"/>
          </a:p>
          <a:p>
            <a:r>
              <a:rPr lang="en-US" altLang="ja-JP" dirty="0" smtClean="0"/>
              <a:t>from Prof. Suzuki G.</a:t>
            </a:r>
            <a:endParaRPr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105547" y="5928823"/>
            <a:ext cx="1762021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pass the </a:t>
            </a:r>
            <a:r>
              <a:rPr lang="en-US" altLang="ja-JP" dirty="0" smtClean="0"/>
              <a:t>baton</a:t>
            </a:r>
            <a:r>
              <a:rPr lang="ja-JP" altLang="en-US" dirty="0"/>
              <a:t> </a:t>
            </a:r>
            <a:endParaRPr lang="en-US" altLang="ja-JP" dirty="0" smtClean="0"/>
          </a:p>
          <a:p>
            <a:r>
              <a:rPr lang="en-US" altLang="ja-JP" dirty="0" smtClean="0"/>
              <a:t>to Prof. Aoki</a:t>
            </a:r>
            <a:endParaRPr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059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450" y="2022475"/>
            <a:ext cx="62611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3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625" y="1354138"/>
            <a:ext cx="65087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9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3322">
            <a:off x="2590800" y="685800"/>
            <a:ext cx="4246563" cy="569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6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609600"/>
            <a:ext cx="3890963" cy="5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619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914400"/>
            <a:ext cx="55054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66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91673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2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19200"/>
            <a:ext cx="64008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91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04800"/>
            <a:ext cx="4427538" cy="616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51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762000"/>
            <a:ext cx="25908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837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1907705" y="1700808"/>
            <a:ext cx="576064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ＭＳ Ｐ明朝" charset="-128"/>
              </a:rPr>
              <a:t>These findings very strongly suggest that</a:t>
            </a:r>
          </a:p>
          <a:p>
            <a:endParaRPr lang="en-US" altLang="ja-JP" sz="2400" dirty="0">
              <a:solidFill>
                <a:srgbClr val="000000"/>
              </a:solidFill>
              <a:latin typeface="Times" charset="0"/>
              <a:ea typeface="ＭＳ Ｐ明朝" charset="-128"/>
            </a:endParaRPr>
          </a:p>
          <a:p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ＭＳ Ｐ明朝" charset="-128"/>
              </a:rPr>
              <a:t>cytoplasmic skeleton </a:t>
            </a:r>
            <a:r>
              <a:rPr lang="en-US" altLang="ja-JP" sz="2400" dirty="0">
                <a:solidFill>
                  <a:srgbClr val="000000"/>
                </a:solidFill>
                <a:latin typeface="Times" charset="0"/>
                <a:ea typeface="ＭＳ Ｐ明朝" charset="-128"/>
              </a:rPr>
              <a:t>in </a:t>
            </a:r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ＭＳ Ｐ明朝" charset="-128"/>
              </a:rPr>
              <a:t>the egg surface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ＭＳ Ｐ明朝" charset="-128"/>
              </a:rPr>
              <a:t> 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ＭＳ Ｐ明朝" charset="-128"/>
              </a:rPr>
              <a:t>dynamically changes</a:t>
            </a:r>
          </a:p>
          <a:p>
            <a:endParaRPr lang="en-US" altLang="ja-JP" sz="2400" dirty="0" smtClean="0">
              <a:solidFill>
                <a:srgbClr val="000000"/>
              </a:solidFill>
              <a:latin typeface="Times" charset="0"/>
              <a:ea typeface="ＭＳ Ｐ明朝" charset="-128"/>
            </a:endParaRPr>
          </a:p>
          <a:p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ＭＳ Ｐ明朝" charset="-128"/>
              </a:rPr>
              <a:t> at the time of fertilization</a:t>
            </a:r>
            <a:endParaRPr lang="ja-JP" altLang="en-US" sz="2400" dirty="0">
              <a:solidFill>
                <a:srgbClr val="000000"/>
              </a:solidFill>
              <a:latin typeface="Times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4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1596223" y="430073"/>
            <a:ext cx="25442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3600" dirty="0" smtClean="0">
                <a:solidFill>
                  <a:srgbClr val="000000"/>
                </a:solidFill>
                <a:latin typeface="Arial"/>
                <a:ea typeface="ＭＳ Ｐゴシック"/>
              </a:rPr>
              <a:t>Fertilization</a:t>
            </a:r>
            <a:endParaRPr lang="en-US" altLang="ja-JP" sz="36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979712" y="1908076"/>
            <a:ext cx="5527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Binding with egg (egg shell = </a:t>
            </a:r>
            <a:r>
              <a:rPr lang="en-US" altLang="ja-JP" i="1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zona </a:t>
            </a:r>
            <a:r>
              <a:rPr lang="en-US" altLang="ja-JP" i="1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pellucidae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) and sperm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979712" y="2403376"/>
            <a:ext cx="1935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Times" charset="0"/>
                <a:ea typeface="Osaka" charset="-128"/>
              </a:rPr>
              <a:t>A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crosome reaction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979712" y="2898676"/>
            <a:ext cx="2800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Binding</a:t>
            </a:r>
            <a:r>
              <a:rPr lang="ja-JP" altLang="en-US" dirty="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with sperm and egg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979712" y="3395564"/>
            <a:ext cx="2685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Fusing with 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Osaka" charset="-128"/>
              </a:rPr>
              <a:t>sperm and egg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979712" y="3890864"/>
            <a:ext cx="27687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Calcium oscillations in egg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979712" y="4386164"/>
            <a:ext cx="26661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Re-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strat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of 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miosis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II in egg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979712" y="4881464"/>
            <a:ext cx="39677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Formation of female and male 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pronuclei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endParaRPr lang="ja-JP" altLang="en-US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979712" y="5378351"/>
            <a:ext cx="52758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Fusion between female and male 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pronuclei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（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Osaka" charset="-128"/>
              </a:rPr>
              <a:t>syngamy</a:t>
            </a:r>
            <a:r>
              <a:rPr lang="ja-JP" altLang="en-US" dirty="0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  <a:endParaRPr lang="ja-JP" altLang="en-US" sz="24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1979712" y="1412776"/>
            <a:ext cx="335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Chemo-attraction of sperm by egg</a:t>
            </a:r>
            <a:endParaRPr lang="en-US" altLang="ja-JP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375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730250" y="254328"/>
            <a:ext cx="449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>
                <a:solidFill>
                  <a:srgbClr val="000000"/>
                </a:solidFill>
                <a:latin typeface="Helvetica" charset="0"/>
                <a:ea typeface="Osaka" charset="-128"/>
              </a:rPr>
              <a:t>Sperm incorporation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4305300" y="24384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 dirty="0">
                <a:solidFill>
                  <a:srgbClr val="000000"/>
                </a:solidFill>
                <a:latin typeface="Helvetica" charset="0"/>
                <a:ea typeface="Osaka" charset="-128"/>
              </a:rPr>
              <a:t>Involvement of </a:t>
            </a:r>
            <a:r>
              <a:rPr lang="en-US" altLang="ja-JP" sz="2400" b="1" dirty="0">
                <a:solidFill>
                  <a:srgbClr val="FF1E31"/>
                </a:solidFill>
                <a:latin typeface="Helvetica" charset="0"/>
                <a:ea typeface="Osaka" charset="-128"/>
              </a:rPr>
              <a:t>actin filament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4373813" y="3410744"/>
            <a:ext cx="381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 dirty="0" smtClean="0">
                <a:solidFill>
                  <a:srgbClr val="000000"/>
                </a:solidFill>
                <a:latin typeface="Helvetica" charset="0"/>
                <a:ea typeface="Osaka" charset="-128"/>
              </a:rPr>
              <a:t>Can be inhibition </a:t>
            </a:r>
            <a:r>
              <a:rPr lang="en-US" altLang="ja-JP" sz="2400" b="1" dirty="0">
                <a:solidFill>
                  <a:srgbClr val="000000"/>
                </a:solidFill>
                <a:latin typeface="Helvetica" charset="0"/>
                <a:ea typeface="Osaka" charset="-128"/>
              </a:rPr>
              <a:t>by </a:t>
            </a:r>
            <a:r>
              <a:rPr lang="en-US" altLang="ja-JP" sz="2400" b="1" dirty="0" err="1">
                <a:solidFill>
                  <a:srgbClr val="FF0000"/>
                </a:solidFill>
                <a:latin typeface="Helvetica" charset="0"/>
                <a:ea typeface="Osaka" charset="-128"/>
              </a:rPr>
              <a:t>cytochalasin</a:t>
            </a:r>
            <a:endParaRPr lang="en-US" altLang="ja-JP" sz="2400" b="1" dirty="0">
              <a:solidFill>
                <a:srgbClr val="FF0000"/>
              </a:solidFill>
              <a:latin typeface="Helvetica" charset="0"/>
              <a:ea typeface="Osaka" charset="-128"/>
            </a:endParaRPr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09562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914400" y="6096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R. Yanagimachi, 1994</a:t>
            </a:r>
          </a:p>
        </p:txBody>
      </p:sp>
      <p:sp>
        <p:nvSpPr>
          <p:cNvPr id="101383" name="Freeform 7"/>
          <p:cNvSpPr>
            <a:spLocks/>
          </p:cNvSpPr>
          <p:nvPr/>
        </p:nvSpPr>
        <p:spPr bwMode="auto">
          <a:xfrm>
            <a:off x="982663" y="4762500"/>
            <a:ext cx="1209675" cy="173038"/>
          </a:xfrm>
          <a:custGeom>
            <a:avLst/>
            <a:gdLst>
              <a:gd name="T0" fmla="*/ 0 w 762"/>
              <a:gd name="T1" fmla="*/ 216734102 h 109"/>
              <a:gd name="T2" fmla="*/ 577115001 w 762"/>
              <a:gd name="T3" fmla="*/ 239416361 h 109"/>
              <a:gd name="T4" fmla="*/ 985380381 w 762"/>
              <a:gd name="T5" fmla="*/ 191532424 h 109"/>
              <a:gd name="T6" fmla="*/ 1199594388 w 762"/>
              <a:gd name="T7" fmla="*/ 118448496 h 109"/>
              <a:gd name="T8" fmla="*/ 1559977410 w 762"/>
              <a:gd name="T9" fmla="*/ 95766212 h 109"/>
              <a:gd name="T10" fmla="*/ 1920359241 w 762"/>
              <a:gd name="T11" fmla="*/ 0 h 1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2"/>
              <a:gd name="T19" fmla="*/ 0 h 109"/>
              <a:gd name="T20" fmla="*/ 762 w 762"/>
              <a:gd name="T21" fmla="*/ 109 h 1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2" h="109">
                <a:moveTo>
                  <a:pt x="0" y="86"/>
                </a:moveTo>
                <a:cubicBezTo>
                  <a:pt x="75" y="109"/>
                  <a:pt x="153" y="71"/>
                  <a:pt x="229" y="95"/>
                </a:cubicBezTo>
                <a:cubicBezTo>
                  <a:pt x="300" y="89"/>
                  <a:pt x="331" y="91"/>
                  <a:pt x="391" y="76"/>
                </a:cubicBezTo>
                <a:cubicBezTo>
                  <a:pt x="418" y="68"/>
                  <a:pt x="448" y="50"/>
                  <a:pt x="476" y="47"/>
                </a:cubicBezTo>
                <a:cubicBezTo>
                  <a:pt x="523" y="41"/>
                  <a:pt x="571" y="41"/>
                  <a:pt x="619" y="38"/>
                </a:cubicBezTo>
                <a:cubicBezTo>
                  <a:pt x="666" y="22"/>
                  <a:pt x="711" y="0"/>
                  <a:pt x="76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4" name="Freeform 8"/>
          <p:cNvSpPr>
            <a:spLocks/>
          </p:cNvSpPr>
          <p:nvPr/>
        </p:nvSpPr>
        <p:spPr bwMode="auto">
          <a:xfrm>
            <a:off x="1693863" y="4791075"/>
            <a:ext cx="922337" cy="152400"/>
          </a:xfrm>
          <a:custGeom>
            <a:avLst/>
            <a:gdLst>
              <a:gd name="T0" fmla="*/ 0 w 581"/>
              <a:gd name="T1" fmla="*/ 241935022 h 96"/>
              <a:gd name="T2" fmla="*/ 408265019 w 581"/>
              <a:gd name="T3" fmla="*/ 171370620 h 96"/>
              <a:gd name="T4" fmla="*/ 839210827 w 581"/>
              <a:gd name="T5" fmla="*/ 25201561 h 96"/>
              <a:gd name="T6" fmla="*/ 1464208975 w 581"/>
              <a:gd name="T7" fmla="*/ 252095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581"/>
              <a:gd name="T13" fmla="*/ 0 h 96"/>
              <a:gd name="T14" fmla="*/ 581 w 581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1" h="96">
                <a:moveTo>
                  <a:pt x="0" y="96"/>
                </a:moveTo>
                <a:cubicBezTo>
                  <a:pt x="52" y="78"/>
                  <a:pt x="106" y="74"/>
                  <a:pt x="162" y="68"/>
                </a:cubicBezTo>
                <a:cubicBezTo>
                  <a:pt x="208" y="51"/>
                  <a:pt x="281" y="13"/>
                  <a:pt x="333" y="10"/>
                </a:cubicBezTo>
                <a:cubicBezTo>
                  <a:pt x="458" y="0"/>
                  <a:pt x="494" y="1"/>
                  <a:pt x="581" y="1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5" name="Freeform 9"/>
          <p:cNvSpPr>
            <a:spLocks/>
          </p:cNvSpPr>
          <p:nvPr/>
        </p:nvSpPr>
        <p:spPr bwMode="auto">
          <a:xfrm>
            <a:off x="1995488" y="4852988"/>
            <a:ext cx="862012" cy="127000"/>
          </a:xfrm>
          <a:custGeom>
            <a:avLst/>
            <a:gdLst>
              <a:gd name="T0" fmla="*/ 0 w 543"/>
              <a:gd name="T1" fmla="*/ 168851248 h 80"/>
              <a:gd name="T2" fmla="*/ 433466627 w 543"/>
              <a:gd name="T3" fmla="*/ 143648107 h 80"/>
              <a:gd name="T4" fmla="*/ 577114592 w 543"/>
              <a:gd name="T5" fmla="*/ 95765926 h 80"/>
              <a:gd name="T6" fmla="*/ 937497557 w 543"/>
              <a:gd name="T7" fmla="*/ 73083734 h 80"/>
              <a:gd name="T8" fmla="*/ 1368443038 w 543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3"/>
              <a:gd name="T16" fmla="*/ 0 h 80"/>
              <a:gd name="T17" fmla="*/ 543 w 543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3" h="80">
                <a:moveTo>
                  <a:pt x="0" y="67"/>
                </a:moveTo>
                <a:cubicBezTo>
                  <a:pt x="58" y="80"/>
                  <a:pt x="114" y="74"/>
                  <a:pt x="172" y="57"/>
                </a:cubicBezTo>
                <a:cubicBezTo>
                  <a:pt x="191" y="51"/>
                  <a:pt x="209" y="39"/>
                  <a:pt x="229" y="38"/>
                </a:cubicBezTo>
                <a:cubicBezTo>
                  <a:pt x="276" y="35"/>
                  <a:pt x="324" y="32"/>
                  <a:pt x="372" y="29"/>
                </a:cubicBezTo>
                <a:cubicBezTo>
                  <a:pt x="431" y="18"/>
                  <a:pt x="482" y="0"/>
                  <a:pt x="543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6" name="Freeform 10"/>
          <p:cNvSpPr>
            <a:spLocks/>
          </p:cNvSpPr>
          <p:nvPr/>
        </p:nvSpPr>
        <p:spPr bwMode="auto">
          <a:xfrm>
            <a:off x="1995488" y="4867275"/>
            <a:ext cx="1058862" cy="166688"/>
          </a:xfrm>
          <a:custGeom>
            <a:avLst/>
            <a:gdLst>
              <a:gd name="T0" fmla="*/ 0 w 667"/>
              <a:gd name="T1" fmla="*/ 73085548 h 105"/>
              <a:gd name="T2" fmla="*/ 504031026 w 667"/>
              <a:gd name="T3" fmla="*/ 0 h 105"/>
              <a:gd name="T4" fmla="*/ 1176911585 w 667"/>
              <a:gd name="T5" fmla="*/ 120967877 h 105"/>
              <a:gd name="T6" fmla="*/ 1680942810 w 667"/>
              <a:gd name="T7" fmla="*/ 264618016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667"/>
              <a:gd name="T13" fmla="*/ 0 h 105"/>
              <a:gd name="T14" fmla="*/ 667 w 667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7" h="105">
                <a:moveTo>
                  <a:pt x="0" y="29"/>
                </a:moveTo>
                <a:cubicBezTo>
                  <a:pt x="71" y="6"/>
                  <a:pt x="116" y="6"/>
                  <a:pt x="200" y="0"/>
                </a:cubicBezTo>
                <a:cubicBezTo>
                  <a:pt x="298" y="7"/>
                  <a:pt x="375" y="19"/>
                  <a:pt x="467" y="48"/>
                </a:cubicBezTo>
                <a:cubicBezTo>
                  <a:pt x="526" y="86"/>
                  <a:pt x="596" y="105"/>
                  <a:pt x="667" y="105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7" name="Freeform 11"/>
          <p:cNvSpPr>
            <a:spLocks/>
          </p:cNvSpPr>
          <p:nvPr/>
        </p:nvSpPr>
        <p:spPr bwMode="auto">
          <a:xfrm>
            <a:off x="831850" y="4989513"/>
            <a:ext cx="635000" cy="134937"/>
          </a:xfrm>
          <a:custGeom>
            <a:avLst/>
            <a:gdLst>
              <a:gd name="T0" fmla="*/ 0 w 400"/>
              <a:gd name="T1" fmla="*/ 166329686 h 85"/>
              <a:gd name="T2" fmla="*/ 168851261 w 400"/>
              <a:gd name="T3" fmla="*/ 214211716 h 85"/>
              <a:gd name="T4" fmla="*/ 768648414 w 400"/>
              <a:gd name="T5" fmla="*/ 95765573 h 85"/>
              <a:gd name="T6" fmla="*/ 1008062589 w 400"/>
              <a:gd name="T7" fmla="*/ 0 h 85"/>
              <a:gd name="T8" fmla="*/ 0 60000 65536"/>
              <a:gd name="T9" fmla="*/ 0 60000 65536"/>
              <a:gd name="T10" fmla="*/ 0 60000 65536"/>
              <a:gd name="T11" fmla="*/ 0 60000 65536"/>
              <a:gd name="T12" fmla="*/ 0 w 400"/>
              <a:gd name="T13" fmla="*/ 0 h 85"/>
              <a:gd name="T14" fmla="*/ 400 w 400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0" h="85">
                <a:moveTo>
                  <a:pt x="0" y="66"/>
                </a:moveTo>
                <a:cubicBezTo>
                  <a:pt x="22" y="71"/>
                  <a:pt x="43" y="85"/>
                  <a:pt x="67" y="85"/>
                </a:cubicBezTo>
                <a:cubicBezTo>
                  <a:pt x="150" y="85"/>
                  <a:pt x="227" y="63"/>
                  <a:pt x="305" y="38"/>
                </a:cubicBezTo>
                <a:cubicBezTo>
                  <a:pt x="337" y="27"/>
                  <a:pt x="364" y="0"/>
                  <a:pt x="400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8" name="Freeform 12"/>
          <p:cNvSpPr>
            <a:spLocks/>
          </p:cNvSpPr>
          <p:nvPr/>
        </p:nvSpPr>
        <p:spPr bwMode="auto">
          <a:xfrm>
            <a:off x="876300" y="4762500"/>
            <a:ext cx="1436688" cy="296863"/>
          </a:xfrm>
          <a:custGeom>
            <a:avLst/>
            <a:gdLst>
              <a:gd name="T0" fmla="*/ 0 w 905"/>
              <a:gd name="T1" fmla="*/ 70564496 h 187"/>
              <a:gd name="T2" fmla="*/ 481350874 w 905"/>
              <a:gd name="T3" fmla="*/ 0 h 187"/>
              <a:gd name="T4" fmla="*/ 841732650 w 905"/>
              <a:gd name="T5" fmla="*/ 22682237 h 187"/>
              <a:gd name="T6" fmla="*/ 1224796430 w 905"/>
              <a:gd name="T7" fmla="*/ 166330588 h 187"/>
              <a:gd name="T8" fmla="*/ 1489413651 w 905"/>
              <a:gd name="T9" fmla="*/ 335182129 h 187"/>
              <a:gd name="T10" fmla="*/ 2089211282 w 905"/>
              <a:gd name="T11" fmla="*/ 383064369 h 187"/>
              <a:gd name="T12" fmla="*/ 2147483647 w 905"/>
              <a:gd name="T13" fmla="*/ 360383726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5"/>
              <a:gd name="T22" fmla="*/ 0 h 187"/>
              <a:gd name="T23" fmla="*/ 905 w 905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5" h="187">
                <a:moveTo>
                  <a:pt x="0" y="28"/>
                </a:moveTo>
                <a:cubicBezTo>
                  <a:pt x="64" y="20"/>
                  <a:pt x="127" y="11"/>
                  <a:pt x="191" y="0"/>
                </a:cubicBezTo>
                <a:cubicBezTo>
                  <a:pt x="238" y="3"/>
                  <a:pt x="286" y="4"/>
                  <a:pt x="334" y="9"/>
                </a:cubicBezTo>
                <a:cubicBezTo>
                  <a:pt x="391" y="15"/>
                  <a:pt x="434" y="49"/>
                  <a:pt x="486" y="66"/>
                </a:cubicBezTo>
                <a:cubicBezTo>
                  <a:pt x="516" y="98"/>
                  <a:pt x="549" y="120"/>
                  <a:pt x="591" y="133"/>
                </a:cubicBezTo>
                <a:cubicBezTo>
                  <a:pt x="674" y="187"/>
                  <a:pt x="695" y="159"/>
                  <a:pt x="829" y="152"/>
                </a:cubicBezTo>
                <a:cubicBezTo>
                  <a:pt x="892" y="142"/>
                  <a:pt x="866" y="143"/>
                  <a:pt x="905" y="143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9" name="Freeform 13"/>
          <p:cNvSpPr>
            <a:spLocks/>
          </p:cNvSpPr>
          <p:nvPr/>
        </p:nvSpPr>
        <p:spPr bwMode="auto">
          <a:xfrm>
            <a:off x="681038" y="4989513"/>
            <a:ext cx="558800" cy="44450"/>
          </a:xfrm>
          <a:custGeom>
            <a:avLst/>
            <a:gdLst>
              <a:gd name="T0" fmla="*/ 0 w 352"/>
              <a:gd name="T1" fmla="*/ 70564381 h 28"/>
              <a:gd name="T2" fmla="*/ 887095089 w 352"/>
              <a:gd name="T3" fmla="*/ 0 h 28"/>
              <a:gd name="T4" fmla="*/ 0 60000 65536"/>
              <a:gd name="T5" fmla="*/ 0 60000 65536"/>
              <a:gd name="T6" fmla="*/ 0 w 352"/>
              <a:gd name="T7" fmla="*/ 0 h 28"/>
              <a:gd name="T8" fmla="*/ 352 w 352"/>
              <a:gd name="T9" fmla="*/ 28 h 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2" h="28">
                <a:moveTo>
                  <a:pt x="0" y="28"/>
                </a:moveTo>
                <a:cubicBezTo>
                  <a:pt x="116" y="15"/>
                  <a:pt x="234" y="0"/>
                  <a:pt x="35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0" name="Freeform 14"/>
          <p:cNvSpPr>
            <a:spLocks/>
          </p:cNvSpPr>
          <p:nvPr/>
        </p:nvSpPr>
        <p:spPr bwMode="auto">
          <a:xfrm>
            <a:off x="982663" y="5534025"/>
            <a:ext cx="1346200" cy="195263"/>
          </a:xfrm>
          <a:custGeom>
            <a:avLst/>
            <a:gdLst>
              <a:gd name="T0" fmla="*/ 0 w 848"/>
              <a:gd name="T1" fmla="*/ 0 h 123"/>
              <a:gd name="T2" fmla="*/ 383063739 w 848"/>
              <a:gd name="T3" fmla="*/ 22682259 h 123"/>
              <a:gd name="T4" fmla="*/ 695563123 w 848"/>
              <a:gd name="T5" fmla="*/ 118448461 h 123"/>
              <a:gd name="T6" fmla="*/ 1537295267 w 848"/>
              <a:gd name="T7" fmla="*/ 309980829 h 123"/>
              <a:gd name="T8" fmla="*/ 2137092678 w 848"/>
              <a:gd name="T9" fmla="*/ 262096955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8"/>
              <a:gd name="T16" fmla="*/ 0 h 123"/>
              <a:gd name="T17" fmla="*/ 848 w 848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8" h="123">
                <a:moveTo>
                  <a:pt x="0" y="0"/>
                </a:moveTo>
                <a:cubicBezTo>
                  <a:pt x="50" y="3"/>
                  <a:pt x="101" y="4"/>
                  <a:pt x="152" y="9"/>
                </a:cubicBezTo>
                <a:cubicBezTo>
                  <a:pt x="198" y="13"/>
                  <a:pt x="232" y="33"/>
                  <a:pt x="276" y="47"/>
                </a:cubicBezTo>
                <a:cubicBezTo>
                  <a:pt x="383" y="79"/>
                  <a:pt x="499" y="108"/>
                  <a:pt x="610" y="123"/>
                </a:cubicBezTo>
                <a:cubicBezTo>
                  <a:pt x="683" y="119"/>
                  <a:pt x="772" y="104"/>
                  <a:pt x="848" y="104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906463" y="5564188"/>
            <a:ext cx="1195387" cy="255587"/>
          </a:xfrm>
          <a:custGeom>
            <a:avLst/>
            <a:gdLst>
              <a:gd name="T0" fmla="*/ 0 w 753"/>
              <a:gd name="T1" fmla="*/ 405743514 h 161"/>
              <a:gd name="T2" fmla="*/ 1058465236 w 753"/>
              <a:gd name="T3" fmla="*/ 191531477 h 161"/>
              <a:gd name="T4" fmla="*/ 1562496112 w 753"/>
              <a:gd name="T5" fmla="*/ 0 h 161"/>
              <a:gd name="T6" fmla="*/ 1897676247 w 753"/>
              <a:gd name="T7" fmla="*/ 95765739 h 161"/>
              <a:gd name="T8" fmla="*/ 0 60000 65536"/>
              <a:gd name="T9" fmla="*/ 0 60000 65536"/>
              <a:gd name="T10" fmla="*/ 0 60000 65536"/>
              <a:gd name="T11" fmla="*/ 0 60000 65536"/>
              <a:gd name="T12" fmla="*/ 0 w 753"/>
              <a:gd name="T13" fmla="*/ 0 h 161"/>
              <a:gd name="T14" fmla="*/ 753 w 753"/>
              <a:gd name="T15" fmla="*/ 161 h 1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3" h="161">
                <a:moveTo>
                  <a:pt x="0" y="161"/>
                </a:moveTo>
                <a:cubicBezTo>
                  <a:pt x="152" y="149"/>
                  <a:pt x="276" y="120"/>
                  <a:pt x="420" y="76"/>
                </a:cubicBezTo>
                <a:cubicBezTo>
                  <a:pt x="479" y="35"/>
                  <a:pt x="549" y="13"/>
                  <a:pt x="620" y="0"/>
                </a:cubicBezTo>
                <a:cubicBezTo>
                  <a:pt x="658" y="12"/>
                  <a:pt x="712" y="38"/>
                  <a:pt x="753" y="38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2" name="Freeform 16"/>
          <p:cNvSpPr>
            <a:spLocks/>
          </p:cNvSpPr>
          <p:nvPr/>
        </p:nvSpPr>
        <p:spPr bwMode="auto">
          <a:xfrm>
            <a:off x="1511300" y="5594350"/>
            <a:ext cx="1466850" cy="330200"/>
          </a:xfrm>
          <a:custGeom>
            <a:avLst/>
            <a:gdLst>
              <a:gd name="T0" fmla="*/ 0 w 924"/>
              <a:gd name="T1" fmla="*/ 430947584 h 208"/>
              <a:gd name="T2" fmla="*/ 912296718 w 924"/>
              <a:gd name="T3" fmla="*/ 456149140 h 208"/>
              <a:gd name="T4" fmla="*/ 1680945362 w 924"/>
              <a:gd name="T5" fmla="*/ 287297827 h 208"/>
              <a:gd name="T6" fmla="*/ 1897678742 w 924"/>
              <a:gd name="T7" fmla="*/ 214214111 h 208"/>
              <a:gd name="T8" fmla="*/ 2018646210 w 924"/>
              <a:gd name="T9" fmla="*/ 118448152 h 208"/>
              <a:gd name="T10" fmla="*/ 2147483647 w 924"/>
              <a:gd name="T11" fmla="*/ 0 h 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4"/>
              <a:gd name="T19" fmla="*/ 0 h 208"/>
              <a:gd name="T20" fmla="*/ 924 w 924"/>
              <a:gd name="T21" fmla="*/ 208 h 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4" h="208">
                <a:moveTo>
                  <a:pt x="0" y="171"/>
                </a:moveTo>
                <a:cubicBezTo>
                  <a:pt x="144" y="208"/>
                  <a:pt x="102" y="188"/>
                  <a:pt x="362" y="181"/>
                </a:cubicBezTo>
                <a:cubicBezTo>
                  <a:pt x="466" y="170"/>
                  <a:pt x="567" y="147"/>
                  <a:pt x="667" y="114"/>
                </a:cubicBezTo>
                <a:cubicBezTo>
                  <a:pt x="691" y="105"/>
                  <a:pt x="731" y="99"/>
                  <a:pt x="753" y="85"/>
                </a:cubicBezTo>
                <a:cubicBezTo>
                  <a:pt x="769" y="73"/>
                  <a:pt x="782" y="56"/>
                  <a:pt x="801" y="47"/>
                </a:cubicBezTo>
                <a:cubicBezTo>
                  <a:pt x="836" y="29"/>
                  <a:pt x="894" y="29"/>
                  <a:pt x="924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3" name="Freeform 17"/>
          <p:cNvSpPr>
            <a:spLocks/>
          </p:cNvSpPr>
          <p:nvPr/>
        </p:nvSpPr>
        <p:spPr bwMode="auto">
          <a:xfrm>
            <a:off x="1798638" y="5759450"/>
            <a:ext cx="1436687" cy="92075"/>
          </a:xfrm>
          <a:custGeom>
            <a:avLst/>
            <a:gdLst>
              <a:gd name="T0" fmla="*/ 0 w 905"/>
              <a:gd name="T1" fmla="*/ 47883762 h 58"/>
              <a:gd name="T2" fmla="*/ 1129029699 w 905"/>
              <a:gd name="T3" fmla="*/ 146169074 h 58"/>
              <a:gd name="T4" fmla="*/ 1512093213 w 905"/>
              <a:gd name="T5" fmla="*/ 120967518 h 58"/>
              <a:gd name="T6" fmla="*/ 1728826913 w 905"/>
              <a:gd name="T7" fmla="*/ 47883762 h 58"/>
              <a:gd name="T8" fmla="*/ 2147483647 w 90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5"/>
              <a:gd name="T16" fmla="*/ 0 h 58"/>
              <a:gd name="T17" fmla="*/ 905 w 90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5" h="58">
                <a:moveTo>
                  <a:pt x="0" y="19"/>
                </a:moveTo>
                <a:cubicBezTo>
                  <a:pt x="150" y="28"/>
                  <a:pt x="298" y="43"/>
                  <a:pt x="448" y="58"/>
                </a:cubicBezTo>
                <a:cubicBezTo>
                  <a:pt x="498" y="54"/>
                  <a:pt x="549" y="53"/>
                  <a:pt x="600" y="48"/>
                </a:cubicBezTo>
                <a:cubicBezTo>
                  <a:pt x="628" y="44"/>
                  <a:pt x="657" y="25"/>
                  <a:pt x="686" y="19"/>
                </a:cubicBezTo>
                <a:cubicBezTo>
                  <a:pt x="756" y="3"/>
                  <a:pt x="834" y="0"/>
                  <a:pt x="905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1149350" y="5561013"/>
            <a:ext cx="2058988" cy="395287"/>
          </a:xfrm>
          <a:custGeom>
            <a:avLst/>
            <a:gdLst>
              <a:gd name="T0" fmla="*/ 2147483647 w 1297"/>
              <a:gd name="T1" fmla="*/ 100806123 h 249"/>
              <a:gd name="T2" fmla="*/ 2147483647 w 1297"/>
              <a:gd name="T3" fmla="*/ 219252568 h 249"/>
              <a:gd name="T4" fmla="*/ 2147483647 w 1297"/>
              <a:gd name="T5" fmla="*/ 388103576 h 249"/>
              <a:gd name="T6" fmla="*/ 2147483647 w 1297"/>
              <a:gd name="T7" fmla="*/ 627517363 h 249"/>
              <a:gd name="T8" fmla="*/ 1486892386 w 1297"/>
              <a:gd name="T9" fmla="*/ 531751570 h 249"/>
              <a:gd name="T10" fmla="*/ 574595747 w 1297"/>
              <a:gd name="T11" fmla="*/ 219252568 h 249"/>
              <a:gd name="T12" fmla="*/ 118448171 w 1297"/>
              <a:gd name="T13" fmla="*/ 52922432 h 249"/>
              <a:gd name="T14" fmla="*/ 0 w 1297"/>
              <a:gd name="T15" fmla="*/ 5040306 h 2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7"/>
              <a:gd name="T25" fmla="*/ 0 h 249"/>
              <a:gd name="T26" fmla="*/ 1297 w 1297"/>
              <a:gd name="T27" fmla="*/ 249 h 2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7" h="249">
                <a:moveTo>
                  <a:pt x="1248" y="40"/>
                </a:moveTo>
                <a:cubicBezTo>
                  <a:pt x="1135" y="113"/>
                  <a:pt x="1297" y="2"/>
                  <a:pt x="1200" y="87"/>
                </a:cubicBezTo>
                <a:cubicBezTo>
                  <a:pt x="1172" y="110"/>
                  <a:pt x="1142" y="131"/>
                  <a:pt x="1114" y="154"/>
                </a:cubicBezTo>
                <a:cubicBezTo>
                  <a:pt x="1042" y="210"/>
                  <a:pt x="955" y="234"/>
                  <a:pt x="867" y="249"/>
                </a:cubicBezTo>
                <a:cubicBezTo>
                  <a:pt x="773" y="240"/>
                  <a:pt x="680" y="236"/>
                  <a:pt x="590" y="211"/>
                </a:cubicBezTo>
                <a:cubicBezTo>
                  <a:pt x="467" y="177"/>
                  <a:pt x="350" y="118"/>
                  <a:pt x="228" y="87"/>
                </a:cubicBezTo>
                <a:cubicBezTo>
                  <a:pt x="171" y="48"/>
                  <a:pt x="108" y="51"/>
                  <a:pt x="47" y="21"/>
                </a:cubicBezTo>
                <a:cubicBezTo>
                  <a:pt x="6" y="0"/>
                  <a:pt x="23" y="2"/>
                  <a:pt x="0" y="2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2403475" y="5594350"/>
            <a:ext cx="847725" cy="120650"/>
          </a:xfrm>
          <a:custGeom>
            <a:avLst/>
            <a:gdLst>
              <a:gd name="T0" fmla="*/ 0 w 534"/>
              <a:gd name="T1" fmla="*/ 191531848 h 76"/>
              <a:gd name="T2" fmla="*/ 481349028 w 534"/>
              <a:gd name="T3" fmla="*/ 95765924 h 76"/>
              <a:gd name="T4" fmla="*/ 551913371 w 534"/>
              <a:gd name="T5" fmla="*/ 70564371 h 76"/>
              <a:gd name="T6" fmla="*/ 624998663 w 534"/>
              <a:gd name="T7" fmla="*/ 47883756 h 76"/>
              <a:gd name="T8" fmla="*/ 768646710 w 534"/>
              <a:gd name="T9" fmla="*/ 0 h 76"/>
              <a:gd name="T10" fmla="*/ 1345763219 w 534"/>
              <a:gd name="T11" fmla="*/ 166330295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4"/>
              <a:gd name="T19" fmla="*/ 0 h 76"/>
              <a:gd name="T20" fmla="*/ 534 w 534"/>
              <a:gd name="T21" fmla="*/ 76 h 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4" h="76">
                <a:moveTo>
                  <a:pt x="0" y="76"/>
                </a:moveTo>
                <a:cubicBezTo>
                  <a:pt x="76" y="68"/>
                  <a:pt x="122" y="60"/>
                  <a:pt x="191" y="38"/>
                </a:cubicBezTo>
                <a:cubicBezTo>
                  <a:pt x="200" y="34"/>
                  <a:pt x="209" y="31"/>
                  <a:pt x="219" y="28"/>
                </a:cubicBezTo>
                <a:cubicBezTo>
                  <a:pt x="228" y="24"/>
                  <a:pt x="238" y="22"/>
                  <a:pt x="248" y="19"/>
                </a:cubicBezTo>
                <a:cubicBezTo>
                  <a:pt x="267" y="12"/>
                  <a:pt x="305" y="0"/>
                  <a:pt x="305" y="0"/>
                </a:cubicBezTo>
                <a:cubicBezTo>
                  <a:pt x="411" y="10"/>
                  <a:pt x="444" y="23"/>
                  <a:pt x="534" y="66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2343150" y="4973638"/>
            <a:ext cx="725488" cy="120650"/>
          </a:xfrm>
          <a:custGeom>
            <a:avLst/>
            <a:gdLst>
              <a:gd name="T0" fmla="*/ 0 w 457"/>
              <a:gd name="T1" fmla="*/ 73083733 h 76"/>
              <a:gd name="T2" fmla="*/ 504031661 w 457"/>
              <a:gd name="T3" fmla="*/ 0 h 76"/>
              <a:gd name="T4" fmla="*/ 889616722 w 457"/>
              <a:gd name="T5" fmla="*/ 95765924 h 76"/>
              <a:gd name="T6" fmla="*/ 1151713083 w 457"/>
              <a:gd name="T7" fmla="*/ 191531848 h 76"/>
              <a:gd name="T8" fmla="*/ 0 60000 65536"/>
              <a:gd name="T9" fmla="*/ 0 60000 65536"/>
              <a:gd name="T10" fmla="*/ 0 60000 65536"/>
              <a:gd name="T11" fmla="*/ 0 60000 65536"/>
              <a:gd name="T12" fmla="*/ 0 w 457"/>
              <a:gd name="T13" fmla="*/ 0 h 76"/>
              <a:gd name="T14" fmla="*/ 457 w 457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7" h="76">
                <a:moveTo>
                  <a:pt x="0" y="29"/>
                </a:moveTo>
                <a:cubicBezTo>
                  <a:pt x="136" y="4"/>
                  <a:pt x="69" y="13"/>
                  <a:pt x="200" y="0"/>
                </a:cubicBezTo>
                <a:cubicBezTo>
                  <a:pt x="255" y="8"/>
                  <a:pt x="300" y="21"/>
                  <a:pt x="353" y="38"/>
                </a:cubicBezTo>
                <a:cubicBezTo>
                  <a:pt x="385" y="59"/>
                  <a:pt x="417" y="76"/>
                  <a:pt x="457" y="76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7" name="Freeform 21"/>
          <p:cNvSpPr>
            <a:spLocks/>
          </p:cNvSpPr>
          <p:nvPr/>
        </p:nvSpPr>
        <p:spPr bwMode="auto">
          <a:xfrm>
            <a:off x="695325" y="3455988"/>
            <a:ext cx="771525" cy="187325"/>
          </a:xfrm>
          <a:custGeom>
            <a:avLst/>
            <a:gdLst>
              <a:gd name="T0" fmla="*/ 0 w 486"/>
              <a:gd name="T1" fmla="*/ 297378460 h 118"/>
              <a:gd name="T2" fmla="*/ 624998791 w 486"/>
              <a:gd name="T3" fmla="*/ 57964397 h 118"/>
              <a:gd name="T4" fmla="*/ 864414567 w 486"/>
              <a:gd name="T5" fmla="*/ 32762829 h 118"/>
              <a:gd name="T6" fmla="*/ 1008062644 w 486"/>
              <a:gd name="T7" fmla="*/ 80645004 h 118"/>
              <a:gd name="T8" fmla="*/ 1151712308 w 486"/>
              <a:gd name="T9" fmla="*/ 153728747 h 118"/>
              <a:gd name="T10" fmla="*/ 1224796027 w 486"/>
              <a:gd name="T11" fmla="*/ 201612497 h 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6"/>
              <a:gd name="T19" fmla="*/ 0 h 118"/>
              <a:gd name="T20" fmla="*/ 486 w 486"/>
              <a:gd name="T21" fmla="*/ 118 h 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6" h="118">
                <a:moveTo>
                  <a:pt x="0" y="118"/>
                </a:moveTo>
                <a:cubicBezTo>
                  <a:pt x="73" y="68"/>
                  <a:pt x="161" y="36"/>
                  <a:pt x="248" y="23"/>
                </a:cubicBezTo>
                <a:cubicBezTo>
                  <a:pt x="286" y="9"/>
                  <a:pt x="301" y="0"/>
                  <a:pt x="343" y="13"/>
                </a:cubicBezTo>
                <a:cubicBezTo>
                  <a:pt x="362" y="18"/>
                  <a:pt x="400" y="32"/>
                  <a:pt x="400" y="32"/>
                </a:cubicBezTo>
                <a:cubicBezTo>
                  <a:pt x="484" y="87"/>
                  <a:pt x="377" y="20"/>
                  <a:pt x="457" y="61"/>
                </a:cubicBezTo>
                <a:cubicBezTo>
                  <a:pt x="467" y="66"/>
                  <a:pt x="486" y="80"/>
                  <a:pt x="486" y="8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8" name="Freeform 22"/>
          <p:cNvSpPr>
            <a:spLocks/>
          </p:cNvSpPr>
          <p:nvPr/>
        </p:nvSpPr>
        <p:spPr bwMode="auto">
          <a:xfrm>
            <a:off x="741363" y="3492500"/>
            <a:ext cx="801687" cy="528638"/>
          </a:xfrm>
          <a:custGeom>
            <a:avLst/>
            <a:gdLst>
              <a:gd name="T0" fmla="*/ 0 w 505"/>
              <a:gd name="T1" fmla="*/ 839213708 h 333"/>
              <a:gd name="T2" fmla="*/ 118446497 w 505"/>
              <a:gd name="T3" fmla="*/ 551915531 h 333"/>
              <a:gd name="T4" fmla="*/ 312499204 w 505"/>
              <a:gd name="T5" fmla="*/ 312499655 h 333"/>
              <a:gd name="T6" fmla="*/ 551913146 w 505"/>
              <a:gd name="T7" fmla="*/ 0 h 333"/>
              <a:gd name="T8" fmla="*/ 670361181 w 505"/>
              <a:gd name="T9" fmla="*/ 22682219 h 333"/>
              <a:gd name="T10" fmla="*/ 743444855 w 505"/>
              <a:gd name="T11" fmla="*/ 70564441 h 333"/>
              <a:gd name="T12" fmla="*/ 1272677408 w 505"/>
              <a:gd name="T13" fmla="*/ 47883803 h 3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5"/>
              <a:gd name="T22" fmla="*/ 0 h 333"/>
              <a:gd name="T23" fmla="*/ 505 w 505"/>
              <a:gd name="T24" fmla="*/ 333 h 3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5" h="333">
                <a:moveTo>
                  <a:pt x="0" y="333"/>
                </a:moveTo>
                <a:cubicBezTo>
                  <a:pt x="24" y="296"/>
                  <a:pt x="28" y="256"/>
                  <a:pt x="47" y="219"/>
                </a:cubicBezTo>
                <a:cubicBezTo>
                  <a:pt x="64" y="183"/>
                  <a:pt x="98" y="153"/>
                  <a:pt x="124" y="124"/>
                </a:cubicBezTo>
                <a:cubicBezTo>
                  <a:pt x="156" y="85"/>
                  <a:pt x="190" y="41"/>
                  <a:pt x="219" y="0"/>
                </a:cubicBezTo>
                <a:cubicBezTo>
                  <a:pt x="234" y="3"/>
                  <a:pt x="251" y="3"/>
                  <a:pt x="266" y="9"/>
                </a:cubicBezTo>
                <a:cubicBezTo>
                  <a:pt x="276" y="12"/>
                  <a:pt x="283" y="27"/>
                  <a:pt x="295" y="28"/>
                </a:cubicBezTo>
                <a:cubicBezTo>
                  <a:pt x="364" y="32"/>
                  <a:pt x="434" y="19"/>
                  <a:pt x="505" y="19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9" name="Freeform 23"/>
          <p:cNvSpPr>
            <a:spLocks/>
          </p:cNvSpPr>
          <p:nvPr/>
        </p:nvSpPr>
        <p:spPr bwMode="auto">
          <a:xfrm>
            <a:off x="588963" y="3598863"/>
            <a:ext cx="877887" cy="301625"/>
          </a:xfrm>
          <a:custGeom>
            <a:avLst/>
            <a:gdLst>
              <a:gd name="T0" fmla="*/ 0 w 553"/>
              <a:gd name="T1" fmla="*/ 478829732 h 190"/>
              <a:gd name="T2" fmla="*/ 577114602 w 553"/>
              <a:gd name="T3" fmla="*/ 335181567 h 190"/>
              <a:gd name="T4" fmla="*/ 720764157 w 553"/>
              <a:gd name="T5" fmla="*/ 287297819 h 190"/>
              <a:gd name="T6" fmla="*/ 816529998 w 553"/>
              <a:gd name="T7" fmla="*/ 239415660 h 190"/>
              <a:gd name="T8" fmla="*/ 960178164 w 553"/>
              <a:gd name="T9" fmla="*/ 191531863 h 190"/>
              <a:gd name="T10" fmla="*/ 1249995046 w 553"/>
              <a:gd name="T11" fmla="*/ 47883760 h 190"/>
              <a:gd name="T12" fmla="*/ 1320560937 w 553"/>
              <a:gd name="T13" fmla="*/ 22682199 h 190"/>
              <a:gd name="T14" fmla="*/ 1393644600 w 553"/>
              <a:gd name="T15" fmla="*/ 0 h 1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3"/>
              <a:gd name="T25" fmla="*/ 0 h 190"/>
              <a:gd name="T26" fmla="*/ 553 w 553"/>
              <a:gd name="T27" fmla="*/ 190 h 1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3" h="190">
                <a:moveTo>
                  <a:pt x="0" y="190"/>
                </a:moveTo>
                <a:cubicBezTo>
                  <a:pt x="75" y="171"/>
                  <a:pt x="155" y="157"/>
                  <a:pt x="229" y="133"/>
                </a:cubicBezTo>
                <a:cubicBezTo>
                  <a:pt x="248" y="126"/>
                  <a:pt x="268" y="122"/>
                  <a:pt x="286" y="114"/>
                </a:cubicBezTo>
                <a:cubicBezTo>
                  <a:pt x="298" y="107"/>
                  <a:pt x="310" y="100"/>
                  <a:pt x="324" y="95"/>
                </a:cubicBezTo>
                <a:cubicBezTo>
                  <a:pt x="342" y="87"/>
                  <a:pt x="381" y="76"/>
                  <a:pt x="381" y="76"/>
                </a:cubicBezTo>
                <a:cubicBezTo>
                  <a:pt x="429" y="44"/>
                  <a:pt x="445" y="35"/>
                  <a:pt x="496" y="19"/>
                </a:cubicBezTo>
                <a:cubicBezTo>
                  <a:pt x="505" y="15"/>
                  <a:pt x="514" y="12"/>
                  <a:pt x="524" y="9"/>
                </a:cubicBezTo>
                <a:cubicBezTo>
                  <a:pt x="533" y="5"/>
                  <a:pt x="553" y="0"/>
                  <a:pt x="553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400" name="Freeform 24"/>
          <p:cNvSpPr>
            <a:spLocks/>
          </p:cNvSpPr>
          <p:nvPr/>
        </p:nvSpPr>
        <p:spPr bwMode="auto">
          <a:xfrm>
            <a:off x="604838" y="3506788"/>
            <a:ext cx="876300" cy="317500"/>
          </a:xfrm>
          <a:custGeom>
            <a:avLst/>
            <a:gdLst>
              <a:gd name="T0" fmla="*/ 0 w 552"/>
              <a:gd name="T1" fmla="*/ 504031295 h 200"/>
              <a:gd name="T2" fmla="*/ 360381490 w 552"/>
              <a:gd name="T3" fmla="*/ 433466941 h 200"/>
              <a:gd name="T4" fmla="*/ 720764567 w 552"/>
              <a:gd name="T5" fmla="*/ 289817186 h 200"/>
              <a:gd name="T6" fmla="*/ 791328911 w 552"/>
              <a:gd name="T7" fmla="*/ 241935025 h 200"/>
              <a:gd name="T8" fmla="*/ 864412815 w 552"/>
              <a:gd name="T9" fmla="*/ 216733471 h 200"/>
              <a:gd name="T10" fmla="*/ 1008062451 w 552"/>
              <a:gd name="T11" fmla="*/ 120967513 h 200"/>
              <a:gd name="T12" fmla="*/ 1151710500 w 552"/>
              <a:gd name="T13" fmla="*/ 73083740 h 200"/>
              <a:gd name="T14" fmla="*/ 1391126032 w 552"/>
              <a:gd name="T15" fmla="*/ 0 h 2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2"/>
              <a:gd name="T25" fmla="*/ 0 h 200"/>
              <a:gd name="T26" fmla="*/ 552 w 552"/>
              <a:gd name="T27" fmla="*/ 200 h 2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2" h="200">
                <a:moveTo>
                  <a:pt x="0" y="200"/>
                </a:moveTo>
                <a:cubicBezTo>
                  <a:pt x="47" y="191"/>
                  <a:pt x="95" y="180"/>
                  <a:pt x="143" y="172"/>
                </a:cubicBezTo>
                <a:cubicBezTo>
                  <a:pt x="185" y="142"/>
                  <a:pt x="236" y="130"/>
                  <a:pt x="286" y="115"/>
                </a:cubicBezTo>
                <a:cubicBezTo>
                  <a:pt x="295" y="108"/>
                  <a:pt x="303" y="101"/>
                  <a:pt x="314" y="96"/>
                </a:cubicBezTo>
                <a:cubicBezTo>
                  <a:pt x="323" y="91"/>
                  <a:pt x="334" y="90"/>
                  <a:pt x="343" y="86"/>
                </a:cubicBezTo>
                <a:cubicBezTo>
                  <a:pt x="362" y="74"/>
                  <a:pt x="378" y="55"/>
                  <a:pt x="400" y="48"/>
                </a:cubicBezTo>
                <a:cubicBezTo>
                  <a:pt x="419" y="41"/>
                  <a:pt x="457" y="29"/>
                  <a:pt x="457" y="29"/>
                </a:cubicBezTo>
                <a:cubicBezTo>
                  <a:pt x="492" y="5"/>
                  <a:pt x="508" y="0"/>
                  <a:pt x="55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401" name="Freeform 25"/>
          <p:cNvSpPr>
            <a:spLocks/>
          </p:cNvSpPr>
          <p:nvPr/>
        </p:nvSpPr>
        <p:spPr bwMode="auto">
          <a:xfrm>
            <a:off x="528638" y="3598863"/>
            <a:ext cx="1104900" cy="60325"/>
          </a:xfrm>
          <a:custGeom>
            <a:avLst/>
            <a:gdLst>
              <a:gd name="T0" fmla="*/ 0 w 696"/>
              <a:gd name="T1" fmla="*/ 0 h 38"/>
              <a:gd name="T2" fmla="*/ 433466921 w 696"/>
              <a:gd name="T3" fmla="*/ 95765924 h 38"/>
              <a:gd name="T4" fmla="*/ 672882475 w 696"/>
              <a:gd name="T5" fmla="*/ 47883756 h 38"/>
              <a:gd name="T6" fmla="*/ 1176912159 w 696"/>
              <a:gd name="T7" fmla="*/ 95765924 h 38"/>
              <a:gd name="T8" fmla="*/ 1754028928 w 696"/>
              <a:gd name="T9" fmla="*/ 47883756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6"/>
              <a:gd name="T16" fmla="*/ 0 h 38"/>
              <a:gd name="T17" fmla="*/ 696 w 696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6" h="38">
                <a:moveTo>
                  <a:pt x="0" y="0"/>
                </a:moveTo>
                <a:cubicBezTo>
                  <a:pt x="58" y="9"/>
                  <a:pt x="114" y="22"/>
                  <a:pt x="172" y="38"/>
                </a:cubicBezTo>
                <a:cubicBezTo>
                  <a:pt x="203" y="32"/>
                  <a:pt x="234" y="19"/>
                  <a:pt x="267" y="19"/>
                </a:cubicBezTo>
                <a:cubicBezTo>
                  <a:pt x="333" y="19"/>
                  <a:pt x="400" y="33"/>
                  <a:pt x="467" y="38"/>
                </a:cubicBezTo>
                <a:cubicBezTo>
                  <a:pt x="542" y="18"/>
                  <a:pt x="618" y="19"/>
                  <a:pt x="696" y="19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402" name="Text Box 26"/>
          <p:cNvSpPr txBox="1">
            <a:spLocks noChangeArrowheads="1"/>
          </p:cNvSpPr>
          <p:nvPr/>
        </p:nvSpPr>
        <p:spPr bwMode="auto">
          <a:xfrm>
            <a:off x="1905000" y="4267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1E31"/>
                </a:solidFill>
                <a:latin typeface="Times" charset="0"/>
                <a:ea typeface="Osaka" charset="-128"/>
              </a:rPr>
              <a:t>actin filaments</a:t>
            </a:r>
          </a:p>
        </p:txBody>
      </p:sp>
    </p:spTree>
    <p:extLst>
      <p:ext uri="{BB962C8B-B14F-4D97-AF65-F5344CB8AC3E}">
        <p14:creationId xmlns:p14="http://schemas.microsoft.com/office/powerpoint/2010/main" val="29294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60375" y="1556792"/>
            <a:ext cx="82880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                                                                           </a:t>
            </a:r>
            <a:r>
              <a:rPr lang="en-US" altLang="ja-JP" dirty="0" err="1" smtClean="0"/>
              <a:t>Cytochalasin</a:t>
            </a:r>
            <a:r>
              <a:rPr lang="en-US" altLang="ja-JP" dirty="0" smtClean="0"/>
              <a:t> From </a:t>
            </a:r>
            <a:r>
              <a:rPr lang="en-US" altLang="ja-JP" dirty="0"/>
              <a:t>Wikipedia</a:t>
            </a:r>
            <a:r>
              <a:rPr lang="en-US" altLang="ja-JP" dirty="0" smtClean="0"/>
              <a:t>,</a:t>
            </a:r>
          </a:p>
          <a:p>
            <a:endParaRPr lang="en-US" altLang="ja-JP" dirty="0"/>
          </a:p>
          <a:p>
            <a:r>
              <a:rPr lang="en-US" altLang="ja-JP" dirty="0" smtClean="0"/>
              <a:t>     </a:t>
            </a:r>
            <a:r>
              <a:rPr lang="en-US" altLang="ja-JP" dirty="0" err="1" smtClean="0">
                <a:solidFill>
                  <a:srgbClr val="FF0000"/>
                </a:solidFill>
              </a:rPr>
              <a:t>Cytochalasins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are fungal metabolites </a:t>
            </a:r>
            <a:r>
              <a:rPr lang="en-US" altLang="ja-JP" dirty="0"/>
              <a:t>that have the </a:t>
            </a:r>
            <a:r>
              <a:rPr lang="en-US" altLang="ja-JP" dirty="0">
                <a:solidFill>
                  <a:srgbClr val="FF0000"/>
                </a:solidFill>
              </a:rPr>
              <a:t>ability to bind to actin filaments and block polymerization and the elongation of actin</a:t>
            </a:r>
            <a:r>
              <a:rPr lang="en-US" altLang="ja-JP" dirty="0"/>
              <a:t>. As a result of the inhibition of actin polymerization, </a:t>
            </a:r>
            <a:r>
              <a:rPr lang="en-US" altLang="ja-JP" dirty="0" err="1"/>
              <a:t>cytochalasins</a:t>
            </a:r>
            <a:r>
              <a:rPr lang="en-US" altLang="ja-JP" dirty="0"/>
              <a:t> can </a:t>
            </a:r>
            <a:r>
              <a:rPr lang="en-US" altLang="ja-JP" dirty="0">
                <a:solidFill>
                  <a:srgbClr val="FF0000"/>
                </a:solidFill>
              </a:rPr>
              <a:t>change cellular morphology, inhibit </a:t>
            </a:r>
            <a:r>
              <a:rPr lang="en-US" altLang="ja-JP" dirty="0"/>
              <a:t>cellular processes such as </a:t>
            </a:r>
            <a:r>
              <a:rPr lang="en-US" altLang="ja-JP" dirty="0">
                <a:solidFill>
                  <a:srgbClr val="FF0000"/>
                </a:solidFill>
              </a:rPr>
              <a:t>cell division</a:t>
            </a:r>
            <a:r>
              <a:rPr lang="en-US" altLang="ja-JP" dirty="0"/>
              <a:t>, and even cause cells to undergo apoptosis.[1] </a:t>
            </a:r>
            <a:r>
              <a:rPr lang="en-US" altLang="ja-JP" dirty="0" err="1"/>
              <a:t>Cytochalasins</a:t>
            </a:r>
            <a:r>
              <a:rPr lang="en-US" altLang="ja-JP" dirty="0"/>
              <a:t> have the ability to permeate cell membranes, prevent cellular translocation and cause cells to enucleate.[2] </a:t>
            </a:r>
            <a:r>
              <a:rPr lang="en-US" altLang="ja-JP" dirty="0" err="1"/>
              <a:t>Cytochalasins</a:t>
            </a:r>
            <a:r>
              <a:rPr lang="en-US" altLang="ja-JP" dirty="0"/>
              <a:t> can also have an effect on other aspects of biological processes unrelated to actin polymerization. For example, </a:t>
            </a:r>
            <a:r>
              <a:rPr lang="en-US" altLang="ja-JP" dirty="0" err="1">
                <a:solidFill>
                  <a:srgbClr val="FF0000"/>
                </a:solidFill>
              </a:rPr>
              <a:t>cytochalasin</a:t>
            </a:r>
            <a:r>
              <a:rPr lang="en-US" altLang="ja-JP" dirty="0">
                <a:solidFill>
                  <a:srgbClr val="FF0000"/>
                </a:solidFill>
              </a:rPr>
              <a:t> A</a:t>
            </a:r>
            <a:r>
              <a:rPr lang="en-US" altLang="ja-JP" dirty="0"/>
              <a:t> and </a:t>
            </a:r>
            <a:r>
              <a:rPr lang="en-US" altLang="ja-JP" dirty="0" err="1">
                <a:solidFill>
                  <a:srgbClr val="FF0000"/>
                </a:solidFill>
              </a:rPr>
              <a:t>cytochalasin</a:t>
            </a:r>
            <a:r>
              <a:rPr lang="en-US" altLang="ja-JP" dirty="0">
                <a:solidFill>
                  <a:srgbClr val="FF0000"/>
                </a:solidFill>
              </a:rPr>
              <a:t> B</a:t>
            </a:r>
            <a:r>
              <a:rPr lang="en-US" altLang="ja-JP" dirty="0"/>
              <a:t> can also inhibit the transport of monosaccharides across the cell membrane,[2] </a:t>
            </a:r>
            <a:r>
              <a:rPr lang="en-US" altLang="ja-JP" dirty="0" err="1">
                <a:solidFill>
                  <a:srgbClr val="FF0000"/>
                </a:solidFill>
              </a:rPr>
              <a:t>cytochalasin</a:t>
            </a:r>
            <a:r>
              <a:rPr lang="en-US" altLang="ja-JP" dirty="0">
                <a:solidFill>
                  <a:srgbClr val="FF0000"/>
                </a:solidFill>
              </a:rPr>
              <a:t> H </a:t>
            </a:r>
            <a:r>
              <a:rPr lang="en-US" altLang="ja-JP" dirty="0"/>
              <a:t>has been found to regulate plant growth,[3] </a:t>
            </a:r>
            <a:r>
              <a:rPr lang="en-US" altLang="ja-JP" dirty="0" err="1">
                <a:solidFill>
                  <a:srgbClr val="FF0000"/>
                </a:solidFill>
              </a:rPr>
              <a:t>cytochalasin</a:t>
            </a:r>
            <a:r>
              <a:rPr lang="en-US" altLang="ja-JP" dirty="0">
                <a:solidFill>
                  <a:srgbClr val="FF0000"/>
                </a:solidFill>
              </a:rPr>
              <a:t> D</a:t>
            </a:r>
            <a:r>
              <a:rPr lang="en-US" altLang="ja-JP" dirty="0"/>
              <a:t> inhibits protein synthesis[4] and </a:t>
            </a:r>
            <a:r>
              <a:rPr lang="en-US" altLang="ja-JP" dirty="0" err="1">
                <a:solidFill>
                  <a:srgbClr val="FF0000"/>
                </a:solidFill>
              </a:rPr>
              <a:t>cytochalasin</a:t>
            </a:r>
            <a:r>
              <a:rPr lang="en-US" altLang="ja-JP" dirty="0">
                <a:solidFill>
                  <a:srgbClr val="FF0000"/>
                </a:solidFill>
              </a:rPr>
              <a:t> E</a:t>
            </a:r>
            <a:r>
              <a:rPr lang="en-US" altLang="ja-JP" dirty="0"/>
              <a:t> prevents angiogenesis.[5]</a:t>
            </a:r>
            <a:endParaRPr kumimoji="1" lang="ja-JP" altLang="en-US" dirty="0"/>
          </a:p>
        </p:txBody>
      </p:sp>
      <p:sp>
        <p:nvSpPr>
          <p:cNvPr id="5" name="AutoShape 2" descr="「wikipedia ロゴ」の画像検索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50212" name="Picture 4" descr="http://freepsd.biz/design_psd_img/0118102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3" y="476672"/>
            <a:ext cx="1840937" cy="138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4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2971800" y="1600200"/>
            <a:ext cx="509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A report by Professor F.J. Longo (1978)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827584" y="3293839"/>
            <a:ext cx="71008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err="1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Cytochalasin</a:t>
            </a:r>
            <a:r>
              <a:rPr lang="en-US" altLang="ja-JP" sz="24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B  </a:t>
            </a:r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was not effective in mouse fertilization.</a:t>
            </a:r>
            <a:endParaRPr lang="ja-JP" altLang="en-US" sz="2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21955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1151" y="4145779"/>
            <a:ext cx="85603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So, 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actin filaments may have little significance in mouse fertilization !?</a:t>
            </a:r>
            <a:endParaRPr lang="ja-JP" altLang="en-US" sz="2400" dirty="0">
              <a:solidFill>
                <a:srgbClr val="FF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47864" y="2590056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hlinkClick r:id="rId3" tooltip="Persistent link using digital object identifier"/>
              </a:rPr>
              <a:t>https://doi.org/10.1016/0012-1606(78)90197-5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15816" y="2132856"/>
            <a:ext cx="5584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“Effects of </a:t>
            </a:r>
            <a:r>
              <a:rPr lang="en-US" altLang="ja-JP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cytochalasin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 B on sperm-egg interactions”</a:t>
            </a:r>
          </a:p>
        </p:txBody>
      </p:sp>
    </p:spTree>
    <p:extLst>
      <p:ext uri="{BB962C8B-B14F-4D97-AF65-F5344CB8AC3E}">
        <p14:creationId xmlns:p14="http://schemas.microsoft.com/office/powerpoint/2010/main" val="27435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449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>
                <a:solidFill>
                  <a:srgbClr val="000000"/>
                </a:solidFill>
                <a:latin typeface="Helvetica" charset="0"/>
                <a:ea typeface="Osaka" charset="-128"/>
              </a:rPr>
              <a:t>Sperm incorporation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4114800" y="3962400"/>
            <a:ext cx="502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 dirty="0">
                <a:solidFill>
                  <a:srgbClr val="000000"/>
                </a:solidFill>
                <a:latin typeface="Helvetica" charset="0"/>
                <a:ea typeface="Osaka" charset="-128"/>
              </a:rPr>
              <a:t>Involvement of </a:t>
            </a:r>
            <a:r>
              <a:rPr lang="en-US" altLang="ja-JP" sz="2400" b="1" dirty="0">
                <a:solidFill>
                  <a:srgbClr val="FF1E31"/>
                </a:solidFill>
                <a:latin typeface="Helvetica" charset="0"/>
                <a:ea typeface="Osaka" charset="-128"/>
              </a:rPr>
              <a:t>actin </a:t>
            </a:r>
            <a:r>
              <a:rPr lang="en-US" altLang="ja-JP" sz="2400" b="1" dirty="0" smtClean="0">
                <a:solidFill>
                  <a:srgbClr val="FF1E31"/>
                </a:solidFill>
                <a:latin typeface="Helvetica" charset="0"/>
                <a:ea typeface="Osaka" charset="-128"/>
              </a:rPr>
              <a:t>filament ?</a:t>
            </a:r>
            <a:endParaRPr lang="en-US" altLang="ja-JP" sz="2400" b="1" dirty="0">
              <a:solidFill>
                <a:srgbClr val="FF1E31"/>
              </a:solidFill>
              <a:latin typeface="Helvetica" charset="0"/>
              <a:ea typeface="Osaka" charset="-128"/>
            </a:endParaRP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4572000" y="44196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Inhibition by </a:t>
            </a:r>
            <a:r>
              <a:rPr lang="en-US" altLang="ja-JP" sz="2400" b="1">
                <a:solidFill>
                  <a:srgbClr val="30FF80"/>
                </a:solidFill>
                <a:latin typeface="Helvetica" charset="0"/>
                <a:ea typeface="Osaka" charset="-128"/>
              </a:rPr>
              <a:t>cytochalasin</a:t>
            </a:r>
          </a:p>
        </p:txBody>
      </p:sp>
      <p:sp>
        <p:nvSpPr>
          <p:cNvPr id="103429" name="Line 5"/>
          <p:cNvSpPr>
            <a:spLocks noChangeShapeType="1"/>
          </p:cNvSpPr>
          <p:nvPr/>
        </p:nvSpPr>
        <p:spPr bwMode="auto">
          <a:xfrm>
            <a:off x="4267200" y="1828800"/>
            <a:ext cx="0" cy="205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4038600" y="990600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 dirty="0">
                <a:solidFill>
                  <a:srgbClr val="000000"/>
                </a:solidFill>
                <a:latin typeface="Helvetica" charset="0"/>
                <a:ea typeface="Osaka" charset="-128"/>
              </a:rPr>
              <a:t>Involvement of </a:t>
            </a:r>
            <a:r>
              <a:rPr lang="en-US" altLang="ja-JP" sz="2400" b="1" dirty="0">
                <a:solidFill>
                  <a:srgbClr val="FF14A9"/>
                </a:solidFill>
                <a:latin typeface="Helvetica" charset="0"/>
                <a:ea typeface="Osaka" charset="-128"/>
              </a:rPr>
              <a:t>Rho family small G </a:t>
            </a:r>
            <a:r>
              <a:rPr lang="en-US" altLang="ja-JP" sz="2400" b="1" dirty="0" smtClean="0">
                <a:solidFill>
                  <a:srgbClr val="FF14A9"/>
                </a:solidFill>
                <a:latin typeface="Helvetica" charset="0"/>
                <a:ea typeface="Osaka" charset="-128"/>
              </a:rPr>
              <a:t>proteins ?</a:t>
            </a:r>
            <a:endParaRPr lang="en-US" altLang="ja-JP" sz="2400" b="1" dirty="0">
              <a:solidFill>
                <a:srgbClr val="FF14A9"/>
              </a:solidFill>
              <a:latin typeface="Helvetica" charset="0"/>
              <a:ea typeface="Osaka" charset="-128"/>
            </a:endParaRP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4267200" y="1828800"/>
            <a:ext cx="487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Inhibition by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sz="2400" b="1" i="1">
                <a:solidFill>
                  <a:srgbClr val="0F0FFF"/>
                </a:solidFill>
                <a:latin typeface="Helvetica" charset="0"/>
                <a:ea typeface="Osaka" charset="-128"/>
              </a:rPr>
              <a:t>Clostridium difficle </a:t>
            </a:r>
            <a:r>
              <a:rPr lang="en-US" altLang="ja-JP" sz="2400" b="1">
                <a:solidFill>
                  <a:srgbClr val="0F0FFF"/>
                </a:solidFill>
                <a:latin typeface="Helvetica" charset="0"/>
                <a:ea typeface="Osaka" charset="-128"/>
              </a:rPr>
              <a:t>toxin B</a:t>
            </a:r>
          </a:p>
        </p:txBody>
      </p:sp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09562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914400" y="6096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R. Yanagimachi, 1994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528638" y="3455988"/>
            <a:ext cx="2722562" cy="2500312"/>
            <a:chOff x="528638" y="3455988"/>
            <a:chExt cx="2722562" cy="2500312"/>
          </a:xfrm>
        </p:grpSpPr>
        <p:sp>
          <p:nvSpPr>
            <p:cNvPr id="103434" name="Freeform 10"/>
            <p:cNvSpPr>
              <a:spLocks/>
            </p:cNvSpPr>
            <p:nvPr/>
          </p:nvSpPr>
          <p:spPr bwMode="auto">
            <a:xfrm>
              <a:off x="982663" y="4762500"/>
              <a:ext cx="1209675" cy="173038"/>
            </a:xfrm>
            <a:custGeom>
              <a:avLst/>
              <a:gdLst>
                <a:gd name="T0" fmla="*/ 0 w 762"/>
                <a:gd name="T1" fmla="*/ 216734102 h 109"/>
                <a:gd name="T2" fmla="*/ 577115001 w 762"/>
                <a:gd name="T3" fmla="*/ 239416361 h 109"/>
                <a:gd name="T4" fmla="*/ 985380381 w 762"/>
                <a:gd name="T5" fmla="*/ 191532424 h 109"/>
                <a:gd name="T6" fmla="*/ 1199594388 w 762"/>
                <a:gd name="T7" fmla="*/ 118448496 h 109"/>
                <a:gd name="T8" fmla="*/ 1559977410 w 762"/>
                <a:gd name="T9" fmla="*/ 95766212 h 109"/>
                <a:gd name="T10" fmla="*/ 1920359241 w 762"/>
                <a:gd name="T11" fmla="*/ 0 h 1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2"/>
                <a:gd name="T19" fmla="*/ 0 h 109"/>
                <a:gd name="T20" fmla="*/ 762 w 762"/>
                <a:gd name="T21" fmla="*/ 109 h 1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2" h="109">
                  <a:moveTo>
                    <a:pt x="0" y="86"/>
                  </a:moveTo>
                  <a:cubicBezTo>
                    <a:pt x="75" y="109"/>
                    <a:pt x="153" y="71"/>
                    <a:pt x="229" y="95"/>
                  </a:cubicBezTo>
                  <a:cubicBezTo>
                    <a:pt x="300" y="89"/>
                    <a:pt x="331" y="91"/>
                    <a:pt x="391" y="76"/>
                  </a:cubicBezTo>
                  <a:cubicBezTo>
                    <a:pt x="418" y="68"/>
                    <a:pt x="448" y="50"/>
                    <a:pt x="476" y="47"/>
                  </a:cubicBezTo>
                  <a:cubicBezTo>
                    <a:pt x="523" y="41"/>
                    <a:pt x="571" y="41"/>
                    <a:pt x="619" y="38"/>
                  </a:cubicBezTo>
                  <a:cubicBezTo>
                    <a:pt x="666" y="22"/>
                    <a:pt x="711" y="0"/>
                    <a:pt x="762" y="0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35" name="Freeform 11"/>
            <p:cNvSpPr>
              <a:spLocks/>
            </p:cNvSpPr>
            <p:nvPr/>
          </p:nvSpPr>
          <p:spPr bwMode="auto">
            <a:xfrm>
              <a:off x="1693863" y="4791075"/>
              <a:ext cx="922337" cy="152400"/>
            </a:xfrm>
            <a:custGeom>
              <a:avLst/>
              <a:gdLst>
                <a:gd name="T0" fmla="*/ 0 w 581"/>
                <a:gd name="T1" fmla="*/ 241935022 h 96"/>
                <a:gd name="T2" fmla="*/ 408265019 w 581"/>
                <a:gd name="T3" fmla="*/ 171370620 h 96"/>
                <a:gd name="T4" fmla="*/ 839210827 w 581"/>
                <a:gd name="T5" fmla="*/ 25201561 h 96"/>
                <a:gd name="T6" fmla="*/ 1464208975 w 581"/>
                <a:gd name="T7" fmla="*/ 252095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1"/>
                <a:gd name="T13" fmla="*/ 0 h 96"/>
                <a:gd name="T14" fmla="*/ 581 w 581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1" h="96">
                  <a:moveTo>
                    <a:pt x="0" y="96"/>
                  </a:moveTo>
                  <a:cubicBezTo>
                    <a:pt x="52" y="78"/>
                    <a:pt x="106" y="74"/>
                    <a:pt x="162" y="68"/>
                  </a:cubicBezTo>
                  <a:cubicBezTo>
                    <a:pt x="208" y="51"/>
                    <a:pt x="281" y="13"/>
                    <a:pt x="333" y="10"/>
                  </a:cubicBezTo>
                  <a:cubicBezTo>
                    <a:pt x="458" y="0"/>
                    <a:pt x="494" y="1"/>
                    <a:pt x="581" y="1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36" name="Freeform 12"/>
            <p:cNvSpPr>
              <a:spLocks/>
            </p:cNvSpPr>
            <p:nvPr/>
          </p:nvSpPr>
          <p:spPr bwMode="auto">
            <a:xfrm>
              <a:off x="1995488" y="4852988"/>
              <a:ext cx="862012" cy="127000"/>
            </a:xfrm>
            <a:custGeom>
              <a:avLst/>
              <a:gdLst>
                <a:gd name="T0" fmla="*/ 0 w 543"/>
                <a:gd name="T1" fmla="*/ 168851248 h 80"/>
                <a:gd name="T2" fmla="*/ 433466627 w 543"/>
                <a:gd name="T3" fmla="*/ 143648107 h 80"/>
                <a:gd name="T4" fmla="*/ 577114592 w 543"/>
                <a:gd name="T5" fmla="*/ 95765926 h 80"/>
                <a:gd name="T6" fmla="*/ 937497557 w 543"/>
                <a:gd name="T7" fmla="*/ 73083734 h 80"/>
                <a:gd name="T8" fmla="*/ 1368443038 w 543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3"/>
                <a:gd name="T16" fmla="*/ 0 h 80"/>
                <a:gd name="T17" fmla="*/ 543 w 543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3" h="80">
                  <a:moveTo>
                    <a:pt x="0" y="67"/>
                  </a:moveTo>
                  <a:cubicBezTo>
                    <a:pt x="58" y="80"/>
                    <a:pt x="114" y="74"/>
                    <a:pt x="172" y="57"/>
                  </a:cubicBezTo>
                  <a:cubicBezTo>
                    <a:pt x="191" y="51"/>
                    <a:pt x="209" y="39"/>
                    <a:pt x="229" y="38"/>
                  </a:cubicBezTo>
                  <a:cubicBezTo>
                    <a:pt x="276" y="35"/>
                    <a:pt x="324" y="32"/>
                    <a:pt x="372" y="29"/>
                  </a:cubicBezTo>
                  <a:cubicBezTo>
                    <a:pt x="431" y="18"/>
                    <a:pt x="482" y="0"/>
                    <a:pt x="543" y="0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37" name="Freeform 13"/>
            <p:cNvSpPr>
              <a:spLocks/>
            </p:cNvSpPr>
            <p:nvPr/>
          </p:nvSpPr>
          <p:spPr bwMode="auto">
            <a:xfrm>
              <a:off x="1995488" y="4867275"/>
              <a:ext cx="1058862" cy="166688"/>
            </a:xfrm>
            <a:custGeom>
              <a:avLst/>
              <a:gdLst>
                <a:gd name="T0" fmla="*/ 0 w 667"/>
                <a:gd name="T1" fmla="*/ 73085548 h 105"/>
                <a:gd name="T2" fmla="*/ 504031026 w 667"/>
                <a:gd name="T3" fmla="*/ 0 h 105"/>
                <a:gd name="T4" fmla="*/ 1176911585 w 667"/>
                <a:gd name="T5" fmla="*/ 120967877 h 105"/>
                <a:gd name="T6" fmla="*/ 1680942810 w 667"/>
                <a:gd name="T7" fmla="*/ 264618016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7"/>
                <a:gd name="T13" fmla="*/ 0 h 105"/>
                <a:gd name="T14" fmla="*/ 667 w 667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7" h="105">
                  <a:moveTo>
                    <a:pt x="0" y="29"/>
                  </a:moveTo>
                  <a:cubicBezTo>
                    <a:pt x="71" y="6"/>
                    <a:pt x="116" y="6"/>
                    <a:pt x="200" y="0"/>
                  </a:cubicBezTo>
                  <a:cubicBezTo>
                    <a:pt x="298" y="7"/>
                    <a:pt x="375" y="19"/>
                    <a:pt x="467" y="48"/>
                  </a:cubicBezTo>
                  <a:cubicBezTo>
                    <a:pt x="526" y="86"/>
                    <a:pt x="596" y="105"/>
                    <a:pt x="667" y="105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38" name="Freeform 14"/>
            <p:cNvSpPr>
              <a:spLocks/>
            </p:cNvSpPr>
            <p:nvPr/>
          </p:nvSpPr>
          <p:spPr bwMode="auto">
            <a:xfrm>
              <a:off x="831850" y="4989513"/>
              <a:ext cx="635000" cy="134937"/>
            </a:xfrm>
            <a:custGeom>
              <a:avLst/>
              <a:gdLst>
                <a:gd name="T0" fmla="*/ 0 w 400"/>
                <a:gd name="T1" fmla="*/ 166329686 h 85"/>
                <a:gd name="T2" fmla="*/ 168851261 w 400"/>
                <a:gd name="T3" fmla="*/ 214211716 h 85"/>
                <a:gd name="T4" fmla="*/ 768648414 w 400"/>
                <a:gd name="T5" fmla="*/ 95765573 h 85"/>
                <a:gd name="T6" fmla="*/ 1008062589 w 400"/>
                <a:gd name="T7" fmla="*/ 0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0"/>
                <a:gd name="T13" fmla="*/ 0 h 85"/>
                <a:gd name="T14" fmla="*/ 400 w 400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0" h="85">
                  <a:moveTo>
                    <a:pt x="0" y="66"/>
                  </a:moveTo>
                  <a:cubicBezTo>
                    <a:pt x="22" y="71"/>
                    <a:pt x="43" y="85"/>
                    <a:pt x="67" y="85"/>
                  </a:cubicBezTo>
                  <a:cubicBezTo>
                    <a:pt x="150" y="85"/>
                    <a:pt x="227" y="63"/>
                    <a:pt x="305" y="38"/>
                  </a:cubicBezTo>
                  <a:cubicBezTo>
                    <a:pt x="337" y="27"/>
                    <a:pt x="364" y="0"/>
                    <a:pt x="400" y="0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39" name="Freeform 15"/>
            <p:cNvSpPr>
              <a:spLocks/>
            </p:cNvSpPr>
            <p:nvPr/>
          </p:nvSpPr>
          <p:spPr bwMode="auto">
            <a:xfrm>
              <a:off x="876300" y="4762500"/>
              <a:ext cx="1436688" cy="296863"/>
            </a:xfrm>
            <a:custGeom>
              <a:avLst/>
              <a:gdLst>
                <a:gd name="T0" fmla="*/ 0 w 905"/>
                <a:gd name="T1" fmla="*/ 70564496 h 187"/>
                <a:gd name="T2" fmla="*/ 481350874 w 905"/>
                <a:gd name="T3" fmla="*/ 0 h 187"/>
                <a:gd name="T4" fmla="*/ 841732650 w 905"/>
                <a:gd name="T5" fmla="*/ 22682237 h 187"/>
                <a:gd name="T6" fmla="*/ 1224796430 w 905"/>
                <a:gd name="T7" fmla="*/ 166330588 h 187"/>
                <a:gd name="T8" fmla="*/ 1489413651 w 905"/>
                <a:gd name="T9" fmla="*/ 335182129 h 187"/>
                <a:gd name="T10" fmla="*/ 2089211282 w 905"/>
                <a:gd name="T11" fmla="*/ 383064369 h 187"/>
                <a:gd name="T12" fmla="*/ 2147483647 w 905"/>
                <a:gd name="T13" fmla="*/ 36038372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5"/>
                <a:gd name="T22" fmla="*/ 0 h 187"/>
                <a:gd name="T23" fmla="*/ 905 w 905"/>
                <a:gd name="T24" fmla="*/ 187 h 1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5" h="187">
                  <a:moveTo>
                    <a:pt x="0" y="28"/>
                  </a:moveTo>
                  <a:cubicBezTo>
                    <a:pt x="64" y="20"/>
                    <a:pt x="127" y="11"/>
                    <a:pt x="191" y="0"/>
                  </a:cubicBezTo>
                  <a:cubicBezTo>
                    <a:pt x="238" y="3"/>
                    <a:pt x="286" y="4"/>
                    <a:pt x="334" y="9"/>
                  </a:cubicBezTo>
                  <a:cubicBezTo>
                    <a:pt x="391" y="15"/>
                    <a:pt x="434" y="49"/>
                    <a:pt x="486" y="66"/>
                  </a:cubicBezTo>
                  <a:cubicBezTo>
                    <a:pt x="516" y="98"/>
                    <a:pt x="549" y="120"/>
                    <a:pt x="591" y="133"/>
                  </a:cubicBezTo>
                  <a:cubicBezTo>
                    <a:pt x="674" y="187"/>
                    <a:pt x="695" y="159"/>
                    <a:pt x="829" y="152"/>
                  </a:cubicBezTo>
                  <a:cubicBezTo>
                    <a:pt x="892" y="142"/>
                    <a:pt x="866" y="143"/>
                    <a:pt x="905" y="143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40" name="Freeform 16"/>
            <p:cNvSpPr>
              <a:spLocks/>
            </p:cNvSpPr>
            <p:nvPr/>
          </p:nvSpPr>
          <p:spPr bwMode="auto">
            <a:xfrm>
              <a:off x="681038" y="4989513"/>
              <a:ext cx="558800" cy="44450"/>
            </a:xfrm>
            <a:custGeom>
              <a:avLst/>
              <a:gdLst>
                <a:gd name="T0" fmla="*/ 0 w 352"/>
                <a:gd name="T1" fmla="*/ 70564381 h 28"/>
                <a:gd name="T2" fmla="*/ 887095089 w 352"/>
                <a:gd name="T3" fmla="*/ 0 h 28"/>
                <a:gd name="T4" fmla="*/ 0 60000 65536"/>
                <a:gd name="T5" fmla="*/ 0 60000 65536"/>
                <a:gd name="T6" fmla="*/ 0 w 352"/>
                <a:gd name="T7" fmla="*/ 0 h 28"/>
                <a:gd name="T8" fmla="*/ 352 w 352"/>
                <a:gd name="T9" fmla="*/ 28 h 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52" h="28">
                  <a:moveTo>
                    <a:pt x="0" y="28"/>
                  </a:moveTo>
                  <a:cubicBezTo>
                    <a:pt x="116" y="15"/>
                    <a:pt x="234" y="0"/>
                    <a:pt x="352" y="0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41" name="Freeform 17"/>
            <p:cNvSpPr>
              <a:spLocks/>
            </p:cNvSpPr>
            <p:nvPr/>
          </p:nvSpPr>
          <p:spPr bwMode="auto">
            <a:xfrm>
              <a:off x="982663" y="5534025"/>
              <a:ext cx="1346200" cy="195263"/>
            </a:xfrm>
            <a:custGeom>
              <a:avLst/>
              <a:gdLst>
                <a:gd name="T0" fmla="*/ 0 w 848"/>
                <a:gd name="T1" fmla="*/ 0 h 123"/>
                <a:gd name="T2" fmla="*/ 383063739 w 848"/>
                <a:gd name="T3" fmla="*/ 22682259 h 123"/>
                <a:gd name="T4" fmla="*/ 695563123 w 848"/>
                <a:gd name="T5" fmla="*/ 118448461 h 123"/>
                <a:gd name="T6" fmla="*/ 1537295267 w 848"/>
                <a:gd name="T7" fmla="*/ 309980829 h 123"/>
                <a:gd name="T8" fmla="*/ 2137092678 w 848"/>
                <a:gd name="T9" fmla="*/ 262096955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8"/>
                <a:gd name="T16" fmla="*/ 0 h 123"/>
                <a:gd name="T17" fmla="*/ 848 w 848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8" h="123">
                  <a:moveTo>
                    <a:pt x="0" y="0"/>
                  </a:moveTo>
                  <a:cubicBezTo>
                    <a:pt x="50" y="3"/>
                    <a:pt x="101" y="4"/>
                    <a:pt x="152" y="9"/>
                  </a:cubicBezTo>
                  <a:cubicBezTo>
                    <a:pt x="198" y="13"/>
                    <a:pt x="232" y="33"/>
                    <a:pt x="276" y="47"/>
                  </a:cubicBezTo>
                  <a:cubicBezTo>
                    <a:pt x="383" y="79"/>
                    <a:pt x="499" y="108"/>
                    <a:pt x="610" y="123"/>
                  </a:cubicBezTo>
                  <a:cubicBezTo>
                    <a:pt x="683" y="119"/>
                    <a:pt x="772" y="104"/>
                    <a:pt x="848" y="104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42" name="Freeform 18"/>
            <p:cNvSpPr>
              <a:spLocks/>
            </p:cNvSpPr>
            <p:nvPr/>
          </p:nvSpPr>
          <p:spPr bwMode="auto">
            <a:xfrm>
              <a:off x="906463" y="5564188"/>
              <a:ext cx="1195387" cy="255587"/>
            </a:xfrm>
            <a:custGeom>
              <a:avLst/>
              <a:gdLst>
                <a:gd name="T0" fmla="*/ 0 w 753"/>
                <a:gd name="T1" fmla="*/ 405743514 h 161"/>
                <a:gd name="T2" fmla="*/ 1058465236 w 753"/>
                <a:gd name="T3" fmla="*/ 191531477 h 161"/>
                <a:gd name="T4" fmla="*/ 1562496112 w 753"/>
                <a:gd name="T5" fmla="*/ 0 h 161"/>
                <a:gd name="T6" fmla="*/ 1897676247 w 753"/>
                <a:gd name="T7" fmla="*/ 95765739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53"/>
                <a:gd name="T13" fmla="*/ 0 h 161"/>
                <a:gd name="T14" fmla="*/ 753 w 753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53" h="161">
                  <a:moveTo>
                    <a:pt x="0" y="161"/>
                  </a:moveTo>
                  <a:cubicBezTo>
                    <a:pt x="152" y="149"/>
                    <a:pt x="276" y="120"/>
                    <a:pt x="420" y="76"/>
                  </a:cubicBezTo>
                  <a:cubicBezTo>
                    <a:pt x="479" y="35"/>
                    <a:pt x="549" y="13"/>
                    <a:pt x="620" y="0"/>
                  </a:cubicBezTo>
                  <a:cubicBezTo>
                    <a:pt x="658" y="12"/>
                    <a:pt x="712" y="38"/>
                    <a:pt x="753" y="38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43" name="Freeform 19"/>
            <p:cNvSpPr>
              <a:spLocks/>
            </p:cNvSpPr>
            <p:nvPr/>
          </p:nvSpPr>
          <p:spPr bwMode="auto">
            <a:xfrm>
              <a:off x="1511300" y="5594350"/>
              <a:ext cx="1466850" cy="330200"/>
            </a:xfrm>
            <a:custGeom>
              <a:avLst/>
              <a:gdLst>
                <a:gd name="T0" fmla="*/ 0 w 924"/>
                <a:gd name="T1" fmla="*/ 430947584 h 208"/>
                <a:gd name="T2" fmla="*/ 912296718 w 924"/>
                <a:gd name="T3" fmla="*/ 456149140 h 208"/>
                <a:gd name="T4" fmla="*/ 1680945362 w 924"/>
                <a:gd name="T5" fmla="*/ 287297827 h 208"/>
                <a:gd name="T6" fmla="*/ 1897678742 w 924"/>
                <a:gd name="T7" fmla="*/ 214214111 h 208"/>
                <a:gd name="T8" fmla="*/ 2018646210 w 924"/>
                <a:gd name="T9" fmla="*/ 118448152 h 208"/>
                <a:gd name="T10" fmla="*/ 2147483647 w 924"/>
                <a:gd name="T11" fmla="*/ 0 h 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4"/>
                <a:gd name="T19" fmla="*/ 0 h 208"/>
                <a:gd name="T20" fmla="*/ 924 w 924"/>
                <a:gd name="T21" fmla="*/ 208 h 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4" h="208">
                  <a:moveTo>
                    <a:pt x="0" y="171"/>
                  </a:moveTo>
                  <a:cubicBezTo>
                    <a:pt x="144" y="208"/>
                    <a:pt x="102" y="188"/>
                    <a:pt x="362" y="181"/>
                  </a:cubicBezTo>
                  <a:cubicBezTo>
                    <a:pt x="466" y="170"/>
                    <a:pt x="567" y="147"/>
                    <a:pt x="667" y="114"/>
                  </a:cubicBezTo>
                  <a:cubicBezTo>
                    <a:pt x="691" y="105"/>
                    <a:pt x="731" y="99"/>
                    <a:pt x="753" y="85"/>
                  </a:cubicBezTo>
                  <a:cubicBezTo>
                    <a:pt x="769" y="73"/>
                    <a:pt x="782" y="56"/>
                    <a:pt x="801" y="47"/>
                  </a:cubicBezTo>
                  <a:cubicBezTo>
                    <a:pt x="836" y="29"/>
                    <a:pt x="894" y="29"/>
                    <a:pt x="924" y="0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44" name="Freeform 20"/>
            <p:cNvSpPr>
              <a:spLocks/>
            </p:cNvSpPr>
            <p:nvPr/>
          </p:nvSpPr>
          <p:spPr bwMode="auto">
            <a:xfrm>
              <a:off x="1798638" y="5759450"/>
              <a:ext cx="1436687" cy="92075"/>
            </a:xfrm>
            <a:custGeom>
              <a:avLst/>
              <a:gdLst>
                <a:gd name="T0" fmla="*/ 0 w 905"/>
                <a:gd name="T1" fmla="*/ 47883762 h 58"/>
                <a:gd name="T2" fmla="*/ 1129029699 w 905"/>
                <a:gd name="T3" fmla="*/ 146169074 h 58"/>
                <a:gd name="T4" fmla="*/ 1512093213 w 905"/>
                <a:gd name="T5" fmla="*/ 120967518 h 58"/>
                <a:gd name="T6" fmla="*/ 1728826913 w 905"/>
                <a:gd name="T7" fmla="*/ 47883762 h 58"/>
                <a:gd name="T8" fmla="*/ 2147483647 w 905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5"/>
                <a:gd name="T16" fmla="*/ 0 h 58"/>
                <a:gd name="T17" fmla="*/ 905 w 905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5" h="58">
                  <a:moveTo>
                    <a:pt x="0" y="19"/>
                  </a:moveTo>
                  <a:cubicBezTo>
                    <a:pt x="150" y="28"/>
                    <a:pt x="298" y="43"/>
                    <a:pt x="448" y="58"/>
                  </a:cubicBezTo>
                  <a:cubicBezTo>
                    <a:pt x="498" y="54"/>
                    <a:pt x="549" y="53"/>
                    <a:pt x="600" y="48"/>
                  </a:cubicBezTo>
                  <a:cubicBezTo>
                    <a:pt x="628" y="44"/>
                    <a:pt x="657" y="25"/>
                    <a:pt x="686" y="19"/>
                  </a:cubicBezTo>
                  <a:cubicBezTo>
                    <a:pt x="756" y="3"/>
                    <a:pt x="834" y="0"/>
                    <a:pt x="905" y="0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45" name="Freeform 21"/>
            <p:cNvSpPr>
              <a:spLocks/>
            </p:cNvSpPr>
            <p:nvPr/>
          </p:nvSpPr>
          <p:spPr bwMode="auto">
            <a:xfrm>
              <a:off x="1149350" y="5561013"/>
              <a:ext cx="2058988" cy="395287"/>
            </a:xfrm>
            <a:custGeom>
              <a:avLst/>
              <a:gdLst>
                <a:gd name="T0" fmla="*/ 2147483647 w 1297"/>
                <a:gd name="T1" fmla="*/ 100806123 h 249"/>
                <a:gd name="T2" fmla="*/ 2147483647 w 1297"/>
                <a:gd name="T3" fmla="*/ 219252568 h 249"/>
                <a:gd name="T4" fmla="*/ 2147483647 w 1297"/>
                <a:gd name="T5" fmla="*/ 388103576 h 249"/>
                <a:gd name="T6" fmla="*/ 2147483647 w 1297"/>
                <a:gd name="T7" fmla="*/ 627517363 h 249"/>
                <a:gd name="T8" fmla="*/ 1486892386 w 1297"/>
                <a:gd name="T9" fmla="*/ 531751570 h 249"/>
                <a:gd name="T10" fmla="*/ 574595747 w 1297"/>
                <a:gd name="T11" fmla="*/ 219252568 h 249"/>
                <a:gd name="T12" fmla="*/ 118448171 w 1297"/>
                <a:gd name="T13" fmla="*/ 52922432 h 249"/>
                <a:gd name="T14" fmla="*/ 0 w 1297"/>
                <a:gd name="T15" fmla="*/ 5040306 h 2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7"/>
                <a:gd name="T25" fmla="*/ 0 h 249"/>
                <a:gd name="T26" fmla="*/ 1297 w 1297"/>
                <a:gd name="T27" fmla="*/ 249 h 2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7" h="249">
                  <a:moveTo>
                    <a:pt x="1248" y="40"/>
                  </a:moveTo>
                  <a:cubicBezTo>
                    <a:pt x="1135" y="113"/>
                    <a:pt x="1297" y="2"/>
                    <a:pt x="1200" y="87"/>
                  </a:cubicBezTo>
                  <a:cubicBezTo>
                    <a:pt x="1172" y="110"/>
                    <a:pt x="1142" y="131"/>
                    <a:pt x="1114" y="154"/>
                  </a:cubicBezTo>
                  <a:cubicBezTo>
                    <a:pt x="1042" y="210"/>
                    <a:pt x="955" y="234"/>
                    <a:pt x="867" y="249"/>
                  </a:cubicBezTo>
                  <a:cubicBezTo>
                    <a:pt x="773" y="240"/>
                    <a:pt x="680" y="236"/>
                    <a:pt x="590" y="211"/>
                  </a:cubicBezTo>
                  <a:cubicBezTo>
                    <a:pt x="467" y="177"/>
                    <a:pt x="350" y="118"/>
                    <a:pt x="228" y="87"/>
                  </a:cubicBezTo>
                  <a:cubicBezTo>
                    <a:pt x="171" y="48"/>
                    <a:pt x="108" y="51"/>
                    <a:pt x="47" y="21"/>
                  </a:cubicBezTo>
                  <a:cubicBezTo>
                    <a:pt x="6" y="0"/>
                    <a:pt x="23" y="2"/>
                    <a:pt x="0" y="2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46" name="Freeform 22"/>
            <p:cNvSpPr>
              <a:spLocks/>
            </p:cNvSpPr>
            <p:nvPr/>
          </p:nvSpPr>
          <p:spPr bwMode="auto">
            <a:xfrm>
              <a:off x="2403475" y="5594350"/>
              <a:ext cx="847725" cy="120650"/>
            </a:xfrm>
            <a:custGeom>
              <a:avLst/>
              <a:gdLst>
                <a:gd name="T0" fmla="*/ 0 w 534"/>
                <a:gd name="T1" fmla="*/ 191531848 h 76"/>
                <a:gd name="T2" fmla="*/ 481349028 w 534"/>
                <a:gd name="T3" fmla="*/ 95765924 h 76"/>
                <a:gd name="T4" fmla="*/ 551913371 w 534"/>
                <a:gd name="T5" fmla="*/ 70564371 h 76"/>
                <a:gd name="T6" fmla="*/ 624998663 w 534"/>
                <a:gd name="T7" fmla="*/ 47883756 h 76"/>
                <a:gd name="T8" fmla="*/ 768646710 w 534"/>
                <a:gd name="T9" fmla="*/ 0 h 76"/>
                <a:gd name="T10" fmla="*/ 1345763219 w 534"/>
                <a:gd name="T11" fmla="*/ 166330295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4"/>
                <a:gd name="T19" fmla="*/ 0 h 76"/>
                <a:gd name="T20" fmla="*/ 534 w 534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4" h="76">
                  <a:moveTo>
                    <a:pt x="0" y="76"/>
                  </a:moveTo>
                  <a:cubicBezTo>
                    <a:pt x="76" y="68"/>
                    <a:pt x="122" y="60"/>
                    <a:pt x="191" y="38"/>
                  </a:cubicBezTo>
                  <a:cubicBezTo>
                    <a:pt x="200" y="34"/>
                    <a:pt x="209" y="31"/>
                    <a:pt x="219" y="28"/>
                  </a:cubicBezTo>
                  <a:cubicBezTo>
                    <a:pt x="228" y="24"/>
                    <a:pt x="238" y="22"/>
                    <a:pt x="248" y="19"/>
                  </a:cubicBezTo>
                  <a:cubicBezTo>
                    <a:pt x="267" y="12"/>
                    <a:pt x="305" y="0"/>
                    <a:pt x="305" y="0"/>
                  </a:cubicBezTo>
                  <a:cubicBezTo>
                    <a:pt x="411" y="10"/>
                    <a:pt x="444" y="23"/>
                    <a:pt x="534" y="66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47" name="Freeform 23"/>
            <p:cNvSpPr>
              <a:spLocks/>
            </p:cNvSpPr>
            <p:nvPr/>
          </p:nvSpPr>
          <p:spPr bwMode="auto">
            <a:xfrm>
              <a:off x="2343150" y="4973638"/>
              <a:ext cx="725488" cy="120650"/>
            </a:xfrm>
            <a:custGeom>
              <a:avLst/>
              <a:gdLst>
                <a:gd name="T0" fmla="*/ 0 w 457"/>
                <a:gd name="T1" fmla="*/ 73083733 h 76"/>
                <a:gd name="T2" fmla="*/ 504031661 w 457"/>
                <a:gd name="T3" fmla="*/ 0 h 76"/>
                <a:gd name="T4" fmla="*/ 889616722 w 457"/>
                <a:gd name="T5" fmla="*/ 95765924 h 76"/>
                <a:gd name="T6" fmla="*/ 1151713083 w 457"/>
                <a:gd name="T7" fmla="*/ 191531848 h 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7"/>
                <a:gd name="T13" fmla="*/ 0 h 76"/>
                <a:gd name="T14" fmla="*/ 457 w 457"/>
                <a:gd name="T15" fmla="*/ 76 h 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7" h="76">
                  <a:moveTo>
                    <a:pt x="0" y="29"/>
                  </a:moveTo>
                  <a:cubicBezTo>
                    <a:pt x="136" y="4"/>
                    <a:pt x="69" y="13"/>
                    <a:pt x="200" y="0"/>
                  </a:cubicBezTo>
                  <a:cubicBezTo>
                    <a:pt x="255" y="8"/>
                    <a:pt x="300" y="21"/>
                    <a:pt x="353" y="38"/>
                  </a:cubicBezTo>
                  <a:cubicBezTo>
                    <a:pt x="385" y="59"/>
                    <a:pt x="417" y="76"/>
                    <a:pt x="457" y="76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48" name="Freeform 24"/>
            <p:cNvSpPr>
              <a:spLocks/>
            </p:cNvSpPr>
            <p:nvPr/>
          </p:nvSpPr>
          <p:spPr bwMode="auto">
            <a:xfrm>
              <a:off x="695325" y="3455988"/>
              <a:ext cx="771525" cy="187325"/>
            </a:xfrm>
            <a:custGeom>
              <a:avLst/>
              <a:gdLst>
                <a:gd name="T0" fmla="*/ 0 w 486"/>
                <a:gd name="T1" fmla="*/ 297378460 h 118"/>
                <a:gd name="T2" fmla="*/ 624998791 w 486"/>
                <a:gd name="T3" fmla="*/ 57964397 h 118"/>
                <a:gd name="T4" fmla="*/ 864414567 w 486"/>
                <a:gd name="T5" fmla="*/ 32762829 h 118"/>
                <a:gd name="T6" fmla="*/ 1008062644 w 486"/>
                <a:gd name="T7" fmla="*/ 80645004 h 118"/>
                <a:gd name="T8" fmla="*/ 1151712308 w 486"/>
                <a:gd name="T9" fmla="*/ 153728747 h 118"/>
                <a:gd name="T10" fmla="*/ 1224796027 w 486"/>
                <a:gd name="T11" fmla="*/ 201612497 h 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6"/>
                <a:gd name="T19" fmla="*/ 0 h 118"/>
                <a:gd name="T20" fmla="*/ 486 w 486"/>
                <a:gd name="T21" fmla="*/ 118 h 1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6" h="118">
                  <a:moveTo>
                    <a:pt x="0" y="118"/>
                  </a:moveTo>
                  <a:cubicBezTo>
                    <a:pt x="73" y="68"/>
                    <a:pt x="161" y="36"/>
                    <a:pt x="248" y="23"/>
                  </a:cubicBezTo>
                  <a:cubicBezTo>
                    <a:pt x="286" y="9"/>
                    <a:pt x="301" y="0"/>
                    <a:pt x="343" y="13"/>
                  </a:cubicBezTo>
                  <a:cubicBezTo>
                    <a:pt x="362" y="18"/>
                    <a:pt x="400" y="32"/>
                    <a:pt x="400" y="32"/>
                  </a:cubicBezTo>
                  <a:cubicBezTo>
                    <a:pt x="484" y="87"/>
                    <a:pt x="377" y="20"/>
                    <a:pt x="457" y="61"/>
                  </a:cubicBezTo>
                  <a:cubicBezTo>
                    <a:pt x="467" y="66"/>
                    <a:pt x="486" y="80"/>
                    <a:pt x="486" y="80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49" name="Freeform 25"/>
            <p:cNvSpPr>
              <a:spLocks/>
            </p:cNvSpPr>
            <p:nvPr/>
          </p:nvSpPr>
          <p:spPr bwMode="auto">
            <a:xfrm>
              <a:off x="741363" y="3492500"/>
              <a:ext cx="801687" cy="528638"/>
            </a:xfrm>
            <a:custGeom>
              <a:avLst/>
              <a:gdLst>
                <a:gd name="T0" fmla="*/ 0 w 505"/>
                <a:gd name="T1" fmla="*/ 839213708 h 333"/>
                <a:gd name="T2" fmla="*/ 118446497 w 505"/>
                <a:gd name="T3" fmla="*/ 551915531 h 333"/>
                <a:gd name="T4" fmla="*/ 312499204 w 505"/>
                <a:gd name="T5" fmla="*/ 312499655 h 333"/>
                <a:gd name="T6" fmla="*/ 551913146 w 505"/>
                <a:gd name="T7" fmla="*/ 0 h 333"/>
                <a:gd name="T8" fmla="*/ 670361181 w 505"/>
                <a:gd name="T9" fmla="*/ 22682219 h 333"/>
                <a:gd name="T10" fmla="*/ 743444855 w 505"/>
                <a:gd name="T11" fmla="*/ 70564441 h 333"/>
                <a:gd name="T12" fmla="*/ 1272677408 w 505"/>
                <a:gd name="T13" fmla="*/ 47883803 h 3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5"/>
                <a:gd name="T22" fmla="*/ 0 h 333"/>
                <a:gd name="T23" fmla="*/ 505 w 505"/>
                <a:gd name="T24" fmla="*/ 333 h 3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5" h="333">
                  <a:moveTo>
                    <a:pt x="0" y="333"/>
                  </a:moveTo>
                  <a:cubicBezTo>
                    <a:pt x="24" y="296"/>
                    <a:pt x="28" y="256"/>
                    <a:pt x="47" y="219"/>
                  </a:cubicBezTo>
                  <a:cubicBezTo>
                    <a:pt x="64" y="183"/>
                    <a:pt x="98" y="153"/>
                    <a:pt x="124" y="124"/>
                  </a:cubicBezTo>
                  <a:cubicBezTo>
                    <a:pt x="156" y="85"/>
                    <a:pt x="190" y="41"/>
                    <a:pt x="219" y="0"/>
                  </a:cubicBezTo>
                  <a:cubicBezTo>
                    <a:pt x="234" y="3"/>
                    <a:pt x="251" y="3"/>
                    <a:pt x="266" y="9"/>
                  </a:cubicBezTo>
                  <a:cubicBezTo>
                    <a:pt x="276" y="12"/>
                    <a:pt x="283" y="27"/>
                    <a:pt x="295" y="28"/>
                  </a:cubicBezTo>
                  <a:cubicBezTo>
                    <a:pt x="364" y="32"/>
                    <a:pt x="434" y="19"/>
                    <a:pt x="505" y="19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50" name="Freeform 26"/>
            <p:cNvSpPr>
              <a:spLocks/>
            </p:cNvSpPr>
            <p:nvPr/>
          </p:nvSpPr>
          <p:spPr bwMode="auto">
            <a:xfrm>
              <a:off x="588963" y="3598863"/>
              <a:ext cx="877887" cy="301625"/>
            </a:xfrm>
            <a:custGeom>
              <a:avLst/>
              <a:gdLst>
                <a:gd name="T0" fmla="*/ 0 w 553"/>
                <a:gd name="T1" fmla="*/ 478829732 h 190"/>
                <a:gd name="T2" fmla="*/ 577114602 w 553"/>
                <a:gd name="T3" fmla="*/ 335181567 h 190"/>
                <a:gd name="T4" fmla="*/ 720764157 w 553"/>
                <a:gd name="T5" fmla="*/ 287297819 h 190"/>
                <a:gd name="T6" fmla="*/ 816529998 w 553"/>
                <a:gd name="T7" fmla="*/ 239415660 h 190"/>
                <a:gd name="T8" fmla="*/ 960178164 w 553"/>
                <a:gd name="T9" fmla="*/ 191531863 h 190"/>
                <a:gd name="T10" fmla="*/ 1249995046 w 553"/>
                <a:gd name="T11" fmla="*/ 47883760 h 190"/>
                <a:gd name="T12" fmla="*/ 1320560937 w 553"/>
                <a:gd name="T13" fmla="*/ 22682199 h 190"/>
                <a:gd name="T14" fmla="*/ 1393644600 w 553"/>
                <a:gd name="T15" fmla="*/ 0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3"/>
                <a:gd name="T25" fmla="*/ 0 h 190"/>
                <a:gd name="T26" fmla="*/ 553 w 553"/>
                <a:gd name="T27" fmla="*/ 190 h 1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3" h="190">
                  <a:moveTo>
                    <a:pt x="0" y="190"/>
                  </a:moveTo>
                  <a:cubicBezTo>
                    <a:pt x="75" y="171"/>
                    <a:pt x="155" y="157"/>
                    <a:pt x="229" y="133"/>
                  </a:cubicBezTo>
                  <a:cubicBezTo>
                    <a:pt x="248" y="126"/>
                    <a:pt x="268" y="122"/>
                    <a:pt x="286" y="114"/>
                  </a:cubicBezTo>
                  <a:cubicBezTo>
                    <a:pt x="298" y="107"/>
                    <a:pt x="310" y="100"/>
                    <a:pt x="324" y="95"/>
                  </a:cubicBezTo>
                  <a:cubicBezTo>
                    <a:pt x="342" y="87"/>
                    <a:pt x="381" y="76"/>
                    <a:pt x="381" y="76"/>
                  </a:cubicBezTo>
                  <a:cubicBezTo>
                    <a:pt x="429" y="44"/>
                    <a:pt x="445" y="35"/>
                    <a:pt x="496" y="19"/>
                  </a:cubicBezTo>
                  <a:cubicBezTo>
                    <a:pt x="505" y="15"/>
                    <a:pt x="514" y="12"/>
                    <a:pt x="524" y="9"/>
                  </a:cubicBezTo>
                  <a:cubicBezTo>
                    <a:pt x="533" y="5"/>
                    <a:pt x="553" y="0"/>
                    <a:pt x="553" y="0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51" name="Freeform 27"/>
            <p:cNvSpPr>
              <a:spLocks/>
            </p:cNvSpPr>
            <p:nvPr/>
          </p:nvSpPr>
          <p:spPr bwMode="auto">
            <a:xfrm>
              <a:off x="604838" y="3506788"/>
              <a:ext cx="876300" cy="317500"/>
            </a:xfrm>
            <a:custGeom>
              <a:avLst/>
              <a:gdLst>
                <a:gd name="T0" fmla="*/ 0 w 552"/>
                <a:gd name="T1" fmla="*/ 504031295 h 200"/>
                <a:gd name="T2" fmla="*/ 360381490 w 552"/>
                <a:gd name="T3" fmla="*/ 433466941 h 200"/>
                <a:gd name="T4" fmla="*/ 720764567 w 552"/>
                <a:gd name="T5" fmla="*/ 289817186 h 200"/>
                <a:gd name="T6" fmla="*/ 791328911 w 552"/>
                <a:gd name="T7" fmla="*/ 241935025 h 200"/>
                <a:gd name="T8" fmla="*/ 864412815 w 552"/>
                <a:gd name="T9" fmla="*/ 216733471 h 200"/>
                <a:gd name="T10" fmla="*/ 1008062451 w 552"/>
                <a:gd name="T11" fmla="*/ 120967513 h 200"/>
                <a:gd name="T12" fmla="*/ 1151710500 w 552"/>
                <a:gd name="T13" fmla="*/ 73083740 h 200"/>
                <a:gd name="T14" fmla="*/ 1391126032 w 552"/>
                <a:gd name="T15" fmla="*/ 0 h 2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2"/>
                <a:gd name="T25" fmla="*/ 0 h 200"/>
                <a:gd name="T26" fmla="*/ 552 w 552"/>
                <a:gd name="T27" fmla="*/ 200 h 2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2" h="200">
                  <a:moveTo>
                    <a:pt x="0" y="200"/>
                  </a:moveTo>
                  <a:cubicBezTo>
                    <a:pt x="47" y="191"/>
                    <a:pt x="95" y="180"/>
                    <a:pt x="143" y="172"/>
                  </a:cubicBezTo>
                  <a:cubicBezTo>
                    <a:pt x="185" y="142"/>
                    <a:pt x="236" y="130"/>
                    <a:pt x="286" y="115"/>
                  </a:cubicBezTo>
                  <a:cubicBezTo>
                    <a:pt x="295" y="108"/>
                    <a:pt x="303" y="101"/>
                    <a:pt x="314" y="96"/>
                  </a:cubicBezTo>
                  <a:cubicBezTo>
                    <a:pt x="323" y="91"/>
                    <a:pt x="334" y="90"/>
                    <a:pt x="343" y="86"/>
                  </a:cubicBezTo>
                  <a:cubicBezTo>
                    <a:pt x="362" y="74"/>
                    <a:pt x="378" y="55"/>
                    <a:pt x="400" y="48"/>
                  </a:cubicBezTo>
                  <a:cubicBezTo>
                    <a:pt x="419" y="41"/>
                    <a:pt x="457" y="29"/>
                    <a:pt x="457" y="29"/>
                  </a:cubicBezTo>
                  <a:cubicBezTo>
                    <a:pt x="492" y="5"/>
                    <a:pt x="508" y="0"/>
                    <a:pt x="552" y="0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452" name="Freeform 28"/>
            <p:cNvSpPr>
              <a:spLocks/>
            </p:cNvSpPr>
            <p:nvPr/>
          </p:nvSpPr>
          <p:spPr bwMode="auto">
            <a:xfrm>
              <a:off x="528638" y="3598863"/>
              <a:ext cx="1104900" cy="60325"/>
            </a:xfrm>
            <a:custGeom>
              <a:avLst/>
              <a:gdLst>
                <a:gd name="T0" fmla="*/ 0 w 696"/>
                <a:gd name="T1" fmla="*/ 0 h 38"/>
                <a:gd name="T2" fmla="*/ 433466921 w 696"/>
                <a:gd name="T3" fmla="*/ 95765924 h 38"/>
                <a:gd name="T4" fmla="*/ 672882475 w 696"/>
                <a:gd name="T5" fmla="*/ 47883756 h 38"/>
                <a:gd name="T6" fmla="*/ 1176912159 w 696"/>
                <a:gd name="T7" fmla="*/ 95765924 h 38"/>
                <a:gd name="T8" fmla="*/ 1754028928 w 696"/>
                <a:gd name="T9" fmla="*/ 47883756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6"/>
                <a:gd name="T16" fmla="*/ 0 h 38"/>
                <a:gd name="T17" fmla="*/ 696 w 696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6" h="38">
                  <a:moveTo>
                    <a:pt x="0" y="0"/>
                  </a:moveTo>
                  <a:cubicBezTo>
                    <a:pt x="58" y="9"/>
                    <a:pt x="114" y="22"/>
                    <a:pt x="172" y="38"/>
                  </a:cubicBezTo>
                  <a:cubicBezTo>
                    <a:pt x="203" y="32"/>
                    <a:pt x="234" y="19"/>
                    <a:pt x="267" y="19"/>
                  </a:cubicBezTo>
                  <a:cubicBezTo>
                    <a:pt x="333" y="19"/>
                    <a:pt x="400" y="33"/>
                    <a:pt x="467" y="38"/>
                  </a:cubicBezTo>
                  <a:cubicBezTo>
                    <a:pt x="542" y="18"/>
                    <a:pt x="618" y="19"/>
                    <a:pt x="696" y="19"/>
                  </a:cubicBezTo>
                </a:path>
              </a:pathLst>
            </a:custGeom>
            <a:noFill/>
            <a:ln w="9525">
              <a:solidFill>
                <a:srgbClr val="FF1E3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03453" name="Text Box 29"/>
          <p:cNvSpPr txBox="1">
            <a:spLocks noChangeArrowheads="1"/>
          </p:cNvSpPr>
          <p:nvPr/>
        </p:nvSpPr>
        <p:spPr bwMode="auto">
          <a:xfrm>
            <a:off x="1905000" y="4267200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1E31"/>
                </a:solidFill>
                <a:latin typeface="Times" charset="0"/>
                <a:ea typeface="Osaka" charset="-128"/>
              </a:rPr>
              <a:t>actin </a:t>
            </a:r>
            <a:r>
              <a:rPr lang="en-US" altLang="ja-JP" sz="2400" dirty="0" smtClean="0">
                <a:solidFill>
                  <a:srgbClr val="FF1E31"/>
                </a:solidFill>
                <a:latin typeface="Times" charset="0"/>
                <a:ea typeface="Osaka" charset="-128"/>
              </a:rPr>
              <a:t>filaments</a:t>
            </a:r>
            <a:r>
              <a:rPr lang="ja-JP" altLang="en-US" sz="2400" dirty="0">
                <a:solidFill>
                  <a:srgbClr val="FF1E31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sz="2400" dirty="0" smtClean="0">
                <a:solidFill>
                  <a:srgbClr val="FF1E31"/>
                </a:solidFill>
                <a:latin typeface="Times" charset="0"/>
                <a:ea typeface="Osaka" charset="-128"/>
              </a:rPr>
              <a:t>?</a:t>
            </a:r>
            <a:endParaRPr lang="en-US" altLang="ja-JP" sz="2400" dirty="0">
              <a:solidFill>
                <a:srgbClr val="FF1E31"/>
              </a:solidFill>
              <a:latin typeface="Times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0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400"/>
            <a:ext cx="3683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827584" y="3933056"/>
            <a:ext cx="73310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ja-JP" i="1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difficile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toxin B is a bacterial protein toxin (about 250 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kDa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) which 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monoglucosylates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and inhibits Rho family proteins using UDP-glucose as 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cosubstrate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. Targets are all Rho family proteins (Rho, 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Rac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, and Cdc42).</a:t>
            </a:r>
            <a:endParaRPr lang="ja-JP" altLang="ja-JP" dirty="0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  <a:p>
            <a:pPr algn="just">
              <a:lnSpc>
                <a:spcPts val="2500"/>
              </a:lnSpc>
            </a:pPr>
            <a:r>
              <a:rPr lang="en-US" altLang="ja-JP" i="1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</a:t>
            </a:r>
            <a:r>
              <a:rPr lang="en-US" altLang="ja-JP" i="1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boturinum</a:t>
            </a:r>
            <a:r>
              <a:rPr lang="en-US" altLang="ja-JP" i="1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C3 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exoenzyme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is a bacterial protein toxin (about 25 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kDa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) which 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monoglucosylates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and inhibits 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RhoA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, B, and C but not other 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GTPases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of Rho family like </a:t>
            </a:r>
            <a:r>
              <a:rPr lang="en-US" altLang="ja-JP" dirty="0" err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Rac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and Cdc42.</a:t>
            </a:r>
            <a:endParaRPr lang="en-US" altLang="ja-JP" sz="2400" dirty="0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72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901" t="30791" r="37400" b="-1717"/>
          <a:stretch/>
        </p:blipFill>
        <p:spPr>
          <a:xfrm>
            <a:off x="679223" y="20369"/>
            <a:ext cx="7128795" cy="47525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9051" t="30792" r="37400" b="13058"/>
          <a:stretch/>
        </p:blipFill>
        <p:spPr>
          <a:xfrm>
            <a:off x="1043608" y="2765495"/>
            <a:ext cx="6632319" cy="3706296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59767" y="6439543"/>
            <a:ext cx="45127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Miyazaki S</a:t>
            </a:r>
            <a:r>
              <a:rPr lang="en-US" altLang="ja-JP" sz="16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. et al. , </a:t>
            </a:r>
            <a:r>
              <a:rPr lang="en-US" altLang="ja-JP" sz="1600" dirty="0" err="1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J.Cell</a:t>
            </a:r>
            <a:r>
              <a:rPr lang="en-US" altLang="ja-JP" sz="16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Biol., 106, 345-353 (1988)</a:t>
            </a:r>
          </a:p>
        </p:txBody>
      </p:sp>
    </p:spTree>
    <p:extLst>
      <p:ext uri="{BB962C8B-B14F-4D97-AF65-F5344CB8AC3E}">
        <p14:creationId xmlns:p14="http://schemas.microsoft.com/office/powerpoint/2010/main" val="4968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8030242" cy="4774991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35616" y="359820"/>
            <a:ext cx="6526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err="1">
                <a:solidFill>
                  <a:srgbClr val="000000"/>
                </a:solidFill>
                <a:latin typeface="Times" charset="0"/>
                <a:ea typeface="Osaka" charset="-128"/>
              </a:rPr>
              <a:t>GTP</a:t>
            </a:r>
            <a:r>
              <a:rPr lang="en-US" altLang="ja-JP" sz="2400" dirty="0" err="1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g</a:t>
            </a:r>
            <a:r>
              <a:rPr lang="en-US" altLang="ja-JP" sz="2400" dirty="0" err="1">
                <a:solidFill>
                  <a:srgbClr val="000000"/>
                </a:solidFill>
                <a:latin typeface="Times" charset="0"/>
                <a:ea typeface="Osaka" charset="-128"/>
              </a:rPr>
              <a:t>S</a:t>
            </a:r>
            <a:r>
              <a:rPr lang="en-US" altLang="ja-JP" sz="2400" dirty="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induced calcium </a:t>
            </a:r>
            <a:r>
              <a:rPr lang="en-US" altLang="ja-JP" sz="2400" dirty="0">
                <a:solidFill>
                  <a:srgbClr val="000000"/>
                </a:solidFill>
                <a:latin typeface="Times" charset="0"/>
                <a:ea typeface="Osaka" charset="-128"/>
              </a:rPr>
              <a:t>oscillations </a:t>
            </a:r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 hamster egg</a:t>
            </a:r>
            <a:endParaRPr lang="ja-JP" altLang="en-US" sz="24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pic>
        <p:nvPicPr>
          <p:cNvPr id="7" name="Picture 2" descr="GTP-gamma-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52736"/>
            <a:ext cx="28575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065495" y="6154483"/>
            <a:ext cx="45127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Miyazaki S</a:t>
            </a:r>
            <a:r>
              <a:rPr lang="en-US" altLang="ja-JP" sz="16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. et al. , </a:t>
            </a:r>
            <a:r>
              <a:rPr lang="en-US" altLang="ja-JP" sz="1600" dirty="0" err="1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J.Cell</a:t>
            </a:r>
            <a:r>
              <a:rPr lang="en-US" altLang="ja-JP" sz="16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Biol., 106, 345-353 (1988)</a:t>
            </a:r>
          </a:p>
        </p:txBody>
      </p:sp>
    </p:spTree>
    <p:extLst>
      <p:ext uri="{BB962C8B-B14F-4D97-AF65-F5344CB8AC3E}">
        <p14:creationId xmlns:p14="http://schemas.microsoft.com/office/powerpoint/2010/main" val="87439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43240"/>
            <a:ext cx="8459134" cy="468052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71937" y="404664"/>
            <a:ext cx="7906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GDP</a:t>
            </a:r>
            <a:r>
              <a:rPr lang="en-US" altLang="ja-JP" sz="2400" dirty="0" err="1" smtClean="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b</a:t>
            </a:r>
            <a:r>
              <a:rPr lang="en-US" altLang="ja-JP" sz="2400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S</a:t>
            </a:r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inhibited calcium </a:t>
            </a:r>
            <a:r>
              <a:rPr lang="en-US" altLang="ja-JP" sz="2400" dirty="0">
                <a:solidFill>
                  <a:srgbClr val="000000"/>
                </a:solidFill>
                <a:latin typeface="Times" charset="0"/>
                <a:ea typeface="Osaka" charset="-128"/>
              </a:rPr>
              <a:t>oscillations </a:t>
            </a:r>
            <a:r>
              <a:rPr lang="en-US" altLang="ja-JP" sz="24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 fertilized hamster egg</a:t>
            </a:r>
            <a:endParaRPr lang="ja-JP" altLang="en-US" sz="24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pic>
        <p:nvPicPr>
          <p:cNvPr id="352258" name="Picture 2" descr="Structural formula of GDPβS (Guanosine-5'-(β-thio)-diphosphate, Sodium salt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58692"/>
            <a:ext cx="31527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65495" y="6154483"/>
            <a:ext cx="45127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Miyazaki S</a:t>
            </a:r>
            <a:r>
              <a:rPr lang="en-US" altLang="ja-JP" sz="16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. et al. , </a:t>
            </a:r>
            <a:r>
              <a:rPr lang="en-US" altLang="ja-JP" sz="1600" dirty="0" err="1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J.Cell</a:t>
            </a:r>
            <a:r>
              <a:rPr lang="en-US" altLang="ja-JP" sz="16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Biol., 106, 345-353 (1988)</a:t>
            </a:r>
          </a:p>
        </p:txBody>
      </p:sp>
    </p:spTree>
    <p:extLst>
      <p:ext uri="{BB962C8B-B14F-4D97-AF65-F5344CB8AC3E}">
        <p14:creationId xmlns:p14="http://schemas.microsoft.com/office/powerpoint/2010/main" val="382913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233699" y="3789040"/>
            <a:ext cx="546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err="1">
                <a:solidFill>
                  <a:srgbClr val="000000"/>
                </a:solidFill>
                <a:latin typeface="Times" charset="0"/>
                <a:ea typeface="Osaka" charset="-128"/>
              </a:rPr>
              <a:t>GTP</a:t>
            </a:r>
            <a:r>
              <a:rPr lang="en-US" altLang="ja-JP" sz="2000" dirty="0" err="1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g</a:t>
            </a:r>
            <a:r>
              <a:rPr lang="en-US" altLang="ja-JP" sz="2000" dirty="0" err="1">
                <a:solidFill>
                  <a:srgbClr val="000000"/>
                </a:solidFill>
                <a:latin typeface="Times" charset="0"/>
                <a:ea typeface="Osaka" charset="-128"/>
              </a:rPr>
              <a:t>S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induced calcium 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Osaka" charset="-128"/>
              </a:rPr>
              <a:t>oscillations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 hamster egg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739229" y="3342989"/>
            <a:ext cx="45127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Miyazaki S</a:t>
            </a:r>
            <a:r>
              <a:rPr lang="en-US" altLang="ja-JP" sz="16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. et al. , </a:t>
            </a:r>
            <a:r>
              <a:rPr lang="en-US" altLang="ja-JP" sz="1600" dirty="0" err="1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J.Cell</a:t>
            </a:r>
            <a:r>
              <a:rPr lang="en-US" altLang="ja-JP" sz="16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Biol., 106, 345-353 (1988)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33699" y="5085184"/>
            <a:ext cx="6614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GDP</a:t>
            </a:r>
            <a:r>
              <a:rPr lang="en-US" altLang="ja-JP" sz="2000" dirty="0" err="1" smtClean="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b</a:t>
            </a:r>
            <a:r>
              <a:rPr lang="en-US" altLang="ja-JP" sz="2000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S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inhibited calcium 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Osaka" charset="-128"/>
              </a:rPr>
              <a:t>oscillations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 fertilized hamster egg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pic>
        <p:nvPicPr>
          <p:cNvPr id="351236" name="Picture 4" descr="http://courses.washington.edu/conj/gprotein/ras1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22" y="71067"/>
            <a:ext cx="4104456" cy="29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03325" y="5582621"/>
            <a:ext cx="656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GDP</a:t>
            </a:r>
            <a:r>
              <a:rPr lang="en-US" altLang="ja-JP" dirty="0" smtClean="0">
                <a:solidFill>
                  <a:srgbClr val="000000"/>
                </a:solidFill>
                <a:latin typeface="Symbol" pitchFamily="18" charset="2"/>
                <a:ea typeface="ＭＳ 明朝" pitchFamily="17" charset="-128"/>
              </a:rPr>
              <a:t>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 might inhibit G-protein coupled with “Sperm Receptor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” at the time of fertilization.</a:t>
            </a:r>
            <a:endParaRPr lang="en-US" altLang="ja-JP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03325" y="4252087"/>
            <a:ext cx="6569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GTP</a:t>
            </a:r>
            <a:r>
              <a:rPr lang="en-US" altLang="ja-JP" dirty="0" err="1" smtClean="0">
                <a:solidFill>
                  <a:srgbClr val="000000"/>
                </a:solidFill>
                <a:latin typeface="Symbol" pitchFamily="18" charset="2"/>
                <a:ea typeface="ＭＳ 明朝" pitchFamily="17" charset="-128"/>
              </a:rPr>
              <a:t>g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 might activate G-protein coupled with “Sperm Receptor” and activated 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PLC</a:t>
            </a:r>
            <a:r>
              <a:rPr lang="en-US" altLang="ja-JP" dirty="0" err="1" smtClean="0">
                <a:solidFill>
                  <a:srgbClr val="000000"/>
                </a:solidFill>
                <a:latin typeface="Symbol" panose="05050102010706020507" pitchFamily="18" charset="2"/>
                <a:ea typeface="ＭＳ 明朝" pitchFamily="17" charset="-128"/>
              </a:rPr>
              <a:t>b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induces calcium oscillations in an artificial way.</a:t>
            </a:r>
            <a:endParaRPr lang="ja-JP" altLang="en-US" sz="2400" b="1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660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8" grpId="0" autoUpdateAnimBg="0"/>
      <p:bldP spid="10" grpId="0" autoUpdateAnimBg="0"/>
      <p:bldP spid="1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7950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990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4419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FFFF"/>
                </a:solidFill>
                <a:latin typeface="Helvetica" charset="0"/>
                <a:ea typeface="Osaka" charset="-128"/>
              </a:rPr>
              <a:t>Sperm factor</a:t>
            </a:r>
            <a:endParaRPr lang="en-US" altLang="ja-JP" sz="2400">
              <a:solidFill>
                <a:srgbClr val="FFFFFF"/>
              </a:solidFill>
              <a:latin typeface="Times" charset="0"/>
              <a:ea typeface="Osaka" charset="-128"/>
            </a:endParaRPr>
          </a:p>
        </p:txBody>
      </p:sp>
      <p:sp>
        <p:nvSpPr>
          <p:cNvPr id="106501" name="Line 5"/>
          <p:cNvSpPr>
            <a:spLocks noChangeShapeType="1"/>
          </p:cNvSpPr>
          <p:nvPr/>
        </p:nvSpPr>
        <p:spPr bwMode="auto">
          <a:xfrm flipH="1">
            <a:off x="3962400" y="3733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2971800" y="3505200"/>
            <a:ext cx="5334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2971800" y="3276600"/>
            <a:ext cx="8382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3581400" y="5410200"/>
            <a:ext cx="4572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3581400" y="5486400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IP</a:t>
            </a:r>
            <a:r>
              <a:rPr lang="en-US" altLang="ja-JP" b="1">
                <a:solidFill>
                  <a:srgbClr val="FFFFFF"/>
                </a:solidFill>
                <a:latin typeface="Helvetica" charset="0"/>
                <a:ea typeface="Osaka" charset="-128"/>
              </a:rPr>
              <a:t>3</a:t>
            </a: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 receptor</a:t>
            </a:r>
          </a:p>
        </p:txBody>
      </p:sp>
      <p:sp>
        <p:nvSpPr>
          <p:cNvPr id="106506" name="Rectangle 10"/>
          <p:cNvSpPr>
            <a:spLocks noChangeArrowheads="1"/>
          </p:cNvSpPr>
          <p:nvPr/>
        </p:nvSpPr>
        <p:spPr bwMode="auto">
          <a:xfrm>
            <a:off x="3429000" y="5410200"/>
            <a:ext cx="2286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6508" name="Rectangle 12"/>
          <p:cNvSpPr>
            <a:spLocks noChangeArrowheads="1"/>
          </p:cNvSpPr>
          <p:nvPr/>
        </p:nvSpPr>
        <p:spPr bwMode="auto">
          <a:xfrm>
            <a:off x="2819400" y="3962400"/>
            <a:ext cx="381000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1869" name="Freeform 13"/>
          <p:cNvSpPr>
            <a:spLocks/>
          </p:cNvSpPr>
          <p:nvPr/>
        </p:nvSpPr>
        <p:spPr bwMode="auto">
          <a:xfrm>
            <a:off x="252413" y="1866900"/>
            <a:ext cx="3219450" cy="2565400"/>
          </a:xfrm>
          <a:custGeom>
            <a:avLst/>
            <a:gdLst>
              <a:gd name="T0" fmla="*/ 385584706 w 2028"/>
              <a:gd name="T1" fmla="*/ 564515028 h 1616"/>
              <a:gd name="T2" fmla="*/ 1353324771 w 2028"/>
              <a:gd name="T3" fmla="*/ 241935026 h 1616"/>
              <a:gd name="T4" fmla="*/ 1635582203 w 2028"/>
              <a:gd name="T5" fmla="*/ 161290001 h 1616"/>
              <a:gd name="T6" fmla="*/ 1857356297 w 2028"/>
              <a:gd name="T7" fmla="*/ 60483757 h 1616"/>
              <a:gd name="T8" fmla="*/ 2147483647 w 2028"/>
              <a:gd name="T9" fmla="*/ 0 h 1616"/>
              <a:gd name="T10" fmla="*/ 2147483647 w 2028"/>
              <a:gd name="T11" fmla="*/ 20161250 h 1616"/>
              <a:gd name="T12" fmla="*/ 2147483647 w 2028"/>
              <a:gd name="T13" fmla="*/ 161290001 h 1616"/>
              <a:gd name="T14" fmla="*/ 2147483647 w 2028"/>
              <a:gd name="T15" fmla="*/ 241935026 h 1616"/>
              <a:gd name="T16" fmla="*/ 2147483647 w 2028"/>
              <a:gd name="T17" fmla="*/ 403224977 h 1616"/>
              <a:gd name="T18" fmla="*/ 2147483647 w 2028"/>
              <a:gd name="T19" fmla="*/ 524192540 h 1616"/>
              <a:gd name="T20" fmla="*/ 2147483647 w 2028"/>
              <a:gd name="T21" fmla="*/ 1088707568 h 1616"/>
              <a:gd name="T22" fmla="*/ 2147483647 w 2028"/>
              <a:gd name="T23" fmla="*/ 1814512745 h 1616"/>
              <a:gd name="T24" fmla="*/ 2147483647 w 2028"/>
              <a:gd name="T25" fmla="*/ 1975802697 h 1616"/>
              <a:gd name="T26" fmla="*/ 2147483647 w 2028"/>
              <a:gd name="T27" fmla="*/ 2147483647 h 1616"/>
              <a:gd name="T28" fmla="*/ 2147483647 w 2028"/>
              <a:gd name="T29" fmla="*/ 2147483647 h 1616"/>
              <a:gd name="T30" fmla="*/ 2147483647 w 2028"/>
              <a:gd name="T31" fmla="*/ 2147483647 h 1616"/>
              <a:gd name="T32" fmla="*/ 2147483647 w 2028"/>
              <a:gd name="T33" fmla="*/ 2147483647 h 1616"/>
              <a:gd name="T34" fmla="*/ 2147483647 w 2028"/>
              <a:gd name="T35" fmla="*/ 2147483647 h 1616"/>
              <a:gd name="T36" fmla="*/ 2147483647 w 2028"/>
              <a:gd name="T37" fmla="*/ 2147483647 h 1616"/>
              <a:gd name="T38" fmla="*/ 2147483647 w 2028"/>
              <a:gd name="T39" fmla="*/ 2147483647 h 1616"/>
              <a:gd name="T40" fmla="*/ 2147483647 w 2028"/>
              <a:gd name="T41" fmla="*/ 2147483647 h 1616"/>
              <a:gd name="T42" fmla="*/ 2147483647 w 2028"/>
              <a:gd name="T43" fmla="*/ 2147483647 h 1616"/>
              <a:gd name="T44" fmla="*/ 2147483647 w 2028"/>
              <a:gd name="T45" fmla="*/ 2147483647 h 1616"/>
              <a:gd name="T46" fmla="*/ 2147483647 w 2028"/>
              <a:gd name="T47" fmla="*/ 2147483647 h 1616"/>
              <a:gd name="T48" fmla="*/ 2147483647 w 2028"/>
              <a:gd name="T49" fmla="*/ 2147483647 h 1616"/>
              <a:gd name="T50" fmla="*/ 2147483647 w 2028"/>
              <a:gd name="T51" fmla="*/ 2147483647 h 1616"/>
              <a:gd name="T52" fmla="*/ 1897678787 w 2028"/>
              <a:gd name="T53" fmla="*/ 2147483647 h 1616"/>
              <a:gd name="T54" fmla="*/ 1393647261 w 2028"/>
              <a:gd name="T55" fmla="*/ 2147483647 h 1616"/>
              <a:gd name="T56" fmla="*/ 909777378 w 2028"/>
              <a:gd name="T57" fmla="*/ 2147483647 h 1616"/>
              <a:gd name="T58" fmla="*/ 627519747 w 2028"/>
              <a:gd name="T59" fmla="*/ 2147483647 h 1616"/>
              <a:gd name="T60" fmla="*/ 587197257 w 2028"/>
              <a:gd name="T61" fmla="*/ 2147483647 h 1616"/>
              <a:gd name="T62" fmla="*/ 526713522 w 2028"/>
              <a:gd name="T63" fmla="*/ 2147483647 h 1616"/>
              <a:gd name="T64" fmla="*/ 345262216 w 2028"/>
              <a:gd name="T65" fmla="*/ 2147483647 h 1616"/>
              <a:gd name="T66" fmla="*/ 103327200 w 2028"/>
              <a:gd name="T67" fmla="*/ 2147483647 h 1616"/>
              <a:gd name="T68" fmla="*/ 22682201 w 2028"/>
              <a:gd name="T69" fmla="*/ 2116931404 h 1616"/>
              <a:gd name="T70" fmla="*/ 204133450 w 2028"/>
              <a:gd name="T71" fmla="*/ 1350803739 h 1616"/>
              <a:gd name="T72" fmla="*/ 425907296 w 2028"/>
              <a:gd name="T73" fmla="*/ 947578861 h 1616"/>
              <a:gd name="T74" fmla="*/ 587197257 w 2028"/>
              <a:gd name="T75" fmla="*/ 524192540 h 1616"/>
              <a:gd name="T76" fmla="*/ 708164728 w 2028"/>
              <a:gd name="T77" fmla="*/ 362902490 h 1616"/>
              <a:gd name="T78" fmla="*/ 849293642 w 2028"/>
              <a:gd name="T79" fmla="*/ 262096270 h 1616"/>
              <a:gd name="T80" fmla="*/ 688003483 w 2028"/>
              <a:gd name="T81" fmla="*/ 423386321 h 1616"/>
              <a:gd name="T82" fmla="*/ 688003483 w 2028"/>
              <a:gd name="T83" fmla="*/ 302418758 h 16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28"/>
              <a:gd name="T127" fmla="*/ 0 h 1616"/>
              <a:gd name="T128" fmla="*/ 2028 w 2028"/>
              <a:gd name="T129" fmla="*/ 1616 h 161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28" h="1616">
                <a:moveTo>
                  <a:pt x="153" y="224"/>
                </a:moveTo>
                <a:cubicBezTo>
                  <a:pt x="263" y="150"/>
                  <a:pt x="406" y="117"/>
                  <a:pt x="537" y="96"/>
                </a:cubicBezTo>
                <a:cubicBezTo>
                  <a:pt x="625" y="51"/>
                  <a:pt x="483" y="119"/>
                  <a:pt x="649" y="64"/>
                </a:cubicBezTo>
                <a:cubicBezTo>
                  <a:pt x="678" y="54"/>
                  <a:pt x="708" y="32"/>
                  <a:pt x="737" y="24"/>
                </a:cubicBezTo>
                <a:cubicBezTo>
                  <a:pt x="795" y="7"/>
                  <a:pt x="861" y="4"/>
                  <a:pt x="921" y="0"/>
                </a:cubicBezTo>
                <a:cubicBezTo>
                  <a:pt x="1073" y="2"/>
                  <a:pt x="1225" y="2"/>
                  <a:pt x="1377" y="8"/>
                </a:cubicBezTo>
                <a:cubicBezTo>
                  <a:pt x="1442" y="10"/>
                  <a:pt x="1520" y="47"/>
                  <a:pt x="1585" y="64"/>
                </a:cubicBezTo>
                <a:cubicBezTo>
                  <a:pt x="1674" y="86"/>
                  <a:pt x="1773" y="88"/>
                  <a:pt x="1865" y="96"/>
                </a:cubicBezTo>
                <a:cubicBezTo>
                  <a:pt x="1909" y="104"/>
                  <a:pt x="1948" y="123"/>
                  <a:pt x="1977" y="160"/>
                </a:cubicBezTo>
                <a:cubicBezTo>
                  <a:pt x="1988" y="175"/>
                  <a:pt x="2009" y="208"/>
                  <a:pt x="2009" y="208"/>
                </a:cubicBezTo>
                <a:cubicBezTo>
                  <a:pt x="2024" y="284"/>
                  <a:pt x="2028" y="352"/>
                  <a:pt x="2009" y="432"/>
                </a:cubicBezTo>
                <a:cubicBezTo>
                  <a:pt x="2001" y="526"/>
                  <a:pt x="1991" y="629"/>
                  <a:pt x="1961" y="720"/>
                </a:cubicBezTo>
                <a:cubicBezTo>
                  <a:pt x="1919" y="845"/>
                  <a:pt x="1967" y="663"/>
                  <a:pt x="1937" y="784"/>
                </a:cubicBezTo>
                <a:cubicBezTo>
                  <a:pt x="1934" y="808"/>
                  <a:pt x="1934" y="832"/>
                  <a:pt x="1929" y="856"/>
                </a:cubicBezTo>
                <a:cubicBezTo>
                  <a:pt x="1926" y="865"/>
                  <a:pt x="1916" y="871"/>
                  <a:pt x="1913" y="880"/>
                </a:cubicBezTo>
                <a:cubicBezTo>
                  <a:pt x="1906" y="895"/>
                  <a:pt x="1906" y="913"/>
                  <a:pt x="1897" y="928"/>
                </a:cubicBezTo>
                <a:cubicBezTo>
                  <a:pt x="1877" y="957"/>
                  <a:pt x="1861" y="979"/>
                  <a:pt x="1849" y="1016"/>
                </a:cubicBezTo>
                <a:cubicBezTo>
                  <a:pt x="1837" y="1049"/>
                  <a:pt x="1844" y="1090"/>
                  <a:pt x="1825" y="1120"/>
                </a:cubicBezTo>
                <a:cubicBezTo>
                  <a:pt x="1794" y="1166"/>
                  <a:pt x="1775" y="1201"/>
                  <a:pt x="1729" y="1232"/>
                </a:cubicBezTo>
                <a:cubicBezTo>
                  <a:pt x="1707" y="1263"/>
                  <a:pt x="1661" y="1314"/>
                  <a:pt x="1649" y="1352"/>
                </a:cubicBezTo>
                <a:cubicBezTo>
                  <a:pt x="1646" y="1360"/>
                  <a:pt x="1646" y="1370"/>
                  <a:pt x="1641" y="1376"/>
                </a:cubicBezTo>
                <a:cubicBezTo>
                  <a:pt x="1635" y="1381"/>
                  <a:pt x="1625" y="1381"/>
                  <a:pt x="1617" y="1384"/>
                </a:cubicBezTo>
                <a:cubicBezTo>
                  <a:pt x="1550" y="1450"/>
                  <a:pt x="1466" y="1470"/>
                  <a:pt x="1377" y="1488"/>
                </a:cubicBezTo>
                <a:cubicBezTo>
                  <a:pt x="1330" y="1511"/>
                  <a:pt x="1284" y="1514"/>
                  <a:pt x="1233" y="1528"/>
                </a:cubicBezTo>
                <a:cubicBezTo>
                  <a:pt x="1130" y="1555"/>
                  <a:pt x="1070" y="1571"/>
                  <a:pt x="969" y="1584"/>
                </a:cubicBezTo>
                <a:cubicBezTo>
                  <a:pt x="896" y="1593"/>
                  <a:pt x="931" y="1589"/>
                  <a:pt x="865" y="1600"/>
                </a:cubicBezTo>
                <a:cubicBezTo>
                  <a:pt x="827" y="1605"/>
                  <a:pt x="753" y="1616"/>
                  <a:pt x="753" y="1616"/>
                </a:cubicBezTo>
                <a:cubicBezTo>
                  <a:pt x="686" y="1608"/>
                  <a:pt x="617" y="1609"/>
                  <a:pt x="553" y="1592"/>
                </a:cubicBezTo>
                <a:cubicBezTo>
                  <a:pt x="485" y="1573"/>
                  <a:pt x="424" y="1511"/>
                  <a:pt x="361" y="1480"/>
                </a:cubicBezTo>
                <a:cubicBezTo>
                  <a:pt x="334" y="1447"/>
                  <a:pt x="263" y="1389"/>
                  <a:pt x="249" y="1360"/>
                </a:cubicBezTo>
                <a:cubicBezTo>
                  <a:pt x="243" y="1349"/>
                  <a:pt x="239" y="1337"/>
                  <a:pt x="233" y="1328"/>
                </a:cubicBezTo>
                <a:cubicBezTo>
                  <a:pt x="226" y="1318"/>
                  <a:pt x="214" y="1313"/>
                  <a:pt x="209" y="1304"/>
                </a:cubicBezTo>
                <a:cubicBezTo>
                  <a:pt x="182" y="1260"/>
                  <a:pt x="163" y="1211"/>
                  <a:pt x="137" y="1168"/>
                </a:cubicBezTo>
                <a:cubicBezTo>
                  <a:pt x="104" y="1114"/>
                  <a:pt x="66" y="1056"/>
                  <a:pt x="41" y="1000"/>
                </a:cubicBezTo>
                <a:cubicBezTo>
                  <a:pt x="18" y="949"/>
                  <a:pt x="15" y="893"/>
                  <a:pt x="9" y="840"/>
                </a:cubicBezTo>
                <a:cubicBezTo>
                  <a:pt x="15" y="685"/>
                  <a:pt x="0" y="642"/>
                  <a:pt x="81" y="536"/>
                </a:cubicBezTo>
                <a:cubicBezTo>
                  <a:pt x="99" y="480"/>
                  <a:pt x="142" y="428"/>
                  <a:pt x="169" y="376"/>
                </a:cubicBezTo>
                <a:cubicBezTo>
                  <a:pt x="197" y="318"/>
                  <a:pt x="186" y="254"/>
                  <a:pt x="233" y="208"/>
                </a:cubicBezTo>
                <a:cubicBezTo>
                  <a:pt x="243" y="176"/>
                  <a:pt x="253" y="162"/>
                  <a:pt x="281" y="144"/>
                </a:cubicBezTo>
                <a:cubicBezTo>
                  <a:pt x="299" y="116"/>
                  <a:pt x="309" y="117"/>
                  <a:pt x="337" y="104"/>
                </a:cubicBezTo>
                <a:lnTo>
                  <a:pt x="273" y="168"/>
                </a:lnTo>
                <a:lnTo>
                  <a:pt x="273" y="120"/>
                </a:ln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1870" name="Freeform 14"/>
          <p:cNvSpPr>
            <a:spLocks/>
          </p:cNvSpPr>
          <p:nvPr/>
        </p:nvSpPr>
        <p:spPr bwMode="auto">
          <a:xfrm>
            <a:off x="3429000" y="1030288"/>
            <a:ext cx="3041650" cy="2932112"/>
          </a:xfrm>
          <a:custGeom>
            <a:avLst/>
            <a:gdLst>
              <a:gd name="T0" fmla="*/ 2147483647 w 1916"/>
              <a:gd name="T1" fmla="*/ 1106347716 h 1847"/>
              <a:gd name="T2" fmla="*/ 2056447770 w 1916"/>
              <a:gd name="T3" fmla="*/ 622477728 h 1847"/>
              <a:gd name="T4" fmla="*/ 1935480301 w 1916"/>
              <a:gd name="T5" fmla="*/ 521671522 h 1847"/>
              <a:gd name="T6" fmla="*/ 1733867852 w 1916"/>
              <a:gd name="T7" fmla="*/ 420865315 h 1847"/>
              <a:gd name="T8" fmla="*/ 403224996 w 1916"/>
              <a:gd name="T9" fmla="*/ 420865315 h 1847"/>
              <a:gd name="T10" fmla="*/ 221773793 w 1916"/>
              <a:gd name="T11" fmla="*/ 561994004 h 1847"/>
              <a:gd name="T12" fmla="*/ 60483759 w 1916"/>
              <a:gd name="T13" fmla="*/ 864412821 h 1847"/>
              <a:gd name="T14" fmla="*/ 20161251 w 1916"/>
              <a:gd name="T15" fmla="*/ 1025702751 h 1847"/>
              <a:gd name="T16" fmla="*/ 0 w 1916"/>
              <a:gd name="T17" fmla="*/ 1106347716 h 1847"/>
              <a:gd name="T18" fmla="*/ 100806249 w 1916"/>
              <a:gd name="T19" fmla="*/ 1852314038 h 1847"/>
              <a:gd name="T20" fmla="*/ 302418772 w 1916"/>
              <a:gd name="T21" fmla="*/ 2147483647 h 1847"/>
              <a:gd name="T22" fmla="*/ 262096282 w 1916"/>
              <a:gd name="T23" fmla="*/ 2147483647 h 1847"/>
              <a:gd name="T24" fmla="*/ 362902507 w 1916"/>
              <a:gd name="T25" fmla="*/ 2147483647 h 1847"/>
              <a:gd name="T26" fmla="*/ 483870075 w 1916"/>
              <a:gd name="T27" fmla="*/ 2147483647 h 1847"/>
              <a:gd name="T28" fmla="*/ 504031320 w 1916"/>
              <a:gd name="T29" fmla="*/ 2147483647 h 1847"/>
              <a:gd name="T30" fmla="*/ 564515055 w 1916"/>
              <a:gd name="T31" fmla="*/ 2147483647 h 1847"/>
              <a:gd name="T32" fmla="*/ 786288748 w 1916"/>
              <a:gd name="T33" fmla="*/ 2147483647 h 1847"/>
              <a:gd name="T34" fmla="*/ 846772681 w 1916"/>
              <a:gd name="T35" fmla="*/ 2147483647 h 1847"/>
              <a:gd name="T36" fmla="*/ 1633061231 w 1916"/>
              <a:gd name="T37" fmla="*/ 2147483647 h 1847"/>
              <a:gd name="T38" fmla="*/ 2076609015 w 1916"/>
              <a:gd name="T39" fmla="*/ 2147483647 h 1847"/>
              <a:gd name="T40" fmla="*/ 2147483647 w 1916"/>
              <a:gd name="T41" fmla="*/ 2147483647 h 1847"/>
              <a:gd name="T42" fmla="*/ 2147483647 w 1916"/>
              <a:gd name="T43" fmla="*/ 2147483647 h 1847"/>
              <a:gd name="T44" fmla="*/ 2147483647 w 1916"/>
              <a:gd name="T45" fmla="*/ 2147483647 h 1847"/>
              <a:gd name="T46" fmla="*/ 2147483647 w 1916"/>
              <a:gd name="T47" fmla="*/ 2147483647 h 1847"/>
              <a:gd name="T48" fmla="*/ 2147483647 w 1916"/>
              <a:gd name="T49" fmla="*/ 2147483647 h 1847"/>
              <a:gd name="T50" fmla="*/ 2147483647 w 1916"/>
              <a:gd name="T51" fmla="*/ 2147483647 h 1847"/>
              <a:gd name="T52" fmla="*/ 2147483647 w 1916"/>
              <a:gd name="T53" fmla="*/ 2147483647 h 1847"/>
              <a:gd name="T54" fmla="*/ 2147483647 w 1916"/>
              <a:gd name="T55" fmla="*/ 2147483647 h 1847"/>
              <a:gd name="T56" fmla="*/ 2147483647 w 1916"/>
              <a:gd name="T57" fmla="*/ 2147483647 h 1847"/>
              <a:gd name="T58" fmla="*/ 2147483647 w 1916"/>
              <a:gd name="T59" fmla="*/ 2147483647 h 1847"/>
              <a:gd name="T60" fmla="*/ 2147483647 w 1916"/>
              <a:gd name="T61" fmla="*/ 1892636521 h 1847"/>
              <a:gd name="T62" fmla="*/ 2147483647 w 1916"/>
              <a:gd name="T63" fmla="*/ 1711185350 h 1847"/>
              <a:gd name="T64" fmla="*/ 2147483647 w 1916"/>
              <a:gd name="T65" fmla="*/ 1368445439 h 1847"/>
              <a:gd name="T66" fmla="*/ 2147483647 w 1916"/>
              <a:gd name="T67" fmla="*/ 1247476404 h 1847"/>
              <a:gd name="T68" fmla="*/ 2147483647 w 1916"/>
              <a:gd name="T69" fmla="*/ 985380268 h 184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16"/>
              <a:gd name="T106" fmla="*/ 0 h 1847"/>
              <a:gd name="T107" fmla="*/ 1916 w 1916"/>
              <a:gd name="T108" fmla="*/ 1847 h 184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16" h="1847">
                <a:moveTo>
                  <a:pt x="992" y="439"/>
                </a:moveTo>
                <a:cubicBezTo>
                  <a:pt x="935" y="373"/>
                  <a:pt x="883" y="302"/>
                  <a:pt x="816" y="247"/>
                </a:cubicBezTo>
                <a:cubicBezTo>
                  <a:pt x="800" y="233"/>
                  <a:pt x="785" y="218"/>
                  <a:pt x="768" y="207"/>
                </a:cubicBezTo>
                <a:cubicBezTo>
                  <a:pt x="742" y="191"/>
                  <a:pt x="688" y="167"/>
                  <a:pt x="688" y="167"/>
                </a:cubicBezTo>
                <a:cubicBezTo>
                  <a:pt x="604" y="0"/>
                  <a:pt x="319" y="113"/>
                  <a:pt x="160" y="167"/>
                </a:cubicBezTo>
                <a:cubicBezTo>
                  <a:pt x="137" y="189"/>
                  <a:pt x="105" y="195"/>
                  <a:pt x="88" y="223"/>
                </a:cubicBezTo>
                <a:cubicBezTo>
                  <a:pt x="63" y="261"/>
                  <a:pt x="46" y="303"/>
                  <a:pt x="24" y="343"/>
                </a:cubicBezTo>
                <a:cubicBezTo>
                  <a:pt x="18" y="364"/>
                  <a:pt x="13" y="385"/>
                  <a:pt x="8" y="407"/>
                </a:cubicBezTo>
                <a:cubicBezTo>
                  <a:pt x="5" y="417"/>
                  <a:pt x="0" y="439"/>
                  <a:pt x="0" y="439"/>
                </a:cubicBezTo>
                <a:cubicBezTo>
                  <a:pt x="5" y="532"/>
                  <a:pt x="5" y="644"/>
                  <a:pt x="40" y="735"/>
                </a:cubicBezTo>
                <a:cubicBezTo>
                  <a:pt x="60" y="789"/>
                  <a:pt x="101" y="832"/>
                  <a:pt x="120" y="887"/>
                </a:cubicBezTo>
                <a:cubicBezTo>
                  <a:pt x="130" y="1000"/>
                  <a:pt x="131" y="1111"/>
                  <a:pt x="104" y="1223"/>
                </a:cubicBezTo>
                <a:cubicBezTo>
                  <a:pt x="104" y="1249"/>
                  <a:pt x="60" y="1451"/>
                  <a:pt x="144" y="1479"/>
                </a:cubicBezTo>
                <a:cubicBezTo>
                  <a:pt x="199" y="1562"/>
                  <a:pt x="110" y="1437"/>
                  <a:pt x="192" y="1519"/>
                </a:cubicBezTo>
                <a:cubicBezTo>
                  <a:pt x="197" y="1524"/>
                  <a:pt x="194" y="1536"/>
                  <a:pt x="200" y="1543"/>
                </a:cubicBezTo>
                <a:cubicBezTo>
                  <a:pt x="206" y="1550"/>
                  <a:pt x="216" y="1553"/>
                  <a:pt x="224" y="1559"/>
                </a:cubicBezTo>
                <a:cubicBezTo>
                  <a:pt x="248" y="1595"/>
                  <a:pt x="285" y="1620"/>
                  <a:pt x="312" y="1655"/>
                </a:cubicBezTo>
                <a:cubicBezTo>
                  <a:pt x="320" y="1665"/>
                  <a:pt x="324" y="1679"/>
                  <a:pt x="336" y="1687"/>
                </a:cubicBezTo>
                <a:cubicBezTo>
                  <a:pt x="405" y="1733"/>
                  <a:pt x="572" y="1730"/>
                  <a:pt x="648" y="1735"/>
                </a:cubicBezTo>
                <a:cubicBezTo>
                  <a:pt x="702" y="1748"/>
                  <a:pt x="767" y="1762"/>
                  <a:pt x="824" y="1767"/>
                </a:cubicBezTo>
                <a:cubicBezTo>
                  <a:pt x="938" y="1776"/>
                  <a:pt x="1168" y="1791"/>
                  <a:pt x="1168" y="1791"/>
                </a:cubicBezTo>
                <a:cubicBezTo>
                  <a:pt x="1247" y="1810"/>
                  <a:pt x="1327" y="1833"/>
                  <a:pt x="1408" y="1847"/>
                </a:cubicBezTo>
                <a:cubicBezTo>
                  <a:pt x="1578" y="1829"/>
                  <a:pt x="1516" y="1843"/>
                  <a:pt x="1600" y="1823"/>
                </a:cubicBezTo>
                <a:cubicBezTo>
                  <a:pt x="1624" y="1807"/>
                  <a:pt x="1645" y="1786"/>
                  <a:pt x="1672" y="1775"/>
                </a:cubicBezTo>
                <a:cubicBezTo>
                  <a:pt x="1707" y="1759"/>
                  <a:pt x="1752" y="1741"/>
                  <a:pt x="1784" y="1719"/>
                </a:cubicBezTo>
                <a:cubicBezTo>
                  <a:pt x="1817" y="1694"/>
                  <a:pt x="1807" y="1685"/>
                  <a:pt x="1832" y="1647"/>
                </a:cubicBezTo>
                <a:cubicBezTo>
                  <a:pt x="1846" y="1624"/>
                  <a:pt x="1865" y="1605"/>
                  <a:pt x="1880" y="1583"/>
                </a:cubicBezTo>
                <a:cubicBezTo>
                  <a:pt x="1916" y="1435"/>
                  <a:pt x="1800" y="1351"/>
                  <a:pt x="1712" y="1263"/>
                </a:cubicBezTo>
                <a:cubicBezTo>
                  <a:pt x="1627" y="1178"/>
                  <a:pt x="1529" y="1099"/>
                  <a:pt x="1432" y="1031"/>
                </a:cubicBezTo>
                <a:cubicBezTo>
                  <a:pt x="1363" y="982"/>
                  <a:pt x="1242" y="937"/>
                  <a:pt x="1184" y="871"/>
                </a:cubicBezTo>
                <a:cubicBezTo>
                  <a:pt x="1149" y="832"/>
                  <a:pt x="1155" y="788"/>
                  <a:pt x="1128" y="751"/>
                </a:cubicBezTo>
                <a:cubicBezTo>
                  <a:pt x="1094" y="706"/>
                  <a:pt x="1110" y="730"/>
                  <a:pt x="1080" y="679"/>
                </a:cubicBezTo>
                <a:cubicBezTo>
                  <a:pt x="1070" y="631"/>
                  <a:pt x="1047" y="589"/>
                  <a:pt x="1032" y="543"/>
                </a:cubicBezTo>
                <a:cubicBezTo>
                  <a:pt x="1026" y="527"/>
                  <a:pt x="1027" y="506"/>
                  <a:pt x="1016" y="495"/>
                </a:cubicBezTo>
                <a:cubicBezTo>
                  <a:pt x="976" y="455"/>
                  <a:pt x="976" y="451"/>
                  <a:pt x="976" y="391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205553" y="4608493"/>
            <a:ext cx="254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 smtClean="0">
                <a:solidFill>
                  <a:srgbClr val="FFFFFF"/>
                </a:solidFill>
                <a:latin typeface="Helvetica" panose="020B0604020202020204" pitchFamily="34" charset="0"/>
                <a:ea typeface="Osaka" charset="-128"/>
                <a:cs typeface="Helvetica" panose="020B0604020202020204" pitchFamily="34" charset="0"/>
              </a:rPr>
              <a:t>Endoplasmic reticulum (ER)</a:t>
            </a:r>
            <a:endParaRPr lang="ja-JP" altLang="en-US" sz="2800" dirty="0">
              <a:solidFill>
                <a:srgbClr val="FFFFFF"/>
              </a:solidFill>
              <a:latin typeface="Helvetica" panose="020B0604020202020204" pitchFamily="34" charset="0"/>
              <a:ea typeface="Osaka" charset="-128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6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9" grpId="0" animBg="1"/>
      <p:bldP spid="1218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https://www.s.u-tokyo.ac.jp/ja/press/2008/images/25/02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5270"/>
            <a:ext cx="4313070" cy="58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02593" y="1124744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Acidian</a:t>
            </a:r>
            <a:endParaRPr kumimoji="1" lang="en-US" altLang="ja-JP" dirty="0" smtClean="0"/>
          </a:p>
          <a:p>
            <a:r>
              <a:rPr lang="en-US" altLang="ja-JP" dirty="0" smtClean="0"/>
              <a:t>(</a:t>
            </a:r>
            <a:r>
              <a:rPr lang="en-US" altLang="ja-JP" i="1" dirty="0" err="1" smtClean="0"/>
              <a:t>Ciona</a:t>
            </a:r>
            <a:r>
              <a:rPr lang="en-US" altLang="ja-JP" i="1" dirty="0" smtClean="0"/>
              <a:t> intestinalis</a:t>
            </a:r>
            <a:r>
              <a:rPr lang="en-US" altLang="ja-JP" dirty="0" smtClean="0"/>
              <a:t>)</a:t>
            </a:r>
          </a:p>
        </p:txBody>
      </p:sp>
      <p:pic>
        <p:nvPicPr>
          <p:cNvPr id="7" name="Picture 2" descr="http://www.mmbs.s.u-tokyo.ac.jp/research/Yoshida/figs/CionaAscid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7" y="2083346"/>
            <a:ext cx="329179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20899" y="6157091"/>
            <a:ext cx="4607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http://www.mmbs.s.u-tokyo.ac.jp/research/Yoshida/yoshida_research.html</a:t>
            </a:r>
            <a:endParaRPr kumimoji="1" lang="ja-JP" altLang="en-US" sz="105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20072" y="6158951"/>
            <a:ext cx="31133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https://www.s.u-tokyo.ac.jp/ja/press/2008/25.html</a:t>
            </a:r>
            <a:endParaRPr kumimoji="1" lang="ja-JP" altLang="en-US" sz="1050" dirty="0"/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02593" y="260648"/>
            <a:ext cx="335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Chemo-attraction of sperm by egg</a:t>
            </a:r>
            <a:endParaRPr lang="en-US" altLang="ja-JP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05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609600" y="609600"/>
            <a:ext cx="30341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In  “Sperm Receptor” story,</a:t>
            </a:r>
            <a:endParaRPr lang="en-US" altLang="ja-JP" sz="20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95400" y="1158984"/>
            <a:ext cx="546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err="1">
                <a:solidFill>
                  <a:srgbClr val="000000"/>
                </a:solidFill>
                <a:latin typeface="Times" charset="0"/>
                <a:ea typeface="Osaka" charset="-128"/>
              </a:rPr>
              <a:t>GTP</a:t>
            </a:r>
            <a:r>
              <a:rPr lang="en-US" altLang="ja-JP" sz="2000" dirty="0" err="1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g</a:t>
            </a:r>
            <a:r>
              <a:rPr lang="en-US" altLang="ja-JP" sz="2000" dirty="0" err="1">
                <a:solidFill>
                  <a:srgbClr val="000000"/>
                </a:solidFill>
                <a:latin typeface="Times" charset="0"/>
                <a:ea typeface="Osaka" charset="-128"/>
              </a:rPr>
              <a:t>S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induced calcium 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Osaka" charset="-128"/>
              </a:rPr>
              <a:t>oscillations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 hamster egg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565077" y="1652796"/>
            <a:ext cx="6569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GTP</a:t>
            </a:r>
            <a:r>
              <a:rPr lang="en-US" altLang="ja-JP" dirty="0" err="1" smtClean="0">
                <a:solidFill>
                  <a:srgbClr val="000000"/>
                </a:solidFill>
                <a:latin typeface="Symbol" pitchFamily="18" charset="2"/>
                <a:ea typeface="ＭＳ 明朝" pitchFamily="17" charset="-128"/>
              </a:rPr>
              <a:t>g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 might activate G-protein coupled with “Sperm Receptor” and activated 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PLC</a:t>
            </a:r>
            <a:r>
              <a:rPr lang="en-US" altLang="ja-JP" dirty="0" err="1" smtClean="0">
                <a:solidFill>
                  <a:srgbClr val="000000"/>
                </a:solidFill>
                <a:latin typeface="Symbol" panose="05050102010706020507" pitchFamily="18" charset="2"/>
                <a:ea typeface="ＭＳ 明朝" pitchFamily="17" charset="-128"/>
              </a:rPr>
              <a:t>b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induces calcium oscillations in an artificial way.</a:t>
            </a:r>
            <a:endParaRPr lang="ja-JP" altLang="en-US" sz="2400" b="1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65783" y="3174484"/>
            <a:ext cx="656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GDP</a:t>
            </a:r>
            <a:r>
              <a:rPr lang="en-US" altLang="ja-JP" dirty="0" smtClean="0">
                <a:solidFill>
                  <a:srgbClr val="000000"/>
                </a:solidFill>
                <a:latin typeface="Symbol" pitchFamily="18" charset="2"/>
                <a:ea typeface="ＭＳ 明朝" pitchFamily="17" charset="-128"/>
              </a:rPr>
              <a:t>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 might inhibit G-protein coupled with “Sperm Receptor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” at the time of fertilization.</a:t>
            </a:r>
            <a:endParaRPr lang="en-US" altLang="ja-JP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295400" y="2556887"/>
            <a:ext cx="6614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GDP</a:t>
            </a:r>
            <a:r>
              <a:rPr lang="en-US" altLang="ja-JP" sz="2000" dirty="0" err="1" smtClean="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b</a:t>
            </a:r>
            <a:r>
              <a:rPr lang="en-US" altLang="ja-JP" sz="2000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S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inhibited calcium 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Osaka" charset="-128"/>
              </a:rPr>
              <a:t>oscillations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 fertilized hamster egg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976409" y="3954790"/>
            <a:ext cx="397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Miyazaki S., J.Cell Biol., 106, 345-353 (1988)</a:t>
            </a:r>
          </a:p>
        </p:txBody>
      </p:sp>
    </p:spTree>
    <p:extLst>
      <p:ext uri="{BB962C8B-B14F-4D97-AF65-F5344CB8AC3E}">
        <p14:creationId xmlns:p14="http://schemas.microsoft.com/office/powerpoint/2010/main" val="368163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0" grpId="0" autoUpdateAnimBg="0"/>
      <p:bldP spid="17" grpId="0" autoUpdateAnimBg="0"/>
      <p:bldP spid="18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09600" y="609600"/>
            <a:ext cx="29604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In “Sperm Receptor” story,</a:t>
            </a:r>
            <a:endParaRPr lang="en-US" altLang="ja-JP" sz="20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609600" y="593447"/>
            <a:ext cx="374637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In “</a:t>
            </a:r>
            <a:r>
              <a:rPr lang="en-US" altLang="ja-JP" sz="2000" dirty="0" smtClean="0">
                <a:solidFill>
                  <a:srgbClr val="0070C0"/>
                </a:solidFill>
                <a:latin typeface="Times" charset="0"/>
                <a:ea typeface="ＭＳ 明朝" pitchFamily="17" charset="-128"/>
              </a:rPr>
              <a:t>Sperm Factor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” story,</a:t>
            </a:r>
            <a:endParaRPr lang="en-US" altLang="ja-JP" sz="20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07529" name="Text Box 13"/>
          <p:cNvSpPr txBox="1">
            <a:spLocks noChangeArrowheads="1"/>
          </p:cNvSpPr>
          <p:nvPr/>
        </p:nvSpPr>
        <p:spPr bwMode="auto">
          <a:xfrm>
            <a:off x="4976409" y="3954790"/>
            <a:ext cx="397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Miyazaki S., J.Cell Biol., 106, 345-353 (1988)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95400" y="1158984"/>
            <a:ext cx="546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err="1">
                <a:solidFill>
                  <a:srgbClr val="000000"/>
                </a:solidFill>
                <a:latin typeface="Times" charset="0"/>
                <a:ea typeface="Osaka" charset="-128"/>
              </a:rPr>
              <a:t>GTP</a:t>
            </a:r>
            <a:r>
              <a:rPr lang="en-US" altLang="ja-JP" sz="2000" dirty="0" err="1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g</a:t>
            </a:r>
            <a:r>
              <a:rPr lang="en-US" altLang="ja-JP" sz="2000" dirty="0" err="1">
                <a:solidFill>
                  <a:srgbClr val="000000"/>
                </a:solidFill>
                <a:latin typeface="Times" charset="0"/>
                <a:ea typeface="Osaka" charset="-128"/>
              </a:rPr>
              <a:t>S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induced calcium 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Osaka" charset="-128"/>
              </a:rPr>
              <a:t>oscillations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 hamster egg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565077" y="1652796"/>
            <a:ext cx="6569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GTP</a:t>
            </a:r>
            <a:r>
              <a:rPr lang="en-US" altLang="ja-JP" dirty="0" err="1" smtClean="0">
                <a:solidFill>
                  <a:srgbClr val="000000"/>
                </a:solidFill>
                <a:latin typeface="Symbol" pitchFamily="18" charset="2"/>
                <a:ea typeface="ＭＳ 明朝" pitchFamily="17" charset="-128"/>
              </a:rPr>
              <a:t>g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 might activate G-protein coupled with “Sperm Receptor” and activated </a:t>
            </a:r>
            <a:r>
              <a:rPr lang="en-US" altLang="ja-JP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PLC</a:t>
            </a:r>
            <a:r>
              <a:rPr lang="en-US" altLang="ja-JP" dirty="0" err="1" smtClean="0">
                <a:solidFill>
                  <a:srgbClr val="000000"/>
                </a:solidFill>
                <a:latin typeface="Symbol" panose="05050102010706020507" pitchFamily="18" charset="2"/>
                <a:ea typeface="ＭＳ 明朝" pitchFamily="17" charset="-128"/>
              </a:rPr>
              <a:t>b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induces calcium oscillations in an artificial way.</a:t>
            </a:r>
            <a:endParaRPr lang="ja-JP" altLang="en-US" sz="2400" b="1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65783" y="3174484"/>
            <a:ext cx="656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GDP</a:t>
            </a:r>
            <a:r>
              <a:rPr lang="en-US" altLang="ja-JP" dirty="0" smtClean="0">
                <a:solidFill>
                  <a:srgbClr val="000000"/>
                </a:solidFill>
                <a:latin typeface="Symbol" pitchFamily="18" charset="2"/>
                <a:ea typeface="ＭＳ 明朝" pitchFamily="17" charset="-128"/>
              </a:rPr>
              <a:t>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 might inhibit G-protein coupled with “Sperm Receptor</a:t>
            </a:r>
            <a:r>
              <a:rPr lang="en-US" altLang="ja-JP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” at the time of fertilization.</a:t>
            </a:r>
            <a:endParaRPr lang="en-US" altLang="ja-JP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295400" y="2556887"/>
            <a:ext cx="6614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GDP</a:t>
            </a:r>
            <a:r>
              <a:rPr lang="en-US" altLang="ja-JP" sz="2000" dirty="0" err="1" smtClean="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b</a:t>
            </a:r>
            <a:r>
              <a:rPr lang="en-US" altLang="ja-JP" sz="2000" dirty="0" err="1" smtClean="0">
                <a:solidFill>
                  <a:srgbClr val="000000"/>
                </a:solidFill>
                <a:latin typeface="Times" charset="0"/>
                <a:ea typeface="Osaka" charset="-128"/>
              </a:rPr>
              <a:t>S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inhibited calcium </a:t>
            </a:r>
            <a:r>
              <a:rPr lang="en-US" altLang="ja-JP" sz="2000" dirty="0">
                <a:solidFill>
                  <a:srgbClr val="000000"/>
                </a:solidFill>
                <a:latin typeface="Times" charset="0"/>
                <a:ea typeface="Osaka" charset="-128"/>
              </a:rPr>
              <a:t>oscillations 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in fertilized hamster egg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65782" y="1681986"/>
            <a:ext cx="6569075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err="1" smtClean="0">
                <a:solidFill>
                  <a:srgbClr val="0070C0"/>
                </a:solidFill>
                <a:latin typeface="Times" charset="0"/>
                <a:ea typeface="ＭＳ 明朝" pitchFamily="17" charset="-128"/>
              </a:rPr>
              <a:t>GTP</a:t>
            </a:r>
            <a:r>
              <a:rPr lang="en-US" altLang="ja-JP" dirty="0" err="1" smtClean="0">
                <a:solidFill>
                  <a:srgbClr val="0070C0"/>
                </a:solidFill>
                <a:latin typeface="Symbol" pitchFamily="18" charset="2"/>
                <a:ea typeface="ＭＳ 明朝" pitchFamily="17" charset="-128"/>
              </a:rPr>
              <a:t>g</a:t>
            </a:r>
            <a:r>
              <a:rPr lang="en-US" altLang="ja-JP" dirty="0" err="1" smtClean="0">
                <a:solidFill>
                  <a:srgbClr val="0070C0"/>
                </a:solidFill>
                <a:latin typeface="Times" charset="0"/>
                <a:ea typeface="ＭＳ 明朝" pitchFamily="17" charset="-128"/>
              </a:rPr>
              <a:t>S</a:t>
            </a:r>
            <a:r>
              <a:rPr lang="en-US" altLang="ja-JP" dirty="0" smtClean="0">
                <a:solidFill>
                  <a:srgbClr val="0070C0"/>
                </a:solidFill>
                <a:latin typeface="Times" charset="0"/>
                <a:ea typeface="ＭＳ 明朝" pitchFamily="17" charset="-128"/>
              </a:rPr>
              <a:t>  might activate G-protein coupled with </a:t>
            </a:r>
            <a:r>
              <a:rPr lang="en-US" altLang="ja-JP" dirty="0" err="1" smtClean="0">
                <a:solidFill>
                  <a:srgbClr val="0070C0"/>
                </a:solidFill>
                <a:latin typeface="Times" charset="0"/>
                <a:ea typeface="ＭＳ 明朝" pitchFamily="17" charset="-128"/>
              </a:rPr>
              <a:t>PLC</a:t>
            </a:r>
            <a:r>
              <a:rPr lang="en-US" altLang="ja-JP" dirty="0" err="1" smtClean="0">
                <a:solidFill>
                  <a:srgbClr val="0070C0"/>
                </a:solidFill>
                <a:latin typeface="Symbol" panose="05050102010706020507" pitchFamily="18" charset="2"/>
                <a:ea typeface="ＭＳ 明朝" pitchFamily="17" charset="-128"/>
              </a:rPr>
              <a:t>b</a:t>
            </a:r>
            <a:r>
              <a:rPr lang="en-US" altLang="ja-JP" dirty="0" smtClean="0">
                <a:solidFill>
                  <a:srgbClr val="0070C0"/>
                </a:solidFill>
                <a:latin typeface="Times" charset="0"/>
                <a:ea typeface="ＭＳ 明朝" pitchFamily="17" charset="-128"/>
              </a:rPr>
              <a:t> and induce calcium oscillations in a non-specific way.</a:t>
            </a:r>
            <a:endParaRPr lang="ja-JP" altLang="en-US" sz="2400" b="1" dirty="0">
              <a:solidFill>
                <a:srgbClr val="0070C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691871" y="3333805"/>
            <a:ext cx="656907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  <a:latin typeface="Times" charset="0"/>
                <a:ea typeface="ＭＳ 明朝" pitchFamily="17" charset="-128"/>
              </a:rPr>
              <a:t>? ? ? ? ? ? ? ? ?</a:t>
            </a:r>
            <a:endParaRPr lang="en-US" altLang="ja-JP" dirty="0">
              <a:solidFill>
                <a:srgbClr val="0070C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96913" y="4425315"/>
            <a:ext cx="86112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The Professor (Dr. Shun-</a:t>
            </a:r>
            <a:r>
              <a:rPr lang="en-US" altLang="ja-JP" sz="2000" dirty="0" err="1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ichi</a:t>
            </a:r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Miyazaki) finally confessed that, 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“At that time, We had not confirmed sperm-egg fusion exactly, just observed the cessation of flagellar movement of sperm and guessed that sperm fused with egg.”</a:t>
            </a:r>
            <a:endParaRPr lang="ja-JP" altLang="en-US" sz="20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833828" y="5779155"/>
            <a:ext cx="8031572" cy="609600"/>
            <a:chOff x="528" y="3504"/>
            <a:chExt cx="4767" cy="384"/>
          </a:xfrm>
        </p:grpSpPr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528" y="3560"/>
              <a:ext cx="4767" cy="233"/>
              <a:chOff x="528" y="3560"/>
              <a:chExt cx="4767" cy="233"/>
            </a:xfrm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1080" y="3560"/>
                <a:ext cx="4215" cy="23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rgbClr val="000000"/>
                    </a:solidFill>
                    <a:latin typeface="Times" charset="0"/>
                    <a:ea typeface="Osaka" charset="-128"/>
                  </a:rPr>
                  <a:t>GDP</a:t>
                </a:r>
                <a:r>
                  <a:rPr lang="en-US" altLang="ja-JP" dirty="0">
                    <a:solidFill>
                      <a:srgbClr val="000000"/>
                    </a:solidFill>
                    <a:latin typeface="Symbol" pitchFamily="18" charset="2"/>
                    <a:ea typeface="Osaka" charset="-128"/>
                  </a:rPr>
                  <a:t></a:t>
                </a:r>
                <a:r>
                  <a:rPr lang="en-US" altLang="ja-JP" dirty="0" smtClean="0">
                    <a:solidFill>
                      <a:srgbClr val="000000"/>
                    </a:solidFill>
                    <a:latin typeface="Times" charset="0"/>
                    <a:ea typeface="Osaka" charset="-128"/>
                  </a:rPr>
                  <a:t>S might suppressed sperm-egg fusion in hamster fertilization ! ?</a:t>
                </a:r>
                <a:endParaRPr lang="ja-JP" altLang="en-US" dirty="0">
                  <a:solidFill>
                    <a:srgbClr val="000000"/>
                  </a:solidFill>
                  <a:latin typeface="平成明朝" pitchFamily="17" charset="-128"/>
                  <a:ea typeface="平成明朝" pitchFamily="17" charset="-128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528" y="3690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008" y="3504"/>
              <a:ext cx="4128" cy="38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83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0" grpId="0" animBg="1"/>
      <p:bldP spid="17" grpId="1"/>
      <p:bldP spid="18" grpId="1"/>
      <p:bldP spid="8" grpId="0" animBg="1"/>
      <p:bldP spid="9" grpId="0" animBg="1" autoUpdateAnimBg="0"/>
      <p:bldP spid="11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400"/>
            <a:ext cx="3683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762000" y="4267200"/>
            <a:ext cx="73310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difficile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toxin B is a bacterial protein toxin (about 250 kDa) which monoglucosylates and inhibits Rho family proteins using UDP-glucose as cosubstrate. Targets are all Rho family proteins (Rho, Rac, and Cdc42).</a:t>
            </a:r>
            <a:endParaRPr lang="ja-JP" altLang="ja-JP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boturinum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C3 exoenzyme is a bacterial protein toxin (about 25 kDa) which monoglucosylates and inhibits RhoA, B, and C but not other GTPases of Rho family like Rac and Cdc42.</a:t>
            </a:r>
            <a:endParaRPr lang="en-US" altLang="ja-JP" sz="2400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44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7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Ｃ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57200"/>
            <a:ext cx="90011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-838200" y="1219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>
                <a:solidFill>
                  <a:srgbClr val="FFFFFF"/>
                </a:solidFill>
                <a:latin typeface="Arial"/>
                <a:ea typeface="ＭＳ Ｐゴシック"/>
              </a:rPr>
              <a:t>H33343, H33258</a:t>
            </a:r>
            <a:endParaRPr lang="en-US" altLang="ja-JP" sz="4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2590800" y="1219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>
                <a:solidFill>
                  <a:srgbClr val="FFFFFF"/>
                </a:solidFill>
                <a:latin typeface="Arial"/>
                <a:ea typeface="ＭＳ Ｐゴシック"/>
              </a:rPr>
              <a:t>PI, DAPI</a:t>
            </a:r>
            <a:endParaRPr lang="en-US" altLang="ja-JP" sz="4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83125" y="1095797"/>
            <a:ext cx="4427537" cy="55895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Ｃ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601516" y="495370"/>
            <a:ext cx="6096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dirty="0" smtClean="0">
                <a:solidFill>
                  <a:srgbClr val="FFFFFF"/>
                </a:solidFill>
                <a:latin typeface="Times" charset="0"/>
                <a:ea typeface="ＭＳ 明朝" pitchFamily="17" charset="-128"/>
              </a:rPr>
              <a:t>Detection of sperm fused to egg</a:t>
            </a:r>
            <a:endParaRPr lang="ja-JP" altLang="en-US" sz="3600" dirty="0">
              <a:solidFill>
                <a:srgbClr val="FFFFFF"/>
              </a:solidFill>
              <a:latin typeface="Times" charset="0"/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00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630613" y="2289175"/>
            <a:ext cx="1954212" cy="2044700"/>
            <a:chOff x="2287" y="1442"/>
            <a:chExt cx="1231" cy="1288"/>
          </a:xfrm>
        </p:grpSpPr>
        <p:pic>
          <p:nvPicPr>
            <p:cNvPr id="11062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7" y="1442"/>
              <a:ext cx="42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3" y="1451"/>
              <a:ext cx="43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4" y="1450"/>
              <a:ext cx="39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7" y="1882"/>
              <a:ext cx="428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99" y="1890"/>
              <a:ext cx="437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26" y="1882"/>
              <a:ext cx="392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7" y="2326"/>
              <a:ext cx="4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03" y="2326"/>
              <a:ext cx="43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7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26" y="2326"/>
              <a:ext cx="3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38" name="Text Box 12"/>
            <p:cNvSpPr txBox="1">
              <a:spLocks noChangeArrowheads="1"/>
            </p:cNvSpPr>
            <p:nvPr/>
          </p:nvSpPr>
          <p:spPr bwMode="auto">
            <a:xfrm>
              <a:off x="2426" y="1525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FFFF"/>
                  </a:solidFill>
                  <a:latin typeface="Arial"/>
                  <a:ea typeface="ＭＳ ゴシック" pitchFamily="49" charset="-128"/>
                </a:rPr>
                <a:t>♂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581150" y="2295525"/>
            <a:ext cx="1963738" cy="2038350"/>
            <a:chOff x="996" y="1446"/>
            <a:chExt cx="1237" cy="1284"/>
          </a:xfrm>
        </p:grpSpPr>
        <p:pic>
          <p:nvPicPr>
            <p:cNvPr id="110617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96" y="1446"/>
              <a:ext cx="42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8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13" y="1446"/>
              <a:ext cx="43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9" name="Picture 1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840" y="1446"/>
              <a:ext cx="39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0" name="Picture 1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01" y="1882"/>
              <a:ext cx="428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1" name="Picture 1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13" y="1882"/>
              <a:ext cx="437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2" name="Picture 1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840" y="1882"/>
              <a:ext cx="393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3" name="Picture 2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96" y="2326"/>
              <a:ext cx="4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4" name="Picture 2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13" y="2326"/>
              <a:ext cx="43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5" name="Picture 2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840" y="2326"/>
              <a:ext cx="39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26" name="Text Box 23"/>
            <p:cNvSpPr txBox="1">
              <a:spLocks noChangeArrowheads="1"/>
            </p:cNvSpPr>
            <p:nvPr/>
          </p:nvSpPr>
          <p:spPr bwMode="auto">
            <a:xfrm>
              <a:off x="1066" y="2341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FFFF"/>
                  </a:solidFill>
                  <a:latin typeface="Arial"/>
                  <a:ea typeface="ＭＳ ゴシック" pitchFamily="49" charset="-128"/>
                </a:rPr>
                <a:t>♂</a:t>
              </a:r>
            </a:p>
          </p:txBody>
        </p:sp>
        <p:sp>
          <p:nvSpPr>
            <p:cNvPr id="110627" name="Text Box 24"/>
            <p:cNvSpPr txBox="1">
              <a:spLocks noChangeArrowheads="1"/>
            </p:cNvSpPr>
            <p:nvPr/>
          </p:nvSpPr>
          <p:spPr bwMode="auto">
            <a:xfrm>
              <a:off x="1066" y="1661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FFFF"/>
                  </a:solidFill>
                  <a:latin typeface="Times" charset="0"/>
                  <a:ea typeface="ＭＳ ゴシック" pitchFamily="49" charset="-128"/>
                </a:rPr>
                <a:t>♀</a:t>
              </a:r>
            </a:p>
          </p:txBody>
        </p:sp>
        <p:sp>
          <p:nvSpPr>
            <p:cNvPr id="110628" name="Text Box 25"/>
            <p:cNvSpPr txBox="1">
              <a:spLocks noChangeArrowheads="1"/>
            </p:cNvSpPr>
            <p:nvPr/>
          </p:nvSpPr>
          <p:spPr bwMode="auto">
            <a:xfrm>
              <a:off x="1474" y="2478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FFFF"/>
                  </a:solidFill>
                  <a:latin typeface="Arial"/>
                  <a:ea typeface="ＭＳ ゴシック" pitchFamily="49" charset="-128"/>
                </a:rPr>
                <a:t>♂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670550" y="2295525"/>
            <a:ext cx="1974850" cy="2038350"/>
            <a:chOff x="3572" y="1446"/>
            <a:chExt cx="1244" cy="1284"/>
          </a:xfrm>
        </p:grpSpPr>
        <p:pic>
          <p:nvPicPr>
            <p:cNvPr id="110608" name="Picture 2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572" y="1446"/>
              <a:ext cx="42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09" name="Picture 28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996" y="1446"/>
              <a:ext cx="43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0" name="Picture 29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423" y="1446"/>
              <a:ext cx="39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1" name="Picture 3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572" y="1882"/>
              <a:ext cx="428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2" name="Picture 3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996" y="1882"/>
              <a:ext cx="437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3" name="Picture 32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423" y="1882"/>
              <a:ext cx="393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4" name="Picture 33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572" y="2326"/>
              <a:ext cx="4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5" name="Picture 34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996" y="2326"/>
              <a:ext cx="43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6" name="Picture 35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4423" y="2326"/>
              <a:ext cx="39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0597" name="Rectangle 36"/>
          <p:cNvSpPr>
            <a:spLocks noChangeArrowheads="1"/>
          </p:cNvSpPr>
          <p:nvPr/>
        </p:nvSpPr>
        <p:spPr bwMode="auto">
          <a:xfrm>
            <a:off x="6243638" y="2273300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egg</a:t>
            </a:r>
            <a:endParaRPr lang="en-US" altLang="ja-JP" sz="2400" b="1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0598" name="Freeform 37"/>
          <p:cNvSpPr>
            <a:spLocks/>
          </p:cNvSpPr>
          <p:nvPr/>
        </p:nvSpPr>
        <p:spPr bwMode="auto">
          <a:xfrm>
            <a:off x="1874838" y="3932238"/>
            <a:ext cx="312737" cy="568325"/>
          </a:xfrm>
          <a:custGeom>
            <a:avLst/>
            <a:gdLst>
              <a:gd name="T0" fmla="*/ 50519460 w 176"/>
              <a:gd name="T1" fmla="*/ 1035235004 h 312"/>
              <a:gd name="T2" fmla="*/ 0 w 176"/>
              <a:gd name="T3" fmla="*/ 1008691323 h 312"/>
              <a:gd name="T4" fmla="*/ 505187578 w 176"/>
              <a:gd name="T5" fmla="*/ 0 h 312"/>
              <a:gd name="T6" fmla="*/ 555707025 w 176"/>
              <a:gd name="T7" fmla="*/ 26543689 h 312"/>
              <a:gd name="T8" fmla="*/ 50519460 w 176"/>
              <a:gd name="T9" fmla="*/ 1035235004 h 3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6"/>
              <a:gd name="T16" fmla="*/ 0 h 312"/>
              <a:gd name="T17" fmla="*/ 176 w 176"/>
              <a:gd name="T18" fmla="*/ 312 h 3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6" h="312">
                <a:moveTo>
                  <a:pt x="16" y="312"/>
                </a:moveTo>
                <a:lnTo>
                  <a:pt x="0" y="304"/>
                </a:lnTo>
                <a:lnTo>
                  <a:pt x="160" y="0"/>
                </a:lnTo>
                <a:lnTo>
                  <a:pt x="176" y="8"/>
                </a:lnTo>
                <a:lnTo>
                  <a:pt x="16" y="312"/>
                </a:lnTo>
                <a:close/>
              </a:path>
            </a:pathLst>
          </a:custGeom>
          <a:solidFill>
            <a:srgbClr val="E7FF3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0599" name="Freeform 38"/>
          <p:cNvSpPr>
            <a:spLocks/>
          </p:cNvSpPr>
          <p:nvPr/>
        </p:nvSpPr>
        <p:spPr bwMode="auto">
          <a:xfrm>
            <a:off x="2682875" y="3873500"/>
            <a:ext cx="552450" cy="627063"/>
          </a:xfrm>
          <a:custGeom>
            <a:avLst/>
            <a:gdLst>
              <a:gd name="T0" fmla="*/ 978208401 w 312"/>
              <a:gd name="T1" fmla="*/ 1089881134 h 344"/>
              <a:gd name="T2" fmla="*/ 953126827 w 312"/>
              <a:gd name="T3" fmla="*/ 1143046579 h 344"/>
              <a:gd name="T4" fmla="*/ 0 w 312"/>
              <a:gd name="T5" fmla="*/ 26582729 h 344"/>
              <a:gd name="T6" fmla="*/ 50164933 w 312"/>
              <a:gd name="T7" fmla="*/ 0 h 344"/>
              <a:gd name="T8" fmla="*/ 978208401 w 312"/>
              <a:gd name="T9" fmla="*/ 1089881134 h 3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2"/>
              <a:gd name="T16" fmla="*/ 0 h 344"/>
              <a:gd name="T17" fmla="*/ 312 w 312"/>
              <a:gd name="T18" fmla="*/ 344 h 3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2" h="344">
                <a:moveTo>
                  <a:pt x="312" y="328"/>
                </a:moveTo>
                <a:lnTo>
                  <a:pt x="304" y="344"/>
                </a:lnTo>
                <a:lnTo>
                  <a:pt x="0" y="8"/>
                </a:lnTo>
                <a:lnTo>
                  <a:pt x="16" y="0"/>
                </a:lnTo>
                <a:lnTo>
                  <a:pt x="312" y="328"/>
                </a:lnTo>
                <a:close/>
              </a:path>
            </a:pathLst>
          </a:custGeom>
          <a:solidFill>
            <a:srgbClr val="E7FF3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0600" name="Freeform 39"/>
          <p:cNvSpPr>
            <a:spLocks/>
          </p:cNvSpPr>
          <p:nvPr/>
        </p:nvSpPr>
        <p:spPr bwMode="auto">
          <a:xfrm>
            <a:off x="6010275" y="2208213"/>
            <a:ext cx="169863" cy="846137"/>
          </a:xfrm>
          <a:custGeom>
            <a:avLst/>
            <a:gdLst>
              <a:gd name="T0" fmla="*/ 50093658 w 96"/>
              <a:gd name="T1" fmla="*/ 1542991047 h 464"/>
              <a:gd name="T2" fmla="*/ 0 w 96"/>
              <a:gd name="T3" fmla="*/ 1542991047 h 464"/>
              <a:gd name="T4" fmla="*/ 250464794 w 96"/>
              <a:gd name="T5" fmla="*/ 0 h 464"/>
              <a:gd name="T6" fmla="*/ 300556669 w 96"/>
              <a:gd name="T7" fmla="*/ 0 h 464"/>
              <a:gd name="T8" fmla="*/ 50093658 w 96"/>
              <a:gd name="T9" fmla="*/ 1542991047 h 4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464"/>
              <a:gd name="T17" fmla="*/ 96 w 96"/>
              <a:gd name="T18" fmla="*/ 464 h 4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464">
                <a:moveTo>
                  <a:pt x="16" y="464"/>
                </a:moveTo>
                <a:lnTo>
                  <a:pt x="0" y="464"/>
                </a:lnTo>
                <a:lnTo>
                  <a:pt x="80" y="0"/>
                </a:lnTo>
                <a:lnTo>
                  <a:pt x="96" y="0"/>
                </a:lnTo>
                <a:lnTo>
                  <a:pt x="16" y="464"/>
                </a:lnTo>
                <a:close/>
              </a:path>
            </a:pathLst>
          </a:custGeom>
          <a:solidFill>
            <a:srgbClr val="E7FF3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0601" name="Text Box 40"/>
          <p:cNvSpPr txBox="1">
            <a:spLocks noChangeArrowheads="1"/>
          </p:cNvSpPr>
          <p:nvPr/>
        </p:nvSpPr>
        <p:spPr bwMode="auto">
          <a:xfrm>
            <a:off x="1547813" y="4665663"/>
            <a:ext cx="1089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Fused sperm</a:t>
            </a:r>
            <a:endParaRPr lang="en-US" altLang="ja-JP" sz="2400" b="1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0602" name="Text Box 41"/>
          <p:cNvSpPr txBox="1">
            <a:spLocks noChangeArrowheads="1"/>
          </p:cNvSpPr>
          <p:nvPr/>
        </p:nvSpPr>
        <p:spPr bwMode="auto">
          <a:xfrm>
            <a:off x="3162300" y="4665663"/>
            <a:ext cx="1571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Incorporated sperm</a:t>
            </a:r>
          </a:p>
        </p:txBody>
      </p:sp>
      <p:sp>
        <p:nvSpPr>
          <p:cNvPr id="110603" name="Text Box 42"/>
          <p:cNvSpPr txBox="1">
            <a:spLocks noChangeArrowheads="1"/>
          </p:cNvSpPr>
          <p:nvPr/>
        </p:nvSpPr>
        <p:spPr bwMode="auto">
          <a:xfrm>
            <a:off x="3671888" y="1773238"/>
            <a:ext cx="1089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Fused sperm</a:t>
            </a:r>
            <a:endParaRPr lang="en-US" altLang="ja-JP" sz="2400" b="1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0604" name="Text Box 43"/>
          <p:cNvSpPr txBox="1">
            <a:spLocks noChangeArrowheads="1"/>
          </p:cNvSpPr>
          <p:nvPr/>
        </p:nvSpPr>
        <p:spPr bwMode="auto">
          <a:xfrm>
            <a:off x="5795963" y="1773238"/>
            <a:ext cx="1503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Egg chromosomes</a:t>
            </a:r>
          </a:p>
        </p:txBody>
      </p:sp>
      <p:sp>
        <p:nvSpPr>
          <p:cNvPr id="110605" name="Text Box 44"/>
          <p:cNvSpPr txBox="1">
            <a:spLocks noChangeArrowheads="1"/>
          </p:cNvSpPr>
          <p:nvPr/>
        </p:nvSpPr>
        <p:spPr bwMode="auto">
          <a:xfrm>
            <a:off x="2055813" y="1143000"/>
            <a:ext cx="4830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Mouse fertilized eggs injected with PI</a:t>
            </a:r>
          </a:p>
        </p:txBody>
      </p:sp>
      <p:sp>
        <p:nvSpPr>
          <p:cNvPr id="110606" name="Text Box 45"/>
          <p:cNvSpPr txBox="1">
            <a:spLocks noChangeArrowheads="1"/>
          </p:cNvSpPr>
          <p:nvPr/>
        </p:nvSpPr>
        <p:spPr bwMode="auto">
          <a:xfrm>
            <a:off x="6227763" y="27813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FF"/>
                </a:solidFill>
                <a:latin typeface="Times" charset="0"/>
                <a:ea typeface="ＭＳ ゴシック" pitchFamily="49" charset="-128"/>
              </a:rPr>
              <a:t>♀</a:t>
            </a:r>
          </a:p>
        </p:txBody>
      </p:sp>
      <p:sp>
        <p:nvSpPr>
          <p:cNvPr id="110607" name="Freeform 46"/>
          <p:cNvSpPr>
            <a:spLocks/>
          </p:cNvSpPr>
          <p:nvPr/>
        </p:nvSpPr>
        <p:spPr bwMode="auto">
          <a:xfrm>
            <a:off x="4197350" y="2193925"/>
            <a:ext cx="128588" cy="379413"/>
          </a:xfrm>
          <a:custGeom>
            <a:avLst/>
            <a:gdLst>
              <a:gd name="T0" fmla="*/ 229650983 w 72"/>
              <a:gd name="T1" fmla="*/ 692087643 h 208"/>
              <a:gd name="T2" fmla="*/ 178617642 w 72"/>
              <a:gd name="T3" fmla="*/ 692087643 h 208"/>
              <a:gd name="T4" fmla="*/ 0 w 72"/>
              <a:gd name="T5" fmla="*/ 26619105 h 208"/>
              <a:gd name="T6" fmla="*/ 51033355 w 72"/>
              <a:gd name="T7" fmla="*/ 0 h 208"/>
              <a:gd name="T8" fmla="*/ 229650983 w 72"/>
              <a:gd name="T9" fmla="*/ 692087643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208"/>
              <a:gd name="T17" fmla="*/ 72 w 72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208">
                <a:moveTo>
                  <a:pt x="72" y="208"/>
                </a:moveTo>
                <a:lnTo>
                  <a:pt x="56" y="208"/>
                </a:lnTo>
                <a:lnTo>
                  <a:pt x="0" y="8"/>
                </a:lnTo>
                <a:lnTo>
                  <a:pt x="16" y="0"/>
                </a:lnTo>
                <a:lnTo>
                  <a:pt x="72" y="208"/>
                </a:lnTo>
                <a:close/>
              </a:path>
            </a:pathLst>
          </a:custGeom>
          <a:solidFill>
            <a:srgbClr val="E7FF3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915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400"/>
            <a:ext cx="3683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762000" y="4267200"/>
            <a:ext cx="73310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difficile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toxin B is a bacterial protein toxin (about 250 kDa) which monoglucosylates and inhibits Rho family proteins using UDP-glucose as cosubstrate. Targets are all Rho family proteins (Rho, Rac, and Cdc42).</a:t>
            </a:r>
            <a:endParaRPr lang="ja-JP" altLang="ja-JP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boturinum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C3 exoenzyme is a bacterial protein toxin (about 25 kDa) which monoglucosylates and inhibits RhoA, B, and C but not other GTPases of Rho family like Rac and Cdc42.</a:t>
            </a:r>
            <a:endParaRPr lang="en-US" altLang="ja-JP" sz="2400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9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113" y="466725"/>
            <a:ext cx="60706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Line 3"/>
          <p:cNvSpPr>
            <a:spLocks noChangeShapeType="1"/>
          </p:cNvSpPr>
          <p:nvPr/>
        </p:nvSpPr>
        <p:spPr bwMode="auto">
          <a:xfrm flipH="1">
            <a:off x="3203575" y="4868863"/>
            <a:ext cx="576263" cy="0"/>
          </a:xfrm>
          <a:prstGeom prst="line">
            <a:avLst/>
          </a:prstGeom>
          <a:noFill/>
          <a:ln w="76200">
            <a:solidFill>
              <a:srgbClr val="4D4D4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2644" name="Line 4"/>
          <p:cNvSpPr>
            <a:spLocks noChangeShapeType="1"/>
          </p:cNvSpPr>
          <p:nvPr/>
        </p:nvSpPr>
        <p:spPr bwMode="auto">
          <a:xfrm flipH="1">
            <a:off x="5724525" y="4868863"/>
            <a:ext cx="576263" cy="0"/>
          </a:xfrm>
          <a:prstGeom prst="line">
            <a:avLst/>
          </a:prstGeom>
          <a:noFill/>
          <a:ln w="76200">
            <a:solidFill>
              <a:srgbClr val="4D4D4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656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7950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990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4419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FFFF"/>
                </a:solidFill>
                <a:latin typeface="Helvetica" charset="0"/>
                <a:ea typeface="Osaka" charset="-128"/>
              </a:rPr>
              <a:t>Sperm factor</a:t>
            </a:r>
            <a:endParaRPr lang="en-US" altLang="ja-JP" sz="2400">
              <a:solidFill>
                <a:srgbClr val="FFFFFF"/>
              </a:solidFill>
              <a:latin typeface="Times" charset="0"/>
              <a:ea typeface="Osaka" charset="-128"/>
            </a:endParaRPr>
          </a:p>
        </p:txBody>
      </p:sp>
      <p:sp>
        <p:nvSpPr>
          <p:cNvPr id="113669" name="Line 5"/>
          <p:cNvSpPr>
            <a:spLocks noChangeShapeType="1"/>
          </p:cNvSpPr>
          <p:nvPr/>
        </p:nvSpPr>
        <p:spPr bwMode="auto">
          <a:xfrm flipH="1">
            <a:off x="3962400" y="3733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3276600" y="2708275"/>
            <a:ext cx="1655763" cy="2889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2916238" y="4724400"/>
            <a:ext cx="7191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6000" b="1">
                <a:solidFill>
                  <a:srgbClr val="FF0000"/>
                </a:solidFill>
                <a:latin typeface="Arial"/>
                <a:ea typeface="ＭＳ ゴシック" pitchFamily="49" charset="-128"/>
              </a:rPr>
              <a:t>X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205553" y="4608493"/>
            <a:ext cx="254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 smtClean="0">
                <a:solidFill>
                  <a:srgbClr val="FFFFFF"/>
                </a:solidFill>
                <a:latin typeface="Helvetica" panose="020B0604020202020204" pitchFamily="34" charset="0"/>
                <a:ea typeface="Osaka" charset="-128"/>
                <a:cs typeface="Helvetica" panose="020B0604020202020204" pitchFamily="34" charset="0"/>
              </a:rPr>
              <a:t>Endoplasmic reticulum (ER)</a:t>
            </a:r>
            <a:endParaRPr lang="ja-JP" altLang="en-US" sz="2800" dirty="0">
              <a:solidFill>
                <a:srgbClr val="FFFFFF"/>
              </a:solidFill>
              <a:latin typeface="Helvetica" panose="020B0604020202020204" pitchFamily="34" charset="0"/>
              <a:ea typeface="Osaka" charset="-128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1771650"/>
            <a:ext cx="4826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838200" y="5372100"/>
            <a:ext cx="609600" cy="228600"/>
          </a:xfrm>
          <a:prstGeom prst="rect">
            <a:avLst/>
          </a:prstGeom>
          <a:solidFill>
            <a:srgbClr val="F5FFA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524000" y="5334000"/>
            <a:ext cx="173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Egg with Ca response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524000" y="5981700"/>
            <a:ext cx="2284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Egg with decondenced sperm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1524000" y="5670550"/>
            <a:ext cx="173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Egg with fused sperm</a:t>
            </a: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838200" y="5708650"/>
            <a:ext cx="609600" cy="228600"/>
          </a:xfrm>
          <a:prstGeom prst="rect">
            <a:avLst/>
          </a:prstGeom>
          <a:solidFill>
            <a:srgbClr val="FFAAA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4696" name="Rectangle 8"/>
          <p:cNvSpPr>
            <a:spLocks noChangeArrowheads="1"/>
          </p:cNvSpPr>
          <p:nvPr/>
        </p:nvSpPr>
        <p:spPr bwMode="auto">
          <a:xfrm>
            <a:off x="838200" y="6019800"/>
            <a:ext cx="609600" cy="228600"/>
          </a:xfrm>
          <a:prstGeom prst="rect">
            <a:avLst/>
          </a:prstGeom>
          <a:solidFill>
            <a:srgbClr val="FF38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038600" y="5638800"/>
            <a:ext cx="2970213" cy="615950"/>
            <a:chOff x="1248" y="3668"/>
            <a:chExt cx="1871" cy="388"/>
          </a:xfrm>
        </p:grpSpPr>
        <p:sp>
          <p:nvSpPr>
            <p:cNvPr id="114714" name="Text Box 10"/>
            <p:cNvSpPr txBox="1">
              <a:spLocks noChangeArrowheads="1"/>
            </p:cNvSpPr>
            <p:nvPr/>
          </p:nvSpPr>
          <p:spPr bwMode="auto">
            <a:xfrm>
              <a:off x="1680" y="3864"/>
              <a:ext cx="1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rPr>
                <a:t>Egg with decondenced sperm</a:t>
              </a:r>
            </a:p>
          </p:txBody>
        </p:sp>
        <p:sp>
          <p:nvSpPr>
            <p:cNvPr id="114715" name="Text Box 11"/>
            <p:cNvSpPr txBox="1">
              <a:spLocks noChangeArrowheads="1"/>
            </p:cNvSpPr>
            <p:nvPr/>
          </p:nvSpPr>
          <p:spPr bwMode="auto">
            <a:xfrm>
              <a:off x="1680" y="3668"/>
              <a:ext cx="10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rPr>
                <a:t>Egg with fused sperm</a:t>
              </a:r>
            </a:p>
          </p:txBody>
        </p:sp>
        <p:sp>
          <p:nvSpPr>
            <p:cNvPr id="114716" name="Rectangle 12"/>
            <p:cNvSpPr>
              <a:spLocks noChangeArrowheads="1"/>
            </p:cNvSpPr>
            <p:nvPr/>
          </p:nvSpPr>
          <p:spPr bwMode="auto">
            <a:xfrm>
              <a:off x="1248" y="3692"/>
              <a:ext cx="384" cy="144"/>
            </a:xfrm>
            <a:prstGeom prst="rect">
              <a:avLst/>
            </a:prstGeom>
            <a:solidFill>
              <a:srgbClr val="FFAAA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4717" name="Rectangle 13"/>
            <p:cNvSpPr>
              <a:spLocks noChangeArrowheads="1"/>
            </p:cNvSpPr>
            <p:nvPr/>
          </p:nvSpPr>
          <p:spPr bwMode="auto">
            <a:xfrm>
              <a:off x="1248" y="3888"/>
              <a:ext cx="384" cy="144"/>
            </a:xfrm>
            <a:prstGeom prst="rect">
              <a:avLst/>
            </a:prstGeom>
            <a:solidFill>
              <a:srgbClr val="FF383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92350" y="2260600"/>
            <a:ext cx="958850" cy="1371600"/>
            <a:chOff x="2164" y="1424"/>
            <a:chExt cx="604" cy="864"/>
          </a:xfrm>
        </p:grpSpPr>
        <p:sp>
          <p:nvSpPr>
            <p:cNvPr id="114711" name="Rectangle 15"/>
            <p:cNvSpPr>
              <a:spLocks noChangeArrowheads="1"/>
            </p:cNvSpPr>
            <p:nvPr/>
          </p:nvSpPr>
          <p:spPr bwMode="auto">
            <a:xfrm>
              <a:off x="2164" y="1424"/>
              <a:ext cx="80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4712" name="Rectangle 16"/>
            <p:cNvSpPr>
              <a:spLocks noChangeArrowheads="1"/>
            </p:cNvSpPr>
            <p:nvPr/>
          </p:nvSpPr>
          <p:spPr bwMode="auto">
            <a:xfrm>
              <a:off x="2412" y="1776"/>
              <a:ext cx="88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4713" name="Rectangle 17"/>
            <p:cNvSpPr>
              <a:spLocks noChangeArrowheads="1"/>
            </p:cNvSpPr>
            <p:nvPr/>
          </p:nvSpPr>
          <p:spPr bwMode="auto">
            <a:xfrm>
              <a:off x="2684" y="1808"/>
              <a:ext cx="84" cy="4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1660525" y="1285875"/>
            <a:ext cx="3808413" cy="314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Eggs with Ca response but without fused sperm !!!</a:t>
            </a:r>
          </a:p>
        </p:txBody>
      </p:sp>
      <p:sp>
        <p:nvSpPr>
          <p:cNvPr id="114700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-381000" y="228600"/>
            <a:ext cx="7772400" cy="1143000"/>
          </a:xfrm>
        </p:spPr>
        <p:txBody>
          <a:bodyPr/>
          <a:lstStyle/>
          <a:p>
            <a:pPr eaLnBrk="1" hangingPunct="1"/>
            <a:r>
              <a:rPr kumimoji="0" lang="en-US" altLang="ja-JP" sz="2400" smtClean="0">
                <a:solidFill>
                  <a:srgbClr val="000000"/>
                </a:solidFill>
              </a:rPr>
              <a:t/>
            </a:r>
            <a:br>
              <a:rPr kumimoji="0" lang="en-US" altLang="ja-JP" sz="2400" smtClean="0">
                <a:solidFill>
                  <a:srgbClr val="000000"/>
                </a:solidFill>
              </a:rPr>
            </a:br>
            <a:r>
              <a:rPr kumimoji="0" lang="en-US" altLang="ja-JP" sz="2400" smtClean="0">
                <a:solidFill>
                  <a:srgbClr val="000000"/>
                </a:solidFill>
              </a:rPr>
              <a:t>Effects of Toxin B on Sperm-Egg Interaction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362200" y="1676400"/>
            <a:ext cx="838200" cy="1371600"/>
            <a:chOff x="2208" y="1056"/>
            <a:chExt cx="528" cy="864"/>
          </a:xfrm>
        </p:grpSpPr>
        <p:sp>
          <p:nvSpPr>
            <p:cNvPr id="114708" name="Line 21"/>
            <p:cNvSpPr>
              <a:spLocks noChangeShapeType="1"/>
            </p:cNvSpPr>
            <p:nvPr/>
          </p:nvSpPr>
          <p:spPr bwMode="auto">
            <a:xfrm flipV="1">
              <a:off x="2736" y="1056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4709" name="Line 22"/>
            <p:cNvSpPr>
              <a:spLocks noChangeShapeType="1"/>
            </p:cNvSpPr>
            <p:nvPr/>
          </p:nvSpPr>
          <p:spPr bwMode="auto">
            <a:xfrm flipV="1">
              <a:off x="2456" y="1056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4710" name="Line 23"/>
            <p:cNvSpPr>
              <a:spLocks noChangeShapeType="1"/>
            </p:cNvSpPr>
            <p:nvPr/>
          </p:nvSpPr>
          <p:spPr bwMode="auto">
            <a:xfrm flipV="1">
              <a:off x="2208" y="1056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14702" name="Rectangle 24"/>
          <p:cNvSpPr>
            <a:spLocks noChangeArrowheads="1"/>
          </p:cNvSpPr>
          <p:nvPr/>
        </p:nvSpPr>
        <p:spPr bwMode="auto">
          <a:xfrm>
            <a:off x="3581400" y="2133600"/>
            <a:ext cx="2286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4703" name="Rectangle 25"/>
          <p:cNvSpPr>
            <a:spLocks noChangeArrowheads="1"/>
          </p:cNvSpPr>
          <p:nvPr/>
        </p:nvSpPr>
        <p:spPr bwMode="auto">
          <a:xfrm>
            <a:off x="838200" y="2590800"/>
            <a:ext cx="457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4704" name="Text Box 26"/>
          <p:cNvSpPr txBox="1">
            <a:spLocks noChangeArrowheads="1"/>
          </p:cNvSpPr>
          <p:nvPr/>
        </p:nvSpPr>
        <p:spPr bwMode="auto">
          <a:xfrm rot="-5400000">
            <a:off x="106362" y="3073401"/>
            <a:ext cx="1768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Percentage of egg (%)</a:t>
            </a:r>
          </a:p>
        </p:txBody>
      </p:sp>
      <p:sp>
        <p:nvSpPr>
          <p:cNvPr id="114705" name="Text Box 27"/>
          <p:cNvSpPr txBox="1">
            <a:spLocks noChangeArrowheads="1"/>
          </p:cNvSpPr>
          <p:nvPr/>
        </p:nvSpPr>
        <p:spPr bwMode="auto">
          <a:xfrm rot="-5400000">
            <a:off x="2486819" y="3039269"/>
            <a:ext cx="2341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Number of sperm (sperm/egg)</a:t>
            </a:r>
          </a:p>
        </p:txBody>
      </p:sp>
      <p:sp>
        <p:nvSpPr>
          <p:cNvPr id="132124" name="Line 28"/>
          <p:cNvSpPr>
            <a:spLocks noChangeShapeType="1"/>
          </p:cNvSpPr>
          <p:nvPr/>
        </p:nvSpPr>
        <p:spPr bwMode="auto">
          <a:xfrm>
            <a:off x="5562600" y="14478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2125" name="Text Box 29"/>
          <p:cNvSpPr txBox="1">
            <a:spLocks noChangeArrowheads="1"/>
          </p:cNvSpPr>
          <p:nvPr/>
        </p:nvSpPr>
        <p:spPr bwMode="auto">
          <a:xfrm>
            <a:off x="6181725" y="1295400"/>
            <a:ext cx="2638747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Counterevidence against Sperm </a:t>
            </a:r>
            <a:r>
              <a:rPr lang="en-US" altLang="ja-JP" dirty="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factor </a:t>
            </a:r>
            <a:r>
              <a:rPr lang="en-US" altLang="ja-JP" dirty="0" smtClean="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story</a:t>
            </a:r>
            <a:r>
              <a:rPr lang="ja-JP" altLang="en-US" dirty="0" smtClean="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！</a:t>
            </a:r>
            <a:r>
              <a:rPr lang="ja-JP" altLang="en-US" dirty="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8392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14" grpId="0" animBg="1" autoUpdateAnimBg="0"/>
      <p:bldP spid="132124" grpId="0" animBg="1"/>
      <p:bldP spid="132125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7950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990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419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FFFF"/>
                </a:solidFill>
                <a:latin typeface="Helvetica" charset="0"/>
                <a:ea typeface="Osaka" charset="-128"/>
              </a:rPr>
              <a:t>Sperm factor</a:t>
            </a:r>
            <a:endParaRPr lang="en-US" altLang="ja-JP" sz="2400">
              <a:solidFill>
                <a:srgbClr val="FFFFFF"/>
              </a:solidFill>
              <a:latin typeface="Times" charset="0"/>
              <a:ea typeface="Osaka" charset="-128"/>
            </a:endParaRPr>
          </a:p>
        </p:txBody>
      </p:sp>
      <p:sp>
        <p:nvSpPr>
          <p:cNvPr id="115717" name="Line 5"/>
          <p:cNvSpPr>
            <a:spLocks noChangeShapeType="1"/>
          </p:cNvSpPr>
          <p:nvPr/>
        </p:nvSpPr>
        <p:spPr bwMode="auto">
          <a:xfrm flipH="1">
            <a:off x="3962400" y="3733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2971800" y="3505200"/>
            <a:ext cx="5334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2971800" y="3276600"/>
            <a:ext cx="8382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3581400" y="5410200"/>
            <a:ext cx="4572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3581400" y="5486400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IP</a:t>
            </a:r>
            <a:r>
              <a:rPr lang="en-US" altLang="ja-JP" b="1">
                <a:solidFill>
                  <a:srgbClr val="FFFFFF"/>
                </a:solidFill>
                <a:latin typeface="Helvetica" charset="0"/>
                <a:ea typeface="Osaka" charset="-128"/>
              </a:rPr>
              <a:t>3</a:t>
            </a: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 receptor</a:t>
            </a:r>
          </a:p>
        </p:txBody>
      </p:sp>
      <p:sp>
        <p:nvSpPr>
          <p:cNvPr id="115722" name="Rectangle 10"/>
          <p:cNvSpPr>
            <a:spLocks noChangeArrowheads="1"/>
          </p:cNvSpPr>
          <p:nvPr/>
        </p:nvSpPr>
        <p:spPr bwMode="auto">
          <a:xfrm>
            <a:off x="3429000" y="5410200"/>
            <a:ext cx="2286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5724" name="Rectangle 12"/>
          <p:cNvSpPr>
            <a:spLocks noChangeArrowheads="1"/>
          </p:cNvSpPr>
          <p:nvPr/>
        </p:nvSpPr>
        <p:spPr bwMode="auto">
          <a:xfrm>
            <a:off x="2819400" y="3962400"/>
            <a:ext cx="381000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3133" name="Freeform 13"/>
          <p:cNvSpPr>
            <a:spLocks/>
          </p:cNvSpPr>
          <p:nvPr/>
        </p:nvSpPr>
        <p:spPr bwMode="auto">
          <a:xfrm>
            <a:off x="252413" y="1866900"/>
            <a:ext cx="3219450" cy="2565400"/>
          </a:xfrm>
          <a:custGeom>
            <a:avLst/>
            <a:gdLst>
              <a:gd name="T0" fmla="*/ 385584706 w 2028"/>
              <a:gd name="T1" fmla="*/ 564515028 h 1616"/>
              <a:gd name="T2" fmla="*/ 1353324771 w 2028"/>
              <a:gd name="T3" fmla="*/ 241935026 h 1616"/>
              <a:gd name="T4" fmla="*/ 1635582203 w 2028"/>
              <a:gd name="T5" fmla="*/ 161290001 h 1616"/>
              <a:gd name="T6" fmla="*/ 1857356297 w 2028"/>
              <a:gd name="T7" fmla="*/ 60483757 h 1616"/>
              <a:gd name="T8" fmla="*/ 2147483647 w 2028"/>
              <a:gd name="T9" fmla="*/ 0 h 1616"/>
              <a:gd name="T10" fmla="*/ 2147483647 w 2028"/>
              <a:gd name="T11" fmla="*/ 20161250 h 1616"/>
              <a:gd name="T12" fmla="*/ 2147483647 w 2028"/>
              <a:gd name="T13" fmla="*/ 161290001 h 1616"/>
              <a:gd name="T14" fmla="*/ 2147483647 w 2028"/>
              <a:gd name="T15" fmla="*/ 241935026 h 1616"/>
              <a:gd name="T16" fmla="*/ 2147483647 w 2028"/>
              <a:gd name="T17" fmla="*/ 403224977 h 1616"/>
              <a:gd name="T18" fmla="*/ 2147483647 w 2028"/>
              <a:gd name="T19" fmla="*/ 524192540 h 1616"/>
              <a:gd name="T20" fmla="*/ 2147483647 w 2028"/>
              <a:gd name="T21" fmla="*/ 1088707568 h 1616"/>
              <a:gd name="T22" fmla="*/ 2147483647 w 2028"/>
              <a:gd name="T23" fmla="*/ 1814512745 h 1616"/>
              <a:gd name="T24" fmla="*/ 2147483647 w 2028"/>
              <a:gd name="T25" fmla="*/ 1975802697 h 1616"/>
              <a:gd name="T26" fmla="*/ 2147483647 w 2028"/>
              <a:gd name="T27" fmla="*/ 2147483647 h 1616"/>
              <a:gd name="T28" fmla="*/ 2147483647 w 2028"/>
              <a:gd name="T29" fmla="*/ 2147483647 h 1616"/>
              <a:gd name="T30" fmla="*/ 2147483647 w 2028"/>
              <a:gd name="T31" fmla="*/ 2147483647 h 1616"/>
              <a:gd name="T32" fmla="*/ 2147483647 w 2028"/>
              <a:gd name="T33" fmla="*/ 2147483647 h 1616"/>
              <a:gd name="T34" fmla="*/ 2147483647 w 2028"/>
              <a:gd name="T35" fmla="*/ 2147483647 h 1616"/>
              <a:gd name="T36" fmla="*/ 2147483647 w 2028"/>
              <a:gd name="T37" fmla="*/ 2147483647 h 1616"/>
              <a:gd name="T38" fmla="*/ 2147483647 w 2028"/>
              <a:gd name="T39" fmla="*/ 2147483647 h 1616"/>
              <a:gd name="T40" fmla="*/ 2147483647 w 2028"/>
              <a:gd name="T41" fmla="*/ 2147483647 h 1616"/>
              <a:gd name="T42" fmla="*/ 2147483647 w 2028"/>
              <a:gd name="T43" fmla="*/ 2147483647 h 1616"/>
              <a:gd name="T44" fmla="*/ 2147483647 w 2028"/>
              <a:gd name="T45" fmla="*/ 2147483647 h 1616"/>
              <a:gd name="T46" fmla="*/ 2147483647 w 2028"/>
              <a:gd name="T47" fmla="*/ 2147483647 h 1616"/>
              <a:gd name="T48" fmla="*/ 2147483647 w 2028"/>
              <a:gd name="T49" fmla="*/ 2147483647 h 1616"/>
              <a:gd name="T50" fmla="*/ 2147483647 w 2028"/>
              <a:gd name="T51" fmla="*/ 2147483647 h 1616"/>
              <a:gd name="T52" fmla="*/ 1897678787 w 2028"/>
              <a:gd name="T53" fmla="*/ 2147483647 h 1616"/>
              <a:gd name="T54" fmla="*/ 1393647261 w 2028"/>
              <a:gd name="T55" fmla="*/ 2147483647 h 1616"/>
              <a:gd name="T56" fmla="*/ 909777378 w 2028"/>
              <a:gd name="T57" fmla="*/ 2147483647 h 1616"/>
              <a:gd name="T58" fmla="*/ 627519747 w 2028"/>
              <a:gd name="T59" fmla="*/ 2147483647 h 1616"/>
              <a:gd name="T60" fmla="*/ 587197257 w 2028"/>
              <a:gd name="T61" fmla="*/ 2147483647 h 1616"/>
              <a:gd name="T62" fmla="*/ 526713522 w 2028"/>
              <a:gd name="T63" fmla="*/ 2147483647 h 1616"/>
              <a:gd name="T64" fmla="*/ 345262216 w 2028"/>
              <a:gd name="T65" fmla="*/ 2147483647 h 1616"/>
              <a:gd name="T66" fmla="*/ 103327200 w 2028"/>
              <a:gd name="T67" fmla="*/ 2147483647 h 1616"/>
              <a:gd name="T68" fmla="*/ 22682201 w 2028"/>
              <a:gd name="T69" fmla="*/ 2116931404 h 1616"/>
              <a:gd name="T70" fmla="*/ 204133450 w 2028"/>
              <a:gd name="T71" fmla="*/ 1350803739 h 1616"/>
              <a:gd name="T72" fmla="*/ 425907296 w 2028"/>
              <a:gd name="T73" fmla="*/ 947578861 h 1616"/>
              <a:gd name="T74" fmla="*/ 587197257 w 2028"/>
              <a:gd name="T75" fmla="*/ 524192540 h 1616"/>
              <a:gd name="T76" fmla="*/ 708164728 w 2028"/>
              <a:gd name="T77" fmla="*/ 362902490 h 1616"/>
              <a:gd name="T78" fmla="*/ 849293642 w 2028"/>
              <a:gd name="T79" fmla="*/ 262096270 h 1616"/>
              <a:gd name="T80" fmla="*/ 688003483 w 2028"/>
              <a:gd name="T81" fmla="*/ 423386321 h 1616"/>
              <a:gd name="T82" fmla="*/ 688003483 w 2028"/>
              <a:gd name="T83" fmla="*/ 302418758 h 16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28"/>
              <a:gd name="T127" fmla="*/ 0 h 1616"/>
              <a:gd name="T128" fmla="*/ 2028 w 2028"/>
              <a:gd name="T129" fmla="*/ 1616 h 161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28" h="1616">
                <a:moveTo>
                  <a:pt x="153" y="224"/>
                </a:moveTo>
                <a:cubicBezTo>
                  <a:pt x="263" y="150"/>
                  <a:pt x="406" y="117"/>
                  <a:pt x="537" y="96"/>
                </a:cubicBezTo>
                <a:cubicBezTo>
                  <a:pt x="625" y="51"/>
                  <a:pt x="483" y="119"/>
                  <a:pt x="649" y="64"/>
                </a:cubicBezTo>
                <a:cubicBezTo>
                  <a:pt x="678" y="54"/>
                  <a:pt x="708" y="32"/>
                  <a:pt x="737" y="24"/>
                </a:cubicBezTo>
                <a:cubicBezTo>
                  <a:pt x="795" y="7"/>
                  <a:pt x="861" y="4"/>
                  <a:pt x="921" y="0"/>
                </a:cubicBezTo>
                <a:cubicBezTo>
                  <a:pt x="1073" y="2"/>
                  <a:pt x="1225" y="2"/>
                  <a:pt x="1377" y="8"/>
                </a:cubicBezTo>
                <a:cubicBezTo>
                  <a:pt x="1442" y="10"/>
                  <a:pt x="1520" y="47"/>
                  <a:pt x="1585" y="64"/>
                </a:cubicBezTo>
                <a:cubicBezTo>
                  <a:pt x="1674" y="86"/>
                  <a:pt x="1773" y="88"/>
                  <a:pt x="1865" y="96"/>
                </a:cubicBezTo>
                <a:cubicBezTo>
                  <a:pt x="1909" y="104"/>
                  <a:pt x="1948" y="123"/>
                  <a:pt x="1977" y="160"/>
                </a:cubicBezTo>
                <a:cubicBezTo>
                  <a:pt x="1988" y="175"/>
                  <a:pt x="2009" y="208"/>
                  <a:pt x="2009" y="208"/>
                </a:cubicBezTo>
                <a:cubicBezTo>
                  <a:pt x="2024" y="284"/>
                  <a:pt x="2028" y="352"/>
                  <a:pt x="2009" y="432"/>
                </a:cubicBezTo>
                <a:cubicBezTo>
                  <a:pt x="2001" y="526"/>
                  <a:pt x="1991" y="629"/>
                  <a:pt x="1961" y="720"/>
                </a:cubicBezTo>
                <a:cubicBezTo>
                  <a:pt x="1919" y="845"/>
                  <a:pt x="1967" y="663"/>
                  <a:pt x="1937" y="784"/>
                </a:cubicBezTo>
                <a:cubicBezTo>
                  <a:pt x="1934" y="808"/>
                  <a:pt x="1934" y="832"/>
                  <a:pt x="1929" y="856"/>
                </a:cubicBezTo>
                <a:cubicBezTo>
                  <a:pt x="1926" y="865"/>
                  <a:pt x="1916" y="871"/>
                  <a:pt x="1913" y="880"/>
                </a:cubicBezTo>
                <a:cubicBezTo>
                  <a:pt x="1906" y="895"/>
                  <a:pt x="1906" y="913"/>
                  <a:pt x="1897" y="928"/>
                </a:cubicBezTo>
                <a:cubicBezTo>
                  <a:pt x="1877" y="957"/>
                  <a:pt x="1861" y="979"/>
                  <a:pt x="1849" y="1016"/>
                </a:cubicBezTo>
                <a:cubicBezTo>
                  <a:pt x="1837" y="1049"/>
                  <a:pt x="1844" y="1090"/>
                  <a:pt x="1825" y="1120"/>
                </a:cubicBezTo>
                <a:cubicBezTo>
                  <a:pt x="1794" y="1166"/>
                  <a:pt x="1775" y="1201"/>
                  <a:pt x="1729" y="1232"/>
                </a:cubicBezTo>
                <a:cubicBezTo>
                  <a:pt x="1707" y="1263"/>
                  <a:pt x="1661" y="1314"/>
                  <a:pt x="1649" y="1352"/>
                </a:cubicBezTo>
                <a:cubicBezTo>
                  <a:pt x="1646" y="1360"/>
                  <a:pt x="1646" y="1370"/>
                  <a:pt x="1641" y="1376"/>
                </a:cubicBezTo>
                <a:cubicBezTo>
                  <a:pt x="1635" y="1381"/>
                  <a:pt x="1625" y="1381"/>
                  <a:pt x="1617" y="1384"/>
                </a:cubicBezTo>
                <a:cubicBezTo>
                  <a:pt x="1550" y="1450"/>
                  <a:pt x="1466" y="1470"/>
                  <a:pt x="1377" y="1488"/>
                </a:cubicBezTo>
                <a:cubicBezTo>
                  <a:pt x="1330" y="1511"/>
                  <a:pt x="1284" y="1514"/>
                  <a:pt x="1233" y="1528"/>
                </a:cubicBezTo>
                <a:cubicBezTo>
                  <a:pt x="1130" y="1555"/>
                  <a:pt x="1070" y="1571"/>
                  <a:pt x="969" y="1584"/>
                </a:cubicBezTo>
                <a:cubicBezTo>
                  <a:pt x="896" y="1593"/>
                  <a:pt x="931" y="1589"/>
                  <a:pt x="865" y="1600"/>
                </a:cubicBezTo>
                <a:cubicBezTo>
                  <a:pt x="827" y="1605"/>
                  <a:pt x="753" y="1616"/>
                  <a:pt x="753" y="1616"/>
                </a:cubicBezTo>
                <a:cubicBezTo>
                  <a:pt x="686" y="1608"/>
                  <a:pt x="617" y="1609"/>
                  <a:pt x="553" y="1592"/>
                </a:cubicBezTo>
                <a:cubicBezTo>
                  <a:pt x="485" y="1573"/>
                  <a:pt x="424" y="1511"/>
                  <a:pt x="361" y="1480"/>
                </a:cubicBezTo>
                <a:cubicBezTo>
                  <a:pt x="334" y="1447"/>
                  <a:pt x="263" y="1389"/>
                  <a:pt x="249" y="1360"/>
                </a:cubicBezTo>
                <a:cubicBezTo>
                  <a:pt x="243" y="1349"/>
                  <a:pt x="239" y="1337"/>
                  <a:pt x="233" y="1328"/>
                </a:cubicBezTo>
                <a:cubicBezTo>
                  <a:pt x="226" y="1318"/>
                  <a:pt x="214" y="1313"/>
                  <a:pt x="209" y="1304"/>
                </a:cubicBezTo>
                <a:cubicBezTo>
                  <a:pt x="182" y="1260"/>
                  <a:pt x="163" y="1211"/>
                  <a:pt x="137" y="1168"/>
                </a:cubicBezTo>
                <a:cubicBezTo>
                  <a:pt x="104" y="1114"/>
                  <a:pt x="66" y="1056"/>
                  <a:pt x="41" y="1000"/>
                </a:cubicBezTo>
                <a:cubicBezTo>
                  <a:pt x="18" y="949"/>
                  <a:pt x="15" y="893"/>
                  <a:pt x="9" y="840"/>
                </a:cubicBezTo>
                <a:cubicBezTo>
                  <a:pt x="15" y="685"/>
                  <a:pt x="0" y="642"/>
                  <a:pt x="81" y="536"/>
                </a:cubicBezTo>
                <a:cubicBezTo>
                  <a:pt x="99" y="480"/>
                  <a:pt x="142" y="428"/>
                  <a:pt x="169" y="376"/>
                </a:cubicBezTo>
                <a:cubicBezTo>
                  <a:pt x="197" y="318"/>
                  <a:pt x="186" y="254"/>
                  <a:pt x="233" y="208"/>
                </a:cubicBezTo>
                <a:cubicBezTo>
                  <a:pt x="243" y="176"/>
                  <a:pt x="253" y="162"/>
                  <a:pt x="281" y="144"/>
                </a:cubicBezTo>
                <a:cubicBezTo>
                  <a:pt x="299" y="116"/>
                  <a:pt x="309" y="117"/>
                  <a:pt x="337" y="104"/>
                </a:cubicBezTo>
                <a:lnTo>
                  <a:pt x="273" y="168"/>
                </a:lnTo>
                <a:lnTo>
                  <a:pt x="273" y="120"/>
                </a:ln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3134" name="Freeform 14"/>
          <p:cNvSpPr>
            <a:spLocks/>
          </p:cNvSpPr>
          <p:nvPr/>
        </p:nvSpPr>
        <p:spPr bwMode="auto">
          <a:xfrm>
            <a:off x="3429000" y="1030288"/>
            <a:ext cx="3041650" cy="2932112"/>
          </a:xfrm>
          <a:custGeom>
            <a:avLst/>
            <a:gdLst>
              <a:gd name="T0" fmla="*/ 2147483647 w 1916"/>
              <a:gd name="T1" fmla="*/ 1106347716 h 1847"/>
              <a:gd name="T2" fmla="*/ 2056447770 w 1916"/>
              <a:gd name="T3" fmla="*/ 622477728 h 1847"/>
              <a:gd name="T4" fmla="*/ 1935480301 w 1916"/>
              <a:gd name="T5" fmla="*/ 521671522 h 1847"/>
              <a:gd name="T6" fmla="*/ 1733867852 w 1916"/>
              <a:gd name="T7" fmla="*/ 420865315 h 1847"/>
              <a:gd name="T8" fmla="*/ 403224996 w 1916"/>
              <a:gd name="T9" fmla="*/ 420865315 h 1847"/>
              <a:gd name="T10" fmla="*/ 221773793 w 1916"/>
              <a:gd name="T11" fmla="*/ 561994004 h 1847"/>
              <a:gd name="T12" fmla="*/ 60483759 w 1916"/>
              <a:gd name="T13" fmla="*/ 864412821 h 1847"/>
              <a:gd name="T14" fmla="*/ 20161251 w 1916"/>
              <a:gd name="T15" fmla="*/ 1025702751 h 1847"/>
              <a:gd name="T16" fmla="*/ 0 w 1916"/>
              <a:gd name="T17" fmla="*/ 1106347716 h 1847"/>
              <a:gd name="T18" fmla="*/ 100806249 w 1916"/>
              <a:gd name="T19" fmla="*/ 1852314038 h 1847"/>
              <a:gd name="T20" fmla="*/ 302418772 w 1916"/>
              <a:gd name="T21" fmla="*/ 2147483647 h 1847"/>
              <a:gd name="T22" fmla="*/ 262096282 w 1916"/>
              <a:gd name="T23" fmla="*/ 2147483647 h 1847"/>
              <a:gd name="T24" fmla="*/ 362902507 w 1916"/>
              <a:gd name="T25" fmla="*/ 2147483647 h 1847"/>
              <a:gd name="T26" fmla="*/ 483870075 w 1916"/>
              <a:gd name="T27" fmla="*/ 2147483647 h 1847"/>
              <a:gd name="T28" fmla="*/ 504031320 w 1916"/>
              <a:gd name="T29" fmla="*/ 2147483647 h 1847"/>
              <a:gd name="T30" fmla="*/ 564515055 w 1916"/>
              <a:gd name="T31" fmla="*/ 2147483647 h 1847"/>
              <a:gd name="T32" fmla="*/ 786288748 w 1916"/>
              <a:gd name="T33" fmla="*/ 2147483647 h 1847"/>
              <a:gd name="T34" fmla="*/ 846772681 w 1916"/>
              <a:gd name="T35" fmla="*/ 2147483647 h 1847"/>
              <a:gd name="T36" fmla="*/ 1633061231 w 1916"/>
              <a:gd name="T37" fmla="*/ 2147483647 h 1847"/>
              <a:gd name="T38" fmla="*/ 2076609015 w 1916"/>
              <a:gd name="T39" fmla="*/ 2147483647 h 1847"/>
              <a:gd name="T40" fmla="*/ 2147483647 w 1916"/>
              <a:gd name="T41" fmla="*/ 2147483647 h 1847"/>
              <a:gd name="T42" fmla="*/ 2147483647 w 1916"/>
              <a:gd name="T43" fmla="*/ 2147483647 h 1847"/>
              <a:gd name="T44" fmla="*/ 2147483647 w 1916"/>
              <a:gd name="T45" fmla="*/ 2147483647 h 1847"/>
              <a:gd name="T46" fmla="*/ 2147483647 w 1916"/>
              <a:gd name="T47" fmla="*/ 2147483647 h 1847"/>
              <a:gd name="T48" fmla="*/ 2147483647 w 1916"/>
              <a:gd name="T49" fmla="*/ 2147483647 h 1847"/>
              <a:gd name="T50" fmla="*/ 2147483647 w 1916"/>
              <a:gd name="T51" fmla="*/ 2147483647 h 1847"/>
              <a:gd name="T52" fmla="*/ 2147483647 w 1916"/>
              <a:gd name="T53" fmla="*/ 2147483647 h 1847"/>
              <a:gd name="T54" fmla="*/ 2147483647 w 1916"/>
              <a:gd name="T55" fmla="*/ 2147483647 h 1847"/>
              <a:gd name="T56" fmla="*/ 2147483647 w 1916"/>
              <a:gd name="T57" fmla="*/ 2147483647 h 1847"/>
              <a:gd name="T58" fmla="*/ 2147483647 w 1916"/>
              <a:gd name="T59" fmla="*/ 2147483647 h 1847"/>
              <a:gd name="T60" fmla="*/ 2147483647 w 1916"/>
              <a:gd name="T61" fmla="*/ 1892636521 h 1847"/>
              <a:gd name="T62" fmla="*/ 2147483647 w 1916"/>
              <a:gd name="T63" fmla="*/ 1711185350 h 1847"/>
              <a:gd name="T64" fmla="*/ 2147483647 w 1916"/>
              <a:gd name="T65" fmla="*/ 1368445439 h 1847"/>
              <a:gd name="T66" fmla="*/ 2147483647 w 1916"/>
              <a:gd name="T67" fmla="*/ 1247476404 h 1847"/>
              <a:gd name="T68" fmla="*/ 2147483647 w 1916"/>
              <a:gd name="T69" fmla="*/ 985380268 h 184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16"/>
              <a:gd name="T106" fmla="*/ 0 h 1847"/>
              <a:gd name="T107" fmla="*/ 1916 w 1916"/>
              <a:gd name="T108" fmla="*/ 1847 h 184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16" h="1847">
                <a:moveTo>
                  <a:pt x="992" y="439"/>
                </a:moveTo>
                <a:cubicBezTo>
                  <a:pt x="935" y="373"/>
                  <a:pt x="883" y="302"/>
                  <a:pt x="816" y="247"/>
                </a:cubicBezTo>
                <a:cubicBezTo>
                  <a:pt x="800" y="233"/>
                  <a:pt x="785" y="218"/>
                  <a:pt x="768" y="207"/>
                </a:cubicBezTo>
                <a:cubicBezTo>
                  <a:pt x="742" y="191"/>
                  <a:pt x="688" y="167"/>
                  <a:pt x="688" y="167"/>
                </a:cubicBezTo>
                <a:cubicBezTo>
                  <a:pt x="604" y="0"/>
                  <a:pt x="319" y="113"/>
                  <a:pt x="160" y="167"/>
                </a:cubicBezTo>
                <a:cubicBezTo>
                  <a:pt x="137" y="189"/>
                  <a:pt x="105" y="195"/>
                  <a:pt x="88" y="223"/>
                </a:cubicBezTo>
                <a:cubicBezTo>
                  <a:pt x="63" y="261"/>
                  <a:pt x="46" y="303"/>
                  <a:pt x="24" y="343"/>
                </a:cubicBezTo>
                <a:cubicBezTo>
                  <a:pt x="18" y="364"/>
                  <a:pt x="13" y="385"/>
                  <a:pt x="8" y="407"/>
                </a:cubicBezTo>
                <a:cubicBezTo>
                  <a:pt x="5" y="417"/>
                  <a:pt x="0" y="439"/>
                  <a:pt x="0" y="439"/>
                </a:cubicBezTo>
                <a:cubicBezTo>
                  <a:pt x="5" y="532"/>
                  <a:pt x="5" y="644"/>
                  <a:pt x="40" y="735"/>
                </a:cubicBezTo>
                <a:cubicBezTo>
                  <a:pt x="60" y="789"/>
                  <a:pt x="101" y="832"/>
                  <a:pt x="120" y="887"/>
                </a:cubicBezTo>
                <a:cubicBezTo>
                  <a:pt x="130" y="1000"/>
                  <a:pt x="131" y="1111"/>
                  <a:pt x="104" y="1223"/>
                </a:cubicBezTo>
                <a:cubicBezTo>
                  <a:pt x="104" y="1249"/>
                  <a:pt x="60" y="1451"/>
                  <a:pt x="144" y="1479"/>
                </a:cubicBezTo>
                <a:cubicBezTo>
                  <a:pt x="199" y="1562"/>
                  <a:pt x="110" y="1437"/>
                  <a:pt x="192" y="1519"/>
                </a:cubicBezTo>
                <a:cubicBezTo>
                  <a:pt x="197" y="1524"/>
                  <a:pt x="194" y="1536"/>
                  <a:pt x="200" y="1543"/>
                </a:cubicBezTo>
                <a:cubicBezTo>
                  <a:pt x="206" y="1550"/>
                  <a:pt x="216" y="1553"/>
                  <a:pt x="224" y="1559"/>
                </a:cubicBezTo>
                <a:cubicBezTo>
                  <a:pt x="248" y="1595"/>
                  <a:pt x="285" y="1620"/>
                  <a:pt x="312" y="1655"/>
                </a:cubicBezTo>
                <a:cubicBezTo>
                  <a:pt x="320" y="1665"/>
                  <a:pt x="324" y="1679"/>
                  <a:pt x="336" y="1687"/>
                </a:cubicBezTo>
                <a:cubicBezTo>
                  <a:pt x="405" y="1733"/>
                  <a:pt x="572" y="1730"/>
                  <a:pt x="648" y="1735"/>
                </a:cubicBezTo>
                <a:cubicBezTo>
                  <a:pt x="702" y="1748"/>
                  <a:pt x="767" y="1762"/>
                  <a:pt x="824" y="1767"/>
                </a:cubicBezTo>
                <a:cubicBezTo>
                  <a:pt x="938" y="1776"/>
                  <a:pt x="1168" y="1791"/>
                  <a:pt x="1168" y="1791"/>
                </a:cubicBezTo>
                <a:cubicBezTo>
                  <a:pt x="1247" y="1810"/>
                  <a:pt x="1327" y="1833"/>
                  <a:pt x="1408" y="1847"/>
                </a:cubicBezTo>
                <a:cubicBezTo>
                  <a:pt x="1578" y="1829"/>
                  <a:pt x="1516" y="1843"/>
                  <a:pt x="1600" y="1823"/>
                </a:cubicBezTo>
                <a:cubicBezTo>
                  <a:pt x="1624" y="1807"/>
                  <a:pt x="1645" y="1786"/>
                  <a:pt x="1672" y="1775"/>
                </a:cubicBezTo>
                <a:cubicBezTo>
                  <a:pt x="1707" y="1759"/>
                  <a:pt x="1752" y="1741"/>
                  <a:pt x="1784" y="1719"/>
                </a:cubicBezTo>
                <a:cubicBezTo>
                  <a:pt x="1817" y="1694"/>
                  <a:pt x="1807" y="1685"/>
                  <a:pt x="1832" y="1647"/>
                </a:cubicBezTo>
                <a:cubicBezTo>
                  <a:pt x="1846" y="1624"/>
                  <a:pt x="1865" y="1605"/>
                  <a:pt x="1880" y="1583"/>
                </a:cubicBezTo>
                <a:cubicBezTo>
                  <a:pt x="1916" y="1435"/>
                  <a:pt x="1800" y="1351"/>
                  <a:pt x="1712" y="1263"/>
                </a:cubicBezTo>
                <a:cubicBezTo>
                  <a:pt x="1627" y="1178"/>
                  <a:pt x="1529" y="1099"/>
                  <a:pt x="1432" y="1031"/>
                </a:cubicBezTo>
                <a:cubicBezTo>
                  <a:pt x="1363" y="982"/>
                  <a:pt x="1242" y="937"/>
                  <a:pt x="1184" y="871"/>
                </a:cubicBezTo>
                <a:cubicBezTo>
                  <a:pt x="1149" y="832"/>
                  <a:pt x="1155" y="788"/>
                  <a:pt x="1128" y="751"/>
                </a:cubicBezTo>
                <a:cubicBezTo>
                  <a:pt x="1094" y="706"/>
                  <a:pt x="1110" y="730"/>
                  <a:pt x="1080" y="679"/>
                </a:cubicBezTo>
                <a:cubicBezTo>
                  <a:pt x="1070" y="631"/>
                  <a:pt x="1047" y="589"/>
                  <a:pt x="1032" y="543"/>
                </a:cubicBezTo>
                <a:cubicBezTo>
                  <a:pt x="1026" y="527"/>
                  <a:pt x="1027" y="506"/>
                  <a:pt x="1016" y="495"/>
                </a:cubicBezTo>
                <a:cubicBezTo>
                  <a:pt x="976" y="455"/>
                  <a:pt x="976" y="451"/>
                  <a:pt x="976" y="391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205553" y="4608493"/>
            <a:ext cx="254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 smtClean="0">
                <a:solidFill>
                  <a:srgbClr val="FFFFFF"/>
                </a:solidFill>
                <a:latin typeface="Helvetica" panose="020B0604020202020204" pitchFamily="34" charset="0"/>
                <a:ea typeface="Osaka" charset="-128"/>
                <a:cs typeface="Helvetica" panose="020B0604020202020204" pitchFamily="34" charset="0"/>
              </a:rPr>
              <a:t>Endoplasmic reticulum (ER)</a:t>
            </a:r>
            <a:endParaRPr lang="ja-JP" altLang="en-US" sz="2800" dirty="0">
              <a:solidFill>
                <a:srgbClr val="FFFFFF"/>
              </a:solidFill>
              <a:latin typeface="Helvetica" panose="020B0604020202020204" pitchFamily="34" charset="0"/>
              <a:ea typeface="Osaka" charset="-128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6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3" grpId="0" animBg="1"/>
      <p:bldP spid="1331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1" name="Group 5"/>
          <p:cNvGrpSpPr>
            <a:grpSpLocks/>
          </p:cNvGrpSpPr>
          <p:nvPr/>
        </p:nvGrpSpPr>
        <p:grpSpPr bwMode="auto">
          <a:xfrm>
            <a:off x="4619625" y="0"/>
            <a:ext cx="4583113" cy="6858000"/>
            <a:chOff x="3792" y="1536"/>
            <a:chExt cx="1592" cy="2136"/>
          </a:xfrm>
        </p:grpSpPr>
        <p:pic>
          <p:nvPicPr>
            <p:cNvPr id="6349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536"/>
              <a:ext cx="1592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2640"/>
              <a:ext cx="1592" cy="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0" y="0"/>
            <a:ext cx="4629150" cy="6858000"/>
            <a:chOff x="2064" y="1536"/>
            <a:chExt cx="1608" cy="2136"/>
          </a:xfrm>
        </p:grpSpPr>
        <p:pic>
          <p:nvPicPr>
            <p:cNvPr id="6349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1536"/>
              <a:ext cx="160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64" y="2640"/>
              <a:ext cx="1608" cy="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グループ化 23"/>
          <p:cNvGrpSpPr/>
          <p:nvPr/>
        </p:nvGrpSpPr>
        <p:grpSpPr>
          <a:xfrm>
            <a:off x="539552" y="188640"/>
            <a:ext cx="7013669" cy="6273988"/>
            <a:chOff x="539552" y="188640"/>
            <a:chExt cx="7013669" cy="627398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539552" y="188640"/>
              <a:ext cx="62889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00"/>
                  </a:solidFill>
                </a:rPr>
                <a:t>Matured mouse </a:t>
              </a:r>
              <a:r>
                <a:rPr lang="en-US" altLang="ja-JP" dirty="0" err="1" smtClean="0">
                  <a:solidFill>
                    <a:srgbClr val="000000"/>
                  </a:solidFill>
                </a:rPr>
                <a:t>oocyte</a:t>
              </a:r>
              <a:r>
                <a:rPr lang="en-US" altLang="ja-JP" dirty="0" smtClean="0">
                  <a:solidFill>
                    <a:srgbClr val="000000"/>
                  </a:solidFill>
                </a:rPr>
                <a:t> (at Metaphase of Meiotic division II)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868144" y="908720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>
                  <a:solidFill>
                    <a:srgbClr val="000000"/>
                  </a:solidFill>
                </a:rPr>
                <a:t>Zona</a:t>
              </a:r>
              <a:r>
                <a:rPr lang="en-US" altLang="ja-JP" dirty="0" smtClean="0">
                  <a:solidFill>
                    <a:srgbClr val="000000"/>
                  </a:solidFill>
                </a:rPr>
                <a:t> </a:t>
              </a:r>
              <a:r>
                <a:rPr lang="en-US" altLang="ja-JP" dirty="0" err="1" smtClean="0">
                  <a:solidFill>
                    <a:srgbClr val="000000"/>
                  </a:solidFill>
                </a:rPr>
                <a:t>pellucida</a:t>
              </a:r>
              <a:endParaRPr lang="en-US" altLang="ja-JP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H="1">
              <a:off x="5148064" y="1124744"/>
              <a:ext cx="720080" cy="115212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>
              <a:off x="2627784" y="620688"/>
              <a:ext cx="1872208" cy="187220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V="1">
              <a:off x="1619672" y="3212976"/>
              <a:ext cx="2376264" cy="244827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611560" y="5589240"/>
              <a:ext cx="17748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00"/>
                  </a:solidFill>
                </a:rPr>
                <a:t>First polar body</a:t>
              </a: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923928" y="3068960"/>
              <a:ext cx="504056" cy="302433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3563888" y="6093296"/>
              <a:ext cx="9541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00"/>
                  </a:solidFill>
                </a:rPr>
                <a:t>Spindle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796136" y="4653136"/>
              <a:ext cx="162095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000000"/>
                  </a:solidFill>
                </a:rPr>
                <a:t>Follicle cells</a:t>
              </a:r>
            </a:p>
            <a:p>
              <a:pPr algn="ctr"/>
              <a:r>
                <a:rPr lang="en-US" altLang="ja-JP" dirty="0" smtClean="0">
                  <a:solidFill>
                    <a:srgbClr val="000000"/>
                  </a:solidFill>
                </a:rPr>
                <a:t>or</a:t>
              </a:r>
            </a:p>
            <a:p>
              <a:pPr algn="ctr"/>
              <a:r>
                <a:rPr lang="en-US" altLang="ja-JP" dirty="0" smtClean="0">
                  <a:solidFill>
                    <a:srgbClr val="000000"/>
                  </a:solidFill>
                </a:rPr>
                <a:t>Cumulus cells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8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620000" cy="533400"/>
          </a:xfrm>
        </p:spPr>
        <p:txBody>
          <a:bodyPr/>
          <a:lstStyle/>
          <a:p>
            <a:pPr eaLnBrk="1" hangingPunct="1"/>
            <a:r>
              <a:rPr lang="en-US" altLang="ja-JP" sz="1800" smtClean="0"/>
              <a:t> </a:t>
            </a:r>
            <a:r>
              <a:rPr kumimoji="0" lang="en-US" altLang="ja-JP" sz="1800" smtClean="0">
                <a:solidFill>
                  <a:srgbClr val="000000"/>
                </a:solidFill>
              </a:rPr>
              <a:t/>
            </a:r>
            <a:br>
              <a:rPr kumimoji="0" lang="en-US" altLang="ja-JP" sz="1800" smtClean="0">
                <a:solidFill>
                  <a:srgbClr val="000000"/>
                </a:solidFill>
              </a:rPr>
            </a:br>
            <a:r>
              <a:rPr kumimoji="0" lang="en-US" altLang="ja-JP" sz="1800" smtClean="0">
                <a:solidFill>
                  <a:srgbClr val="000000"/>
                </a:solidFill>
              </a:rPr>
              <a:t>Ca</a:t>
            </a:r>
            <a:r>
              <a:rPr kumimoji="0" lang="en-US" altLang="ja-JP" sz="1800" baseline="30000" smtClean="0">
                <a:solidFill>
                  <a:srgbClr val="000000"/>
                </a:solidFill>
              </a:rPr>
              <a:t>2+</a:t>
            </a:r>
            <a:r>
              <a:rPr kumimoji="0" lang="en-US" altLang="ja-JP" sz="1800" smtClean="0">
                <a:solidFill>
                  <a:srgbClr val="000000"/>
                </a:solidFill>
              </a:rPr>
              <a:t> Responses at Fertilization in Eggs </a:t>
            </a:r>
            <a:br>
              <a:rPr kumimoji="0" lang="en-US" altLang="ja-JP" sz="1800" smtClean="0">
                <a:solidFill>
                  <a:srgbClr val="000000"/>
                </a:solidFill>
              </a:rPr>
            </a:br>
            <a:r>
              <a:rPr kumimoji="0" lang="en-US" altLang="ja-JP" sz="1800" smtClean="0">
                <a:solidFill>
                  <a:srgbClr val="000000"/>
                </a:solidFill>
              </a:rPr>
              <a:t>Injected with 40 </a:t>
            </a:r>
            <a:r>
              <a:rPr kumimoji="0" lang="en-US" altLang="ja-JP" sz="180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0" lang="en-US" altLang="ja-JP" sz="1800" smtClean="0">
                <a:solidFill>
                  <a:srgbClr val="000000"/>
                </a:solidFill>
              </a:rPr>
              <a:t>g/ml Toxin B</a:t>
            </a:r>
            <a:r>
              <a:rPr kumimoji="0" lang="en-US" altLang="ja-JP" sz="240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900" y="1117600"/>
            <a:ext cx="388620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88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40125" y="2744788"/>
            <a:ext cx="635000" cy="1536700"/>
            <a:chOff x="2230" y="1729"/>
            <a:chExt cx="400" cy="96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230" y="1729"/>
              <a:ext cx="400" cy="968"/>
              <a:chOff x="2230" y="1729"/>
              <a:chExt cx="400" cy="968"/>
            </a:xfrm>
          </p:grpSpPr>
          <p:sp>
            <p:nvSpPr>
              <p:cNvPr id="117950" name="Rectangle 4"/>
              <p:cNvSpPr>
                <a:spLocks noChangeArrowheads="1"/>
              </p:cNvSpPr>
              <p:nvPr/>
            </p:nvSpPr>
            <p:spPr bwMode="auto">
              <a:xfrm>
                <a:off x="2494" y="1737"/>
                <a:ext cx="136" cy="96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17951" name="Freeform 5"/>
              <p:cNvSpPr>
                <a:spLocks/>
              </p:cNvSpPr>
              <p:nvPr/>
            </p:nvSpPr>
            <p:spPr bwMode="auto">
              <a:xfrm>
                <a:off x="2230" y="1729"/>
                <a:ext cx="136" cy="448"/>
              </a:xfrm>
              <a:custGeom>
                <a:avLst/>
                <a:gdLst>
                  <a:gd name="T0" fmla="*/ 0 w 136"/>
                  <a:gd name="T1" fmla="*/ 0 h 448"/>
                  <a:gd name="T2" fmla="*/ 136 w 136"/>
                  <a:gd name="T3" fmla="*/ 0 h 448"/>
                  <a:gd name="T4" fmla="*/ 136 w 136"/>
                  <a:gd name="T5" fmla="*/ 0 h 448"/>
                  <a:gd name="T6" fmla="*/ 136 w 136"/>
                  <a:gd name="T7" fmla="*/ 448 h 448"/>
                  <a:gd name="T8" fmla="*/ 136 w 136"/>
                  <a:gd name="T9" fmla="*/ 448 h 448"/>
                  <a:gd name="T10" fmla="*/ 0 w 136"/>
                  <a:gd name="T11" fmla="*/ 448 h 448"/>
                  <a:gd name="T12" fmla="*/ 0 w 136"/>
                  <a:gd name="T13" fmla="*/ 448 h 448"/>
                  <a:gd name="T14" fmla="*/ 0 w 136"/>
                  <a:gd name="T15" fmla="*/ 0 h 448"/>
                  <a:gd name="T16" fmla="*/ 0 w 136"/>
                  <a:gd name="T17" fmla="*/ 0 h 4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6"/>
                  <a:gd name="T28" fmla="*/ 0 h 448"/>
                  <a:gd name="T29" fmla="*/ 136 w 136"/>
                  <a:gd name="T30" fmla="*/ 448 h 4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6" h="448">
                    <a:moveTo>
                      <a:pt x="0" y="0"/>
                    </a:moveTo>
                    <a:lnTo>
                      <a:pt x="136" y="0"/>
                    </a:lnTo>
                    <a:lnTo>
                      <a:pt x="136" y="448"/>
                    </a:lnTo>
                    <a:lnTo>
                      <a:pt x="0" y="4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17949" name="Freeform 6"/>
            <p:cNvSpPr>
              <a:spLocks/>
            </p:cNvSpPr>
            <p:nvPr/>
          </p:nvSpPr>
          <p:spPr bwMode="auto">
            <a:xfrm>
              <a:off x="2494" y="1737"/>
              <a:ext cx="136" cy="960"/>
            </a:xfrm>
            <a:custGeom>
              <a:avLst/>
              <a:gdLst>
                <a:gd name="T0" fmla="*/ 0 w 136"/>
                <a:gd name="T1" fmla="*/ 0 h 960"/>
                <a:gd name="T2" fmla="*/ 136 w 136"/>
                <a:gd name="T3" fmla="*/ 0 h 960"/>
                <a:gd name="T4" fmla="*/ 136 w 136"/>
                <a:gd name="T5" fmla="*/ 0 h 960"/>
                <a:gd name="T6" fmla="*/ 136 w 136"/>
                <a:gd name="T7" fmla="*/ 960 h 960"/>
                <a:gd name="T8" fmla="*/ 136 w 136"/>
                <a:gd name="T9" fmla="*/ 960 h 960"/>
                <a:gd name="T10" fmla="*/ 0 w 136"/>
                <a:gd name="T11" fmla="*/ 960 h 960"/>
                <a:gd name="T12" fmla="*/ 0 w 136"/>
                <a:gd name="T13" fmla="*/ 960 h 960"/>
                <a:gd name="T14" fmla="*/ 0 w 136"/>
                <a:gd name="T15" fmla="*/ 0 h 960"/>
                <a:gd name="T16" fmla="*/ 0 w 136"/>
                <a:gd name="T17" fmla="*/ 0 h 9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6"/>
                <a:gd name="T28" fmla="*/ 0 h 960"/>
                <a:gd name="T29" fmla="*/ 136 w 136"/>
                <a:gd name="T30" fmla="*/ 960 h 9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6" h="960">
                  <a:moveTo>
                    <a:pt x="0" y="0"/>
                  </a:moveTo>
                  <a:lnTo>
                    <a:pt x="136" y="0"/>
                  </a:lnTo>
                  <a:lnTo>
                    <a:pt x="136" y="960"/>
                  </a:lnTo>
                  <a:lnTo>
                    <a:pt x="0" y="9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17763" name="Line 7"/>
          <p:cNvSpPr>
            <a:spLocks noChangeShapeType="1"/>
          </p:cNvSpPr>
          <p:nvPr/>
        </p:nvSpPr>
        <p:spPr bwMode="auto">
          <a:xfrm>
            <a:off x="2511425" y="5399088"/>
            <a:ext cx="63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64" name="Line 8"/>
          <p:cNvSpPr>
            <a:spLocks noChangeShapeType="1"/>
          </p:cNvSpPr>
          <p:nvPr/>
        </p:nvSpPr>
        <p:spPr bwMode="auto">
          <a:xfrm>
            <a:off x="2511425" y="4725988"/>
            <a:ext cx="63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65" name="Line 9"/>
          <p:cNvSpPr>
            <a:spLocks noChangeShapeType="1"/>
          </p:cNvSpPr>
          <p:nvPr/>
        </p:nvSpPr>
        <p:spPr bwMode="auto">
          <a:xfrm>
            <a:off x="2511425" y="4065588"/>
            <a:ext cx="63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66" name="Line 10"/>
          <p:cNvSpPr>
            <a:spLocks noChangeShapeType="1"/>
          </p:cNvSpPr>
          <p:nvPr/>
        </p:nvSpPr>
        <p:spPr bwMode="auto">
          <a:xfrm>
            <a:off x="2511425" y="3392488"/>
            <a:ext cx="63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67" name="Line 11"/>
          <p:cNvSpPr>
            <a:spLocks noChangeShapeType="1"/>
          </p:cNvSpPr>
          <p:nvPr/>
        </p:nvSpPr>
        <p:spPr bwMode="auto">
          <a:xfrm>
            <a:off x="2511425" y="2744788"/>
            <a:ext cx="63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68" name="Rectangle 12"/>
          <p:cNvSpPr>
            <a:spLocks noChangeArrowheads="1"/>
          </p:cNvSpPr>
          <p:nvPr/>
        </p:nvSpPr>
        <p:spPr bwMode="auto">
          <a:xfrm>
            <a:off x="2416175" y="53244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69" name="Rectangle 13"/>
          <p:cNvSpPr>
            <a:spLocks noChangeArrowheads="1"/>
          </p:cNvSpPr>
          <p:nvPr/>
        </p:nvSpPr>
        <p:spPr bwMode="auto">
          <a:xfrm>
            <a:off x="2352675" y="4676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2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0" name="Rectangle 14"/>
          <p:cNvSpPr>
            <a:spLocks noChangeArrowheads="1"/>
          </p:cNvSpPr>
          <p:nvPr/>
        </p:nvSpPr>
        <p:spPr bwMode="auto">
          <a:xfrm>
            <a:off x="2416175" y="4676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5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1" name="Rectangle 15"/>
          <p:cNvSpPr>
            <a:spLocks noChangeArrowheads="1"/>
          </p:cNvSpPr>
          <p:nvPr/>
        </p:nvSpPr>
        <p:spPr bwMode="auto">
          <a:xfrm>
            <a:off x="2352675" y="40163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5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2" name="Rectangle 16"/>
          <p:cNvSpPr>
            <a:spLocks noChangeArrowheads="1"/>
          </p:cNvSpPr>
          <p:nvPr/>
        </p:nvSpPr>
        <p:spPr bwMode="auto">
          <a:xfrm>
            <a:off x="2416175" y="40163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3" name="Rectangle 17"/>
          <p:cNvSpPr>
            <a:spLocks noChangeArrowheads="1"/>
          </p:cNvSpPr>
          <p:nvPr/>
        </p:nvSpPr>
        <p:spPr bwMode="auto">
          <a:xfrm>
            <a:off x="2365375" y="3343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7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4" name="Rectangle 18"/>
          <p:cNvSpPr>
            <a:spLocks noChangeArrowheads="1"/>
          </p:cNvSpPr>
          <p:nvPr/>
        </p:nvSpPr>
        <p:spPr bwMode="auto">
          <a:xfrm>
            <a:off x="2428875" y="3343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5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5" name="Rectangle 19"/>
          <p:cNvSpPr>
            <a:spLocks noChangeArrowheads="1"/>
          </p:cNvSpPr>
          <p:nvPr/>
        </p:nvSpPr>
        <p:spPr bwMode="auto">
          <a:xfrm>
            <a:off x="2276475" y="26955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1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6" name="Rectangle 20"/>
          <p:cNvSpPr>
            <a:spLocks noChangeArrowheads="1"/>
          </p:cNvSpPr>
          <p:nvPr/>
        </p:nvSpPr>
        <p:spPr bwMode="auto">
          <a:xfrm>
            <a:off x="2339975" y="26955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7" name="Rectangle 21"/>
          <p:cNvSpPr>
            <a:spLocks noChangeArrowheads="1"/>
          </p:cNvSpPr>
          <p:nvPr/>
        </p:nvSpPr>
        <p:spPr bwMode="auto">
          <a:xfrm>
            <a:off x="2403475" y="26955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8" name="Freeform 22"/>
          <p:cNvSpPr>
            <a:spLocks/>
          </p:cNvSpPr>
          <p:nvPr/>
        </p:nvSpPr>
        <p:spPr bwMode="auto">
          <a:xfrm>
            <a:off x="2168525" y="4192588"/>
            <a:ext cx="114300" cy="139700"/>
          </a:xfrm>
          <a:custGeom>
            <a:avLst/>
            <a:gdLst>
              <a:gd name="T0" fmla="*/ 100806232 w 72"/>
              <a:gd name="T1" fmla="*/ 40322498 h 88"/>
              <a:gd name="T2" fmla="*/ 100806232 w 72"/>
              <a:gd name="T3" fmla="*/ 20161249 h 88"/>
              <a:gd name="T4" fmla="*/ 120967498 w 72"/>
              <a:gd name="T5" fmla="*/ 0 h 88"/>
              <a:gd name="T6" fmla="*/ 141128740 w 72"/>
              <a:gd name="T7" fmla="*/ 0 h 88"/>
              <a:gd name="T8" fmla="*/ 161289981 w 72"/>
              <a:gd name="T9" fmla="*/ 20161249 h 88"/>
              <a:gd name="T10" fmla="*/ 181451223 w 72"/>
              <a:gd name="T11" fmla="*/ 40322498 h 88"/>
              <a:gd name="T12" fmla="*/ 181451223 w 72"/>
              <a:gd name="T13" fmla="*/ 40322498 h 88"/>
              <a:gd name="T14" fmla="*/ 161289981 w 72"/>
              <a:gd name="T15" fmla="*/ 80644997 h 88"/>
              <a:gd name="T16" fmla="*/ 161289981 w 72"/>
              <a:gd name="T17" fmla="*/ 80644997 h 88"/>
              <a:gd name="T18" fmla="*/ 141128740 w 72"/>
              <a:gd name="T19" fmla="*/ 100806240 h 88"/>
              <a:gd name="T20" fmla="*/ 100806232 w 72"/>
              <a:gd name="T21" fmla="*/ 80644997 h 88"/>
              <a:gd name="T22" fmla="*/ 100806232 w 72"/>
              <a:gd name="T23" fmla="*/ 60483754 h 88"/>
              <a:gd name="T24" fmla="*/ 100806232 w 72"/>
              <a:gd name="T25" fmla="*/ 40322498 h 88"/>
              <a:gd name="T26" fmla="*/ 0 w 72"/>
              <a:gd name="T27" fmla="*/ 60483754 h 88"/>
              <a:gd name="T28" fmla="*/ 0 w 72"/>
              <a:gd name="T29" fmla="*/ 60483754 h 88"/>
              <a:gd name="T30" fmla="*/ 181451223 w 72"/>
              <a:gd name="T31" fmla="*/ 161289994 h 88"/>
              <a:gd name="T32" fmla="*/ 181451223 w 72"/>
              <a:gd name="T33" fmla="*/ 161289994 h 88"/>
              <a:gd name="T34" fmla="*/ 0 w 72"/>
              <a:gd name="T35" fmla="*/ 60483754 h 88"/>
              <a:gd name="T36" fmla="*/ 80644991 w 72"/>
              <a:gd name="T37" fmla="*/ 181451237 h 88"/>
              <a:gd name="T38" fmla="*/ 80644991 w 72"/>
              <a:gd name="T39" fmla="*/ 161289994 h 88"/>
              <a:gd name="T40" fmla="*/ 60483749 w 72"/>
              <a:gd name="T41" fmla="*/ 141128751 h 88"/>
              <a:gd name="T42" fmla="*/ 60483749 w 72"/>
              <a:gd name="T43" fmla="*/ 141128751 h 88"/>
              <a:gd name="T44" fmla="*/ 40322495 w 72"/>
              <a:gd name="T45" fmla="*/ 161289994 h 88"/>
              <a:gd name="T46" fmla="*/ 20161248 w 72"/>
              <a:gd name="T47" fmla="*/ 161289994 h 88"/>
              <a:gd name="T48" fmla="*/ 20161248 w 72"/>
              <a:gd name="T49" fmla="*/ 181451237 h 88"/>
              <a:gd name="T50" fmla="*/ 40322495 w 72"/>
              <a:gd name="T51" fmla="*/ 181451237 h 88"/>
              <a:gd name="T52" fmla="*/ 40322495 w 72"/>
              <a:gd name="T53" fmla="*/ 201612480 h 88"/>
              <a:gd name="T54" fmla="*/ 60483749 w 72"/>
              <a:gd name="T55" fmla="*/ 201612480 h 88"/>
              <a:gd name="T56" fmla="*/ 80644991 w 72"/>
              <a:gd name="T57" fmla="*/ 181451237 h 88"/>
              <a:gd name="T58" fmla="*/ 80644991 w 72"/>
              <a:gd name="T59" fmla="*/ 181451237 h 88"/>
              <a:gd name="T60" fmla="*/ 80644991 w 72"/>
              <a:gd name="T61" fmla="*/ 181451237 h 88"/>
              <a:gd name="T62" fmla="*/ 0 w 72"/>
              <a:gd name="T63" fmla="*/ 181451237 h 88"/>
              <a:gd name="T64" fmla="*/ 20161248 w 72"/>
              <a:gd name="T65" fmla="*/ 141128751 h 88"/>
              <a:gd name="T66" fmla="*/ 40322495 w 72"/>
              <a:gd name="T67" fmla="*/ 141128751 h 88"/>
              <a:gd name="T68" fmla="*/ 60483749 w 72"/>
              <a:gd name="T69" fmla="*/ 120967508 h 88"/>
              <a:gd name="T70" fmla="*/ 80644991 w 72"/>
              <a:gd name="T71" fmla="*/ 141128751 h 88"/>
              <a:gd name="T72" fmla="*/ 100806232 w 72"/>
              <a:gd name="T73" fmla="*/ 161289994 h 88"/>
              <a:gd name="T74" fmla="*/ 100806232 w 72"/>
              <a:gd name="T75" fmla="*/ 181451237 h 88"/>
              <a:gd name="T76" fmla="*/ 80644991 w 72"/>
              <a:gd name="T77" fmla="*/ 201612480 h 88"/>
              <a:gd name="T78" fmla="*/ 60483749 w 72"/>
              <a:gd name="T79" fmla="*/ 221773772 h 88"/>
              <a:gd name="T80" fmla="*/ 60483749 w 72"/>
              <a:gd name="T81" fmla="*/ 221773772 h 88"/>
              <a:gd name="T82" fmla="*/ 20161248 w 72"/>
              <a:gd name="T83" fmla="*/ 201612480 h 88"/>
              <a:gd name="T84" fmla="*/ 20161248 w 72"/>
              <a:gd name="T85" fmla="*/ 181451237 h 88"/>
              <a:gd name="T86" fmla="*/ 0 w 72"/>
              <a:gd name="T87" fmla="*/ 181451237 h 88"/>
              <a:gd name="T88" fmla="*/ 161289981 w 72"/>
              <a:gd name="T89" fmla="*/ 40322498 h 88"/>
              <a:gd name="T90" fmla="*/ 161289981 w 72"/>
              <a:gd name="T91" fmla="*/ 40322498 h 88"/>
              <a:gd name="T92" fmla="*/ 141128740 w 72"/>
              <a:gd name="T93" fmla="*/ 20161249 h 88"/>
              <a:gd name="T94" fmla="*/ 141128740 w 72"/>
              <a:gd name="T95" fmla="*/ 20161249 h 88"/>
              <a:gd name="T96" fmla="*/ 120967498 w 72"/>
              <a:gd name="T97" fmla="*/ 40322498 h 88"/>
              <a:gd name="T98" fmla="*/ 120967498 w 72"/>
              <a:gd name="T99" fmla="*/ 40322498 h 88"/>
              <a:gd name="T100" fmla="*/ 120967498 w 72"/>
              <a:gd name="T101" fmla="*/ 40322498 h 88"/>
              <a:gd name="T102" fmla="*/ 120967498 w 72"/>
              <a:gd name="T103" fmla="*/ 60483754 h 88"/>
              <a:gd name="T104" fmla="*/ 120967498 w 72"/>
              <a:gd name="T105" fmla="*/ 80644997 h 88"/>
              <a:gd name="T106" fmla="*/ 141128740 w 72"/>
              <a:gd name="T107" fmla="*/ 80644997 h 88"/>
              <a:gd name="T108" fmla="*/ 161289981 w 72"/>
              <a:gd name="T109" fmla="*/ 60483754 h 88"/>
              <a:gd name="T110" fmla="*/ 161289981 w 72"/>
              <a:gd name="T111" fmla="*/ 60483754 h 88"/>
              <a:gd name="T112" fmla="*/ 161289981 w 72"/>
              <a:gd name="T113" fmla="*/ 40322498 h 8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2"/>
              <a:gd name="T172" fmla="*/ 0 h 88"/>
              <a:gd name="T173" fmla="*/ 72 w 72"/>
              <a:gd name="T174" fmla="*/ 88 h 8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2" h="88">
                <a:moveTo>
                  <a:pt x="40" y="16"/>
                </a:moveTo>
                <a:lnTo>
                  <a:pt x="40" y="16"/>
                </a:lnTo>
                <a:lnTo>
                  <a:pt x="40" y="8"/>
                </a:ln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64" y="8"/>
                </a:lnTo>
                <a:lnTo>
                  <a:pt x="72" y="16"/>
                </a:lnTo>
                <a:lnTo>
                  <a:pt x="72" y="24"/>
                </a:lnTo>
                <a:lnTo>
                  <a:pt x="64" y="32"/>
                </a:lnTo>
                <a:lnTo>
                  <a:pt x="56" y="40"/>
                </a:lnTo>
                <a:lnTo>
                  <a:pt x="48" y="32"/>
                </a:lnTo>
                <a:lnTo>
                  <a:pt x="40" y="32"/>
                </a:lnTo>
                <a:lnTo>
                  <a:pt x="40" y="24"/>
                </a:lnTo>
                <a:lnTo>
                  <a:pt x="40" y="16"/>
                </a:lnTo>
                <a:lnTo>
                  <a:pt x="0" y="24"/>
                </a:lnTo>
                <a:lnTo>
                  <a:pt x="72" y="64"/>
                </a:lnTo>
                <a:lnTo>
                  <a:pt x="0" y="24"/>
                </a:lnTo>
                <a:lnTo>
                  <a:pt x="40" y="16"/>
                </a:lnTo>
                <a:lnTo>
                  <a:pt x="32" y="72"/>
                </a:lnTo>
                <a:lnTo>
                  <a:pt x="32" y="64"/>
                </a:lnTo>
                <a:lnTo>
                  <a:pt x="24" y="56"/>
                </a:lnTo>
                <a:lnTo>
                  <a:pt x="16" y="56"/>
                </a:lnTo>
                <a:lnTo>
                  <a:pt x="16" y="64"/>
                </a:lnTo>
                <a:lnTo>
                  <a:pt x="8" y="64"/>
                </a:lnTo>
                <a:lnTo>
                  <a:pt x="8" y="72"/>
                </a:lnTo>
                <a:lnTo>
                  <a:pt x="16" y="72"/>
                </a:lnTo>
                <a:lnTo>
                  <a:pt x="16" y="80"/>
                </a:lnTo>
                <a:lnTo>
                  <a:pt x="24" y="80"/>
                </a:lnTo>
                <a:lnTo>
                  <a:pt x="32" y="72"/>
                </a:lnTo>
                <a:lnTo>
                  <a:pt x="40" y="16"/>
                </a:lnTo>
                <a:lnTo>
                  <a:pt x="0" y="72"/>
                </a:lnTo>
                <a:lnTo>
                  <a:pt x="8" y="64"/>
                </a:lnTo>
                <a:lnTo>
                  <a:pt x="8" y="56"/>
                </a:lnTo>
                <a:lnTo>
                  <a:pt x="16" y="56"/>
                </a:lnTo>
                <a:lnTo>
                  <a:pt x="24" y="48"/>
                </a:lnTo>
                <a:lnTo>
                  <a:pt x="24" y="56"/>
                </a:lnTo>
                <a:lnTo>
                  <a:pt x="32" y="56"/>
                </a:lnTo>
                <a:lnTo>
                  <a:pt x="40" y="64"/>
                </a:lnTo>
                <a:lnTo>
                  <a:pt x="40" y="72"/>
                </a:lnTo>
                <a:lnTo>
                  <a:pt x="32" y="80"/>
                </a:lnTo>
                <a:lnTo>
                  <a:pt x="24" y="88"/>
                </a:lnTo>
                <a:lnTo>
                  <a:pt x="16" y="88"/>
                </a:lnTo>
                <a:lnTo>
                  <a:pt x="8" y="80"/>
                </a:lnTo>
                <a:lnTo>
                  <a:pt x="8" y="72"/>
                </a:lnTo>
                <a:lnTo>
                  <a:pt x="0" y="72"/>
                </a:lnTo>
                <a:lnTo>
                  <a:pt x="40" y="16"/>
                </a:lnTo>
                <a:lnTo>
                  <a:pt x="64" y="16"/>
                </a:lnTo>
                <a:lnTo>
                  <a:pt x="56" y="8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8" y="32"/>
                </a:lnTo>
                <a:lnTo>
                  <a:pt x="56" y="32"/>
                </a:lnTo>
                <a:lnTo>
                  <a:pt x="64" y="24"/>
                </a:lnTo>
                <a:lnTo>
                  <a:pt x="64" y="16"/>
                </a:lnTo>
                <a:lnTo>
                  <a:pt x="40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79" name="Freeform 23"/>
          <p:cNvSpPr>
            <a:spLocks/>
          </p:cNvSpPr>
          <p:nvPr/>
        </p:nvSpPr>
        <p:spPr bwMode="auto">
          <a:xfrm>
            <a:off x="2193925" y="4065588"/>
            <a:ext cx="88900" cy="76200"/>
          </a:xfrm>
          <a:custGeom>
            <a:avLst/>
            <a:gdLst>
              <a:gd name="T0" fmla="*/ 120967517 w 56"/>
              <a:gd name="T1" fmla="*/ 60483756 h 48"/>
              <a:gd name="T2" fmla="*/ 120967517 w 56"/>
              <a:gd name="T3" fmla="*/ 60483756 h 48"/>
              <a:gd name="T4" fmla="*/ 120967517 w 56"/>
              <a:gd name="T5" fmla="*/ 40322500 h 48"/>
              <a:gd name="T6" fmla="*/ 100806247 w 56"/>
              <a:gd name="T7" fmla="*/ 20161250 h 48"/>
              <a:gd name="T8" fmla="*/ 100806247 w 56"/>
              <a:gd name="T9" fmla="*/ 20161250 h 48"/>
              <a:gd name="T10" fmla="*/ 100806247 w 56"/>
              <a:gd name="T11" fmla="*/ 20161250 h 48"/>
              <a:gd name="T12" fmla="*/ 80645003 w 56"/>
              <a:gd name="T13" fmla="*/ 20161250 h 48"/>
              <a:gd name="T14" fmla="*/ 80645003 w 56"/>
              <a:gd name="T15" fmla="*/ 20161250 h 48"/>
              <a:gd name="T16" fmla="*/ 60483758 w 56"/>
              <a:gd name="T17" fmla="*/ 20161250 h 48"/>
              <a:gd name="T18" fmla="*/ 40322501 w 56"/>
              <a:gd name="T19" fmla="*/ 20161250 h 48"/>
              <a:gd name="T20" fmla="*/ 40322501 w 56"/>
              <a:gd name="T21" fmla="*/ 20161250 h 48"/>
              <a:gd name="T22" fmla="*/ 20161251 w 56"/>
              <a:gd name="T23" fmla="*/ 40322500 h 48"/>
              <a:gd name="T24" fmla="*/ 20161251 w 56"/>
              <a:gd name="T25" fmla="*/ 60483756 h 48"/>
              <a:gd name="T26" fmla="*/ 20161251 w 56"/>
              <a:gd name="T27" fmla="*/ 60483756 h 48"/>
              <a:gd name="T28" fmla="*/ 20161251 w 56"/>
              <a:gd name="T29" fmla="*/ 80644999 h 48"/>
              <a:gd name="T30" fmla="*/ 40322501 w 56"/>
              <a:gd name="T31" fmla="*/ 80644999 h 48"/>
              <a:gd name="T32" fmla="*/ 40322501 w 56"/>
              <a:gd name="T33" fmla="*/ 80644999 h 48"/>
              <a:gd name="T34" fmla="*/ 60483758 w 56"/>
              <a:gd name="T35" fmla="*/ 100806243 h 48"/>
              <a:gd name="T36" fmla="*/ 80645003 w 56"/>
              <a:gd name="T37" fmla="*/ 100806243 h 48"/>
              <a:gd name="T38" fmla="*/ 80645003 w 56"/>
              <a:gd name="T39" fmla="*/ 100806243 h 48"/>
              <a:gd name="T40" fmla="*/ 100806247 w 56"/>
              <a:gd name="T41" fmla="*/ 100806243 h 48"/>
              <a:gd name="T42" fmla="*/ 120967517 w 56"/>
              <a:gd name="T43" fmla="*/ 80644999 h 48"/>
              <a:gd name="T44" fmla="*/ 120967517 w 56"/>
              <a:gd name="T45" fmla="*/ 80644999 h 48"/>
              <a:gd name="T46" fmla="*/ 120967517 w 56"/>
              <a:gd name="T47" fmla="*/ 80644999 h 48"/>
              <a:gd name="T48" fmla="*/ 120967517 w 56"/>
              <a:gd name="T49" fmla="*/ 60483756 h 48"/>
              <a:gd name="T50" fmla="*/ 120967517 w 56"/>
              <a:gd name="T51" fmla="*/ 60483756 h 48"/>
              <a:gd name="T52" fmla="*/ 120967517 w 56"/>
              <a:gd name="T53" fmla="*/ 60483756 h 48"/>
              <a:gd name="T54" fmla="*/ 0 w 56"/>
              <a:gd name="T55" fmla="*/ 60483756 h 48"/>
              <a:gd name="T56" fmla="*/ 0 w 56"/>
              <a:gd name="T57" fmla="*/ 40322500 h 48"/>
              <a:gd name="T58" fmla="*/ 20161251 w 56"/>
              <a:gd name="T59" fmla="*/ 20161250 h 48"/>
              <a:gd name="T60" fmla="*/ 20161251 w 56"/>
              <a:gd name="T61" fmla="*/ 20161250 h 48"/>
              <a:gd name="T62" fmla="*/ 40322501 w 56"/>
              <a:gd name="T63" fmla="*/ 0 h 48"/>
              <a:gd name="T64" fmla="*/ 80645003 w 56"/>
              <a:gd name="T65" fmla="*/ 0 h 48"/>
              <a:gd name="T66" fmla="*/ 80645003 w 56"/>
              <a:gd name="T67" fmla="*/ 0 h 48"/>
              <a:gd name="T68" fmla="*/ 100806247 w 56"/>
              <a:gd name="T69" fmla="*/ 0 h 48"/>
              <a:gd name="T70" fmla="*/ 120967517 w 56"/>
              <a:gd name="T71" fmla="*/ 20161250 h 48"/>
              <a:gd name="T72" fmla="*/ 120967517 w 56"/>
              <a:gd name="T73" fmla="*/ 20161250 h 48"/>
              <a:gd name="T74" fmla="*/ 141128761 w 56"/>
              <a:gd name="T75" fmla="*/ 40322500 h 48"/>
              <a:gd name="T76" fmla="*/ 141128761 w 56"/>
              <a:gd name="T77" fmla="*/ 60483756 h 48"/>
              <a:gd name="T78" fmla="*/ 141128761 w 56"/>
              <a:gd name="T79" fmla="*/ 60483756 h 48"/>
              <a:gd name="T80" fmla="*/ 141128761 w 56"/>
              <a:gd name="T81" fmla="*/ 80644999 h 48"/>
              <a:gd name="T82" fmla="*/ 120967517 w 56"/>
              <a:gd name="T83" fmla="*/ 100806243 h 48"/>
              <a:gd name="T84" fmla="*/ 120967517 w 56"/>
              <a:gd name="T85" fmla="*/ 100806243 h 48"/>
              <a:gd name="T86" fmla="*/ 100806247 w 56"/>
              <a:gd name="T87" fmla="*/ 120967511 h 48"/>
              <a:gd name="T88" fmla="*/ 80645003 w 56"/>
              <a:gd name="T89" fmla="*/ 120967511 h 48"/>
              <a:gd name="T90" fmla="*/ 80645003 w 56"/>
              <a:gd name="T91" fmla="*/ 120967511 h 48"/>
              <a:gd name="T92" fmla="*/ 40322501 w 56"/>
              <a:gd name="T93" fmla="*/ 120967511 h 48"/>
              <a:gd name="T94" fmla="*/ 20161251 w 56"/>
              <a:gd name="T95" fmla="*/ 100806243 h 48"/>
              <a:gd name="T96" fmla="*/ 20161251 w 56"/>
              <a:gd name="T97" fmla="*/ 100806243 h 48"/>
              <a:gd name="T98" fmla="*/ 0 w 56"/>
              <a:gd name="T99" fmla="*/ 80644999 h 48"/>
              <a:gd name="T100" fmla="*/ 0 w 56"/>
              <a:gd name="T101" fmla="*/ 60483756 h 48"/>
              <a:gd name="T102" fmla="*/ 0 w 56"/>
              <a:gd name="T103" fmla="*/ 60483756 h 48"/>
              <a:gd name="T104" fmla="*/ 120967517 w 56"/>
              <a:gd name="T105" fmla="*/ 60483756 h 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"/>
              <a:gd name="T160" fmla="*/ 0 h 48"/>
              <a:gd name="T161" fmla="*/ 56 w 56"/>
              <a:gd name="T162" fmla="*/ 48 h 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" h="48">
                <a:moveTo>
                  <a:pt x="48" y="24"/>
                </a:move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40"/>
                </a:lnTo>
                <a:lnTo>
                  <a:pt x="32" y="40"/>
                </a:lnTo>
                <a:lnTo>
                  <a:pt x="40" y="40"/>
                </a:lnTo>
                <a:lnTo>
                  <a:pt x="48" y="32"/>
                </a:lnTo>
                <a:lnTo>
                  <a:pt x="48" y="24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0" name="Freeform 24"/>
          <p:cNvSpPr>
            <a:spLocks/>
          </p:cNvSpPr>
          <p:nvPr/>
        </p:nvSpPr>
        <p:spPr bwMode="auto">
          <a:xfrm>
            <a:off x="2168525" y="4014788"/>
            <a:ext cx="114300" cy="38100"/>
          </a:xfrm>
          <a:custGeom>
            <a:avLst/>
            <a:gdLst>
              <a:gd name="T0" fmla="*/ 20161248 w 72"/>
              <a:gd name="T1" fmla="*/ 40322500 h 24"/>
              <a:gd name="T2" fmla="*/ 20161248 w 72"/>
              <a:gd name="T3" fmla="*/ 40322500 h 24"/>
              <a:gd name="T4" fmla="*/ 0 w 72"/>
              <a:gd name="T5" fmla="*/ 40322500 h 24"/>
              <a:gd name="T6" fmla="*/ 0 w 72"/>
              <a:gd name="T7" fmla="*/ 40322500 h 24"/>
              <a:gd name="T8" fmla="*/ 0 w 72"/>
              <a:gd name="T9" fmla="*/ 20161250 h 24"/>
              <a:gd name="T10" fmla="*/ 0 w 72"/>
              <a:gd name="T11" fmla="*/ 20161250 h 24"/>
              <a:gd name="T12" fmla="*/ 0 w 72"/>
              <a:gd name="T13" fmla="*/ 20161250 h 24"/>
              <a:gd name="T14" fmla="*/ 0 w 72"/>
              <a:gd name="T15" fmla="*/ 0 h 24"/>
              <a:gd name="T16" fmla="*/ 0 w 72"/>
              <a:gd name="T17" fmla="*/ 0 h 24"/>
              <a:gd name="T18" fmla="*/ 0 w 72"/>
              <a:gd name="T19" fmla="*/ 0 h 24"/>
              <a:gd name="T20" fmla="*/ 0 w 72"/>
              <a:gd name="T21" fmla="*/ 0 h 24"/>
              <a:gd name="T22" fmla="*/ 0 w 72"/>
              <a:gd name="T23" fmla="*/ 0 h 24"/>
              <a:gd name="T24" fmla="*/ 0 w 72"/>
              <a:gd name="T25" fmla="*/ 0 h 24"/>
              <a:gd name="T26" fmla="*/ 20161248 w 72"/>
              <a:gd name="T27" fmla="*/ 0 h 24"/>
              <a:gd name="T28" fmla="*/ 20161248 w 72"/>
              <a:gd name="T29" fmla="*/ 0 h 24"/>
              <a:gd name="T30" fmla="*/ 20161248 w 72"/>
              <a:gd name="T31" fmla="*/ 0 h 24"/>
              <a:gd name="T32" fmla="*/ 20161248 w 72"/>
              <a:gd name="T33" fmla="*/ 0 h 24"/>
              <a:gd name="T34" fmla="*/ 20161248 w 72"/>
              <a:gd name="T35" fmla="*/ 0 h 24"/>
              <a:gd name="T36" fmla="*/ 20161248 w 72"/>
              <a:gd name="T37" fmla="*/ 0 h 24"/>
              <a:gd name="T38" fmla="*/ 20161248 w 72"/>
              <a:gd name="T39" fmla="*/ 0 h 24"/>
              <a:gd name="T40" fmla="*/ 20161248 w 72"/>
              <a:gd name="T41" fmla="*/ 0 h 24"/>
              <a:gd name="T42" fmla="*/ 20161248 w 72"/>
              <a:gd name="T43" fmla="*/ 20161250 h 24"/>
              <a:gd name="T44" fmla="*/ 20161248 w 72"/>
              <a:gd name="T45" fmla="*/ 20161250 h 24"/>
              <a:gd name="T46" fmla="*/ 20161248 w 72"/>
              <a:gd name="T47" fmla="*/ 20161250 h 24"/>
              <a:gd name="T48" fmla="*/ 40322495 w 72"/>
              <a:gd name="T49" fmla="*/ 20161250 h 24"/>
              <a:gd name="T50" fmla="*/ 40322495 w 72"/>
              <a:gd name="T51" fmla="*/ 20161250 h 24"/>
              <a:gd name="T52" fmla="*/ 40322495 w 72"/>
              <a:gd name="T53" fmla="*/ 20161250 h 24"/>
              <a:gd name="T54" fmla="*/ 40322495 w 72"/>
              <a:gd name="T55" fmla="*/ 0 h 24"/>
              <a:gd name="T56" fmla="*/ 40322495 w 72"/>
              <a:gd name="T57" fmla="*/ 0 h 24"/>
              <a:gd name="T58" fmla="*/ 60483749 w 72"/>
              <a:gd name="T59" fmla="*/ 0 h 24"/>
              <a:gd name="T60" fmla="*/ 60483749 w 72"/>
              <a:gd name="T61" fmla="*/ 0 h 24"/>
              <a:gd name="T62" fmla="*/ 60483749 w 72"/>
              <a:gd name="T63" fmla="*/ 20161250 h 24"/>
              <a:gd name="T64" fmla="*/ 60483749 w 72"/>
              <a:gd name="T65" fmla="*/ 20161250 h 24"/>
              <a:gd name="T66" fmla="*/ 181451223 w 72"/>
              <a:gd name="T67" fmla="*/ 20161250 h 24"/>
              <a:gd name="T68" fmla="*/ 181451223 w 72"/>
              <a:gd name="T69" fmla="*/ 20161250 h 24"/>
              <a:gd name="T70" fmla="*/ 181451223 w 72"/>
              <a:gd name="T71" fmla="*/ 40322500 h 24"/>
              <a:gd name="T72" fmla="*/ 181451223 w 72"/>
              <a:gd name="T73" fmla="*/ 40322500 h 24"/>
              <a:gd name="T74" fmla="*/ 60483749 w 72"/>
              <a:gd name="T75" fmla="*/ 40322500 h 24"/>
              <a:gd name="T76" fmla="*/ 60483749 w 72"/>
              <a:gd name="T77" fmla="*/ 40322500 h 24"/>
              <a:gd name="T78" fmla="*/ 60483749 w 72"/>
              <a:gd name="T79" fmla="*/ 60483756 h 24"/>
              <a:gd name="T80" fmla="*/ 60483749 w 72"/>
              <a:gd name="T81" fmla="*/ 60483756 h 24"/>
              <a:gd name="T82" fmla="*/ 40322495 w 72"/>
              <a:gd name="T83" fmla="*/ 60483756 h 24"/>
              <a:gd name="T84" fmla="*/ 40322495 w 72"/>
              <a:gd name="T85" fmla="*/ 60483756 h 24"/>
              <a:gd name="T86" fmla="*/ 40322495 w 72"/>
              <a:gd name="T87" fmla="*/ 40322500 h 24"/>
              <a:gd name="T88" fmla="*/ 40322495 w 72"/>
              <a:gd name="T89" fmla="*/ 40322500 h 24"/>
              <a:gd name="T90" fmla="*/ 20161248 w 72"/>
              <a:gd name="T91" fmla="*/ 40322500 h 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2"/>
              <a:gd name="T139" fmla="*/ 0 h 24"/>
              <a:gd name="T140" fmla="*/ 72 w 72"/>
              <a:gd name="T141" fmla="*/ 24 h 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2" h="24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16" y="8"/>
                </a:lnTo>
                <a:lnTo>
                  <a:pt x="16" y="0"/>
                </a:lnTo>
                <a:lnTo>
                  <a:pt x="24" y="0"/>
                </a:lnTo>
                <a:lnTo>
                  <a:pt x="24" y="8"/>
                </a:lnTo>
                <a:lnTo>
                  <a:pt x="72" y="8"/>
                </a:lnTo>
                <a:lnTo>
                  <a:pt x="72" y="16"/>
                </a:lnTo>
                <a:lnTo>
                  <a:pt x="24" y="16"/>
                </a:lnTo>
                <a:lnTo>
                  <a:pt x="24" y="24"/>
                </a:lnTo>
                <a:lnTo>
                  <a:pt x="16" y="24"/>
                </a:lnTo>
                <a:lnTo>
                  <a:pt x="16" y="16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1" name="Freeform 25"/>
          <p:cNvSpPr>
            <a:spLocks/>
          </p:cNvSpPr>
          <p:nvPr/>
        </p:nvSpPr>
        <p:spPr bwMode="auto">
          <a:xfrm>
            <a:off x="2193925" y="3836988"/>
            <a:ext cx="88900" cy="76200"/>
          </a:xfrm>
          <a:custGeom>
            <a:avLst/>
            <a:gdLst>
              <a:gd name="T0" fmla="*/ 0 w 56"/>
              <a:gd name="T1" fmla="*/ 60483756 h 48"/>
              <a:gd name="T2" fmla="*/ 20161251 w 56"/>
              <a:gd name="T3" fmla="*/ 40322500 h 48"/>
              <a:gd name="T4" fmla="*/ 20161251 w 56"/>
              <a:gd name="T5" fmla="*/ 20161250 h 48"/>
              <a:gd name="T6" fmla="*/ 20161251 w 56"/>
              <a:gd name="T7" fmla="*/ 20161250 h 48"/>
              <a:gd name="T8" fmla="*/ 60483758 w 56"/>
              <a:gd name="T9" fmla="*/ 0 h 48"/>
              <a:gd name="T10" fmla="*/ 60483758 w 56"/>
              <a:gd name="T11" fmla="*/ 0 h 48"/>
              <a:gd name="T12" fmla="*/ 80645003 w 56"/>
              <a:gd name="T13" fmla="*/ 0 h 48"/>
              <a:gd name="T14" fmla="*/ 80645003 w 56"/>
              <a:gd name="T15" fmla="*/ 100806243 h 48"/>
              <a:gd name="T16" fmla="*/ 120967517 w 56"/>
              <a:gd name="T17" fmla="*/ 100806243 h 48"/>
              <a:gd name="T18" fmla="*/ 120967517 w 56"/>
              <a:gd name="T19" fmla="*/ 80644999 h 48"/>
              <a:gd name="T20" fmla="*/ 120967517 w 56"/>
              <a:gd name="T21" fmla="*/ 60483756 h 48"/>
              <a:gd name="T22" fmla="*/ 120967517 w 56"/>
              <a:gd name="T23" fmla="*/ 40322500 h 48"/>
              <a:gd name="T24" fmla="*/ 100806247 w 56"/>
              <a:gd name="T25" fmla="*/ 40322500 h 48"/>
              <a:gd name="T26" fmla="*/ 100806247 w 56"/>
              <a:gd name="T27" fmla="*/ 40322500 h 48"/>
              <a:gd name="T28" fmla="*/ 100806247 w 56"/>
              <a:gd name="T29" fmla="*/ 0 h 48"/>
              <a:gd name="T30" fmla="*/ 120967517 w 56"/>
              <a:gd name="T31" fmla="*/ 20161250 h 48"/>
              <a:gd name="T32" fmla="*/ 120967517 w 56"/>
              <a:gd name="T33" fmla="*/ 20161250 h 48"/>
              <a:gd name="T34" fmla="*/ 120967517 w 56"/>
              <a:gd name="T35" fmla="*/ 20161250 h 48"/>
              <a:gd name="T36" fmla="*/ 141128761 w 56"/>
              <a:gd name="T37" fmla="*/ 60483756 h 48"/>
              <a:gd name="T38" fmla="*/ 141128761 w 56"/>
              <a:gd name="T39" fmla="*/ 60483756 h 48"/>
              <a:gd name="T40" fmla="*/ 141128761 w 56"/>
              <a:gd name="T41" fmla="*/ 60483756 h 48"/>
              <a:gd name="T42" fmla="*/ 120967517 w 56"/>
              <a:gd name="T43" fmla="*/ 120967511 h 48"/>
              <a:gd name="T44" fmla="*/ 100806247 w 56"/>
              <a:gd name="T45" fmla="*/ 120967511 h 48"/>
              <a:gd name="T46" fmla="*/ 80645003 w 56"/>
              <a:gd name="T47" fmla="*/ 120967511 h 48"/>
              <a:gd name="T48" fmla="*/ 20161251 w 56"/>
              <a:gd name="T49" fmla="*/ 120967511 h 48"/>
              <a:gd name="T50" fmla="*/ 20161251 w 56"/>
              <a:gd name="T51" fmla="*/ 100806243 h 48"/>
              <a:gd name="T52" fmla="*/ 0 w 56"/>
              <a:gd name="T53" fmla="*/ 60483756 h 48"/>
              <a:gd name="T54" fmla="*/ 60483758 w 56"/>
              <a:gd name="T55" fmla="*/ 20161250 h 48"/>
              <a:gd name="T56" fmla="*/ 40322501 w 56"/>
              <a:gd name="T57" fmla="*/ 40322500 h 48"/>
              <a:gd name="T58" fmla="*/ 20161251 w 56"/>
              <a:gd name="T59" fmla="*/ 40322500 h 48"/>
              <a:gd name="T60" fmla="*/ 20161251 w 56"/>
              <a:gd name="T61" fmla="*/ 60483756 h 48"/>
              <a:gd name="T62" fmla="*/ 40322501 w 56"/>
              <a:gd name="T63" fmla="*/ 100806243 h 48"/>
              <a:gd name="T64" fmla="*/ 40322501 w 56"/>
              <a:gd name="T65" fmla="*/ 100806243 h 48"/>
              <a:gd name="T66" fmla="*/ 60483758 w 56"/>
              <a:gd name="T67" fmla="*/ 100806243 h 48"/>
              <a:gd name="T68" fmla="*/ 60483758 w 56"/>
              <a:gd name="T69" fmla="*/ 20161250 h 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48"/>
              <a:gd name="T107" fmla="*/ 56 w 56"/>
              <a:gd name="T108" fmla="*/ 48 h 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48">
                <a:moveTo>
                  <a:pt x="0" y="24"/>
                </a:move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32" y="0"/>
                </a:lnTo>
                <a:lnTo>
                  <a:pt x="32" y="40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16"/>
                </a:lnTo>
                <a:lnTo>
                  <a:pt x="40" y="0"/>
                </a:lnTo>
                <a:lnTo>
                  <a:pt x="40" y="8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40"/>
                </a:lnTo>
                <a:lnTo>
                  <a:pt x="48" y="48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8"/>
                </a:lnTo>
                <a:lnTo>
                  <a:pt x="8" y="40"/>
                </a:lnTo>
                <a:lnTo>
                  <a:pt x="0" y="24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40"/>
                </a:lnTo>
                <a:lnTo>
                  <a:pt x="24" y="40"/>
                </a:lnTo>
                <a:lnTo>
                  <a:pt x="24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2" name="Freeform 26"/>
          <p:cNvSpPr>
            <a:spLocks/>
          </p:cNvSpPr>
          <p:nvPr/>
        </p:nvSpPr>
        <p:spPr bwMode="auto">
          <a:xfrm>
            <a:off x="2193925" y="3760788"/>
            <a:ext cx="127000" cy="63500"/>
          </a:xfrm>
          <a:custGeom>
            <a:avLst/>
            <a:gdLst>
              <a:gd name="T0" fmla="*/ 0 w 80"/>
              <a:gd name="T1" fmla="*/ 60483752 h 40"/>
              <a:gd name="T2" fmla="*/ 20161249 w 80"/>
              <a:gd name="T3" fmla="*/ 20161249 h 40"/>
              <a:gd name="T4" fmla="*/ 20161249 w 80"/>
              <a:gd name="T5" fmla="*/ 20161249 h 40"/>
              <a:gd name="T6" fmla="*/ 20161249 w 80"/>
              <a:gd name="T7" fmla="*/ 20161249 h 40"/>
              <a:gd name="T8" fmla="*/ 0 w 80"/>
              <a:gd name="T9" fmla="*/ 20161249 h 40"/>
              <a:gd name="T10" fmla="*/ 0 w 80"/>
              <a:gd name="T11" fmla="*/ 0 h 40"/>
              <a:gd name="T12" fmla="*/ 120967503 w 80"/>
              <a:gd name="T13" fmla="*/ 0 h 40"/>
              <a:gd name="T14" fmla="*/ 161289988 w 80"/>
              <a:gd name="T15" fmla="*/ 0 h 40"/>
              <a:gd name="T16" fmla="*/ 181451230 w 80"/>
              <a:gd name="T17" fmla="*/ 20161249 h 40"/>
              <a:gd name="T18" fmla="*/ 201612473 w 80"/>
              <a:gd name="T19" fmla="*/ 60483752 h 40"/>
              <a:gd name="T20" fmla="*/ 181451230 w 80"/>
              <a:gd name="T21" fmla="*/ 80644994 h 40"/>
              <a:gd name="T22" fmla="*/ 181451230 w 80"/>
              <a:gd name="T23" fmla="*/ 100806236 h 40"/>
              <a:gd name="T24" fmla="*/ 161289988 w 80"/>
              <a:gd name="T25" fmla="*/ 100806236 h 40"/>
              <a:gd name="T26" fmla="*/ 161289988 w 80"/>
              <a:gd name="T27" fmla="*/ 80644994 h 40"/>
              <a:gd name="T28" fmla="*/ 181451230 w 80"/>
              <a:gd name="T29" fmla="*/ 80644994 h 40"/>
              <a:gd name="T30" fmla="*/ 181451230 w 80"/>
              <a:gd name="T31" fmla="*/ 60483752 h 40"/>
              <a:gd name="T32" fmla="*/ 181451230 w 80"/>
              <a:gd name="T33" fmla="*/ 60483752 h 40"/>
              <a:gd name="T34" fmla="*/ 161289988 w 80"/>
              <a:gd name="T35" fmla="*/ 20161249 h 40"/>
              <a:gd name="T36" fmla="*/ 141128746 w 80"/>
              <a:gd name="T37" fmla="*/ 20161249 h 40"/>
              <a:gd name="T38" fmla="*/ 120967503 w 80"/>
              <a:gd name="T39" fmla="*/ 20161249 h 40"/>
              <a:gd name="T40" fmla="*/ 141128746 w 80"/>
              <a:gd name="T41" fmla="*/ 40322497 h 40"/>
              <a:gd name="T42" fmla="*/ 141128746 w 80"/>
              <a:gd name="T43" fmla="*/ 40322497 h 40"/>
              <a:gd name="T44" fmla="*/ 141128746 w 80"/>
              <a:gd name="T45" fmla="*/ 60483752 h 40"/>
              <a:gd name="T46" fmla="*/ 120967503 w 80"/>
              <a:gd name="T47" fmla="*/ 100806236 h 40"/>
              <a:gd name="T48" fmla="*/ 100806236 w 80"/>
              <a:gd name="T49" fmla="*/ 100806236 h 40"/>
              <a:gd name="T50" fmla="*/ 80644994 w 80"/>
              <a:gd name="T51" fmla="*/ 100806236 h 40"/>
              <a:gd name="T52" fmla="*/ 20161249 w 80"/>
              <a:gd name="T53" fmla="*/ 100806236 h 40"/>
              <a:gd name="T54" fmla="*/ 20161249 w 80"/>
              <a:gd name="T55" fmla="*/ 80644994 h 40"/>
              <a:gd name="T56" fmla="*/ 0 w 80"/>
              <a:gd name="T57" fmla="*/ 60483752 h 40"/>
              <a:gd name="T58" fmla="*/ 80644994 w 80"/>
              <a:gd name="T59" fmla="*/ 20161249 h 40"/>
              <a:gd name="T60" fmla="*/ 40322497 w 80"/>
              <a:gd name="T61" fmla="*/ 20161249 h 40"/>
              <a:gd name="T62" fmla="*/ 20161249 w 80"/>
              <a:gd name="T63" fmla="*/ 40322497 h 40"/>
              <a:gd name="T64" fmla="*/ 20161249 w 80"/>
              <a:gd name="T65" fmla="*/ 40322497 h 40"/>
              <a:gd name="T66" fmla="*/ 40322497 w 80"/>
              <a:gd name="T67" fmla="*/ 80644994 h 40"/>
              <a:gd name="T68" fmla="*/ 60483752 w 80"/>
              <a:gd name="T69" fmla="*/ 80644994 h 40"/>
              <a:gd name="T70" fmla="*/ 80644994 w 80"/>
              <a:gd name="T71" fmla="*/ 80644994 h 40"/>
              <a:gd name="T72" fmla="*/ 120967503 w 80"/>
              <a:gd name="T73" fmla="*/ 80644994 h 40"/>
              <a:gd name="T74" fmla="*/ 120967503 w 80"/>
              <a:gd name="T75" fmla="*/ 60483752 h 40"/>
              <a:gd name="T76" fmla="*/ 120967503 w 80"/>
              <a:gd name="T77" fmla="*/ 60483752 h 40"/>
              <a:gd name="T78" fmla="*/ 100806236 w 80"/>
              <a:gd name="T79" fmla="*/ 20161249 h 40"/>
              <a:gd name="T80" fmla="*/ 80644994 w 80"/>
              <a:gd name="T81" fmla="*/ 20161249 h 40"/>
              <a:gd name="T82" fmla="*/ 80644994 w 80"/>
              <a:gd name="T83" fmla="*/ 20161249 h 4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0"/>
              <a:gd name="T127" fmla="*/ 0 h 40"/>
              <a:gd name="T128" fmla="*/ 80 w 80"/>
              <a:gd name="T129" fmla="*/ 40 h 4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0" h="40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48" y="0"/>
                </a:lnTo>
                <a:lnTo>
                  <a:pt x="64" y="0"/>
                </a:lnTo>
                <a:lnTo>
                  <a:pt x="72" y="8"/>
                </a:lnTo>
                <a:lnTo>
                  <a:pt x="80" y="24"/>
                </a:lnTo>
                <a:lnTo>
                  <a:pt x="80" y="32"/>
                </a:lnTo>
                <a:lnTo>
                  <a:pt x="72" y="32"/>
                </a:lnTo>
                <a:lnTo>
                  <a:pt x="72" y="40"/>
                </a:lnTo>
                <a:lnTo>
                  <a:pt x="64" y="40"/>
                </a:lnTo>
                <a:lnTo>
                  <a:pt x="64" y="32"/>
                </a:lnTo>
                <a:lnTo>
                  <a:pt x="72" y="32"/>
                </a:lnTo>
                <a:lnTo>
                  <a:pt x="72" y="24"/>
                </a:lnTo>
                <a:lnTo>
                  <a:pt x="72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32" y="40"/>
                </a:lnTo>
                <a:lnTo>
                  <a:pt x="16" y="40"/>
                </a:lnTo>
                <a:lnTo>
                  <a:pt x="8" y="40"/>
                </a:lnTo>
                <a:lnTo>
                  <a:pt x="8" y="32"/>
                </a:lnTo>
                <a:lnTo>
                  <a:pt x="0" y="24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16" y="24"/>
                </a:lnTo>
                <a:lnTo>
                  <a:pt x="16" y="32"/>
                </a:lnTo>
                <a:lnTo>
                  <a:pt x="24" y="32"/>
                </a:lnTo>
                <a:lnTo>
                  <a:pt x="32" y="32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3" name="Freeform 27"/>
          <p:cNvSpPr>
            <a:spLocks/>
          </p:cNvSpPr>
          <p:nvPr/>
        </p:nvSpPr>
        <p:spPr bwMode="auto">
          <a:xfrm>
            <a:off x="2193925" y="3671888"/>
            <a:ext cx="127000" cy="63500"/>
          </a:xfrm>
          <a:custGeom>
            <a:avLst/>
            <a:gdLst>
              <a:gd name="T0" fmla="*/ 0 w 80"/>
              <a:gd name="T1" fmla="*/ 60483752 h 40"/>
              <a:gd name="T2" fmla="*/ 20161249 w 80"/>
              <a:gd name="T3" fmla="*/ 20161249 h 40"/>
              <a:gd name="T4" fmla="*/ 20161249 w 80"/>
              <a:gd name="T5" fmla="*/ 20161249 h 40"/>
              <a:gd name="T6" fmla="*/ 20161249 w 80"/>
              <a:gd name="T7" fmla="*/ 20161249 h 40"/>
              <a:gd name="T8" fmla="*/ 0 w 80"/>
              <a:gd name="T9" fmla="*/ 20161249 h 40"/>
              <a:gd name="T10" fmla="*/ 0 w 80"/>
              <a:gd name="T11" fmla="*/ 0 h 40"/>
              <a:gd name="T12" fmla="*/ 120967503 w 80"/>
              <a:gd name="T13" fmla="*/ 0 h 40"/>
              <a:gd name="T14" fmla="*/ 161289988 w 80"/>
              <a:gd name="T15" fmla="*/ 0 h 40"/>
              <a:gd name="T16" fmla="*/ 181451230 w 80"/>
              <a:gd name="T17" fmla="*/ 20161249 h 40"/>
              <a:gd name="T18" fmla="*/ 201612473 w 80"/>
              <a:gd name="T19" fmla="*/ 60483752 h 40"/>
              <a:gd name="T20" fmla="*/ 181451230 w 80"/>
              <a:gd name="T21" fmla="*/ 80644994 h 40"/>
              <a:gd name="T22" fmla="*/ 181451230 w 80"/>
              <a:gd name="T23" fmla="*/ 100806236 h 40"/>
              <a:gd name="T24" fmla="*/ 161289988 w 80"/>
              <a:gd name="T25" fmla="*/ 100806236 h 40"/>
              <a:gd name="T26" fmla="*/ 161289988 w 80"/>
              <a:gd name="T27" fmla="*/ 80644994 h 40"/>
              <a:gd name="T28" fmla="*/ 181451230 w 80"/>
              <a:gd name="T29" fmla="*/ 80644994 h 40"/>
              <a:gd name="T30" fmla="*/ 181451230 w 80"/>
              <a:gd name="T31" fmla="*/ 60483752 h 40"/>
              <a:gd name="T32" fmla="*/ 181451230 w 80"/>
              <a:gd name="T33" fmla="*/ 60483752 h 40"/>
              <a:gd name="T34" fmla="*/ 161289988 w 80"/>
              <a:gd name="T35" fmla="*/ 20161249 h 40"/>
              <a:gd name="T36" fmla="*/ 141128746 w 80"/>
              <a:gd name="T37" fmla="*/ 20161249 h 40"/>
              <a:gd name="T38" fmla="*/ 120967503 w 80"/>
              <a:gd name="T39" fmla="*/ 20161249 h 40"/>
              <a:gd name="T40" fmla="*/ 141128746 w 80"/>
              <a:gd name="T41" fmla="*/ 40322497 h 40"/>
              <a:gd name="T42" fmla="*/ 141128746 w 80"/>
              <a:gd name="T43" fmla="*/ 40322497 h 40"/>
              <a:gd name="T44" fmla="*/ 141128746 w 80"/>
              <a:gd name="T45" fmla="*/ 60483752 h 40"/>
              <a:gd name="T46" fmla="*/ 120967503 w 80"/>
              <a:gd name="T47" fmla="*/ 100806236 h 40"/>
              <a:gd name="T48" fmla="*/ 100806236 w 80"/>
              <a:gd name="T49" fmla="*/ 100806236 h 40"/>
              <a:gd name="T50" fmla="*/ 80644994 w 80"/>
              <a:gd name="T51" fmla="*/ 100806236 h 40"/>
              <a:gd name="T52" fmla="*/ 20161249 w 80"/>
              <a:gd name="T53" fmla="*/ 100806236 h 40"/>
              <a:gd name="T54" fmla="*/ 20161249 w 80"/>
              <a:gd name="T55" fmla="*/ 80644994 h 40"/>
              <a:gd name="T56" fmla="*/ 0 w 80"/>
              <a:gd name="T57" fmla="*/ 60483752 h 40"/>
              <a:gd name="T58" fmla="*/ 80644994 w 80"/>
              <a:gd name="T59" fmla="*/ 20161249 h 40"/>
              <a:gd name="T60" fmla="*/ 40322497 w 80"/>
              <a:gd name="T61" fmla="*/ 20161249 h 40"/>
              <a:gd name="T62" fmla="*/ 20161249 w 80"/>
              <a:gd name="T63" fmla="*/ 40322497 h 40"/>
              <a:gd name="T64" fmla="*/ 20161249 w 80"/>
              <a:gd name="T65" fmla="*/ 40322497 h 40"/>
              <a:gd name="T66" fmla="*/ 40322497 w 80"/>
              <a:gd name="T67" fmla="*/ 80644994 h 40"/>
              <a:gd name="T68" fmla="*/ 60483752 w 80"/>
              <a:gd name="T69" fmla="*/ 80644994 h 40"/>
              <a:gd name="T70" fmla="*/ 80644994 w 80"/>
              <a:gd name="T71" fmla="*/ 80644994 h 40"/>
              <a:gd name="T72" fmla="*/ 120967503 w 80"/>
              <a:gd name="T73" fmla="*/ 80644994 h 40"/>
              <a:gd name="T74" fmla="*/ 120967503 w 80"/>
              <a:gd name="T75" fmla="*/ 60483752 h 40"/>
              <a:gd name="T76" fmla="*/ 120967503 w 80"/>
              <a:gd name="T77" fmla="*/ 60483752 h 40"/>
              <a:gd name="T78" fmla="*/ 100806236 w 80"/>
              <a:gd name="T79" fmla="*/ 20161249 h 40"/>
              <a:gd name="T80" fmla="*/ 80644994 w 80"/>
              <a:gd name="T81" fmla="*/ 20161249 h 40"/>
              <a:gd name="T82" fmla="*/ 80644994 w 80"/>
              <a:gd name="T83" fmla="*/ 20161249 h 4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0"/>
              <a:gd name="T127" fmla="*/ 0 h 40"/>
              <a:gd name="T128" fmla="*/ 80 w 80"/>
              <a:gd name="T129" fmla="*/ 40 h 4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0" h="40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48" y="0"/>
                </a:lnTo>
                <a:lnTo>
                  <a:pt x="64" y="0"/>
                </a:lnTo>
                <a:lnTo>
                  <a:pt x="72" y="8"/>
                </a:lnTo>
                <a:lnTo>
                  <a:pt x="80" y="24"/>
                </a:lnTo>
                <a:lnTo>
                  <a:pt x="80" y="32"/>
                </a:lnTo>
                <a:lnTo>
                  <a:pt x="72" y="32"/>
                </a:lnTo>
                <a:lnTo>
                  <a:pt x="72" y="40"/>
                </a:lnTo>
                <a:lnTo>
                  <a:pt x="64" y="40"/>
                </a:lnTo>
                <a:lnTo>
                  <a:pt x="64" y="32"/>
                </a:lnTo>
                <a:lnTo>
                  <a:pt x="72" y="32"/>
                </a:lnTo>
                <a:lnTo>
                  <a:pt x="72" y="24"/>
                </a:lnTo>
                <a:lnTo>
                  <a:pt x="72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32" y="40"/>
                </a:lnTo>
                <a:lnTo>
                  <a:pt x="16" y="40"/>
                </a:lnTo>
                <a:lnTo>
                  <a:pt x="8" y="40"/>
                </a:lnTo>
                <a:lnTo>
                  <a:pt x="8" y="32"/>
                </a:lnTo>
                <a:lnTo>
                  <a:pt x="0" y="24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16" y="24"/>
                </a:lnTo>
                <a:lnTo>
                  <a:pt x="16" y="32"/>
                </a:lnTo>
                <a:lnTo>
                  <a:pt x="24" y="32"/>
                </a:lnTo>
                <a:lnTo>
                  <a:pt x="32" y="32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4" name="Freeform 28"/>
          <p:cNvSpPr>
            <a:spLocks/>
          </p:cNvSpPr>
          <p:nvPr/>
        </p:nvSpPr>
        <p:spPr bwMode="auto">
          <a:xfrm>
            <a:off x="2193925" y="3582988"/>
            <a:ext cx="88900" cy="63500"/>
          </a:xfrm>
          <a:custGeom>
            <a:avLst/>
            <a:gdLst>
              <a:gd name="T0" fmla="*/ 100806247 w 56"/>
              <a:gd name="T1" fmla="*/ 80644994 h 40"/>
              <a:gd name="T2" fmla="*/ 120967517 w 56"/>
              <a:gd name="T3" fmla="*/ 80644994 h 40"/>
              <a:gd name="T4" fmla="*/ 120967517 w 56"/>
              <a:gd name="T5" fmla="*/ 60483752 h 40"/>
              <a:gd name="T6" fmla="*/ 120967517 w 56"/>
              <a:gd name="T7" fmla="*/ 40322497 h 40"/>
              <a:gd name="T8" fmla="*/ 120967517 w 56"/>
              <a:gd name="T9" fmla="*/ 20161249 h 40"/>
              <a:gd name="T10" fmla="*/ 100806247 w 56"/>
              <a:gd name="T11" fmla="*/ 20161249 h 40"/>
              <a:gd name="T12" fmla="*/ 100806247 w 56"/>
              <a:gd name="T13" fmla="*/ 20161249 h 40"/>
              <a:gd name="T14" fmla="*/ 100806247 w 56"/>
              <a:gd name="T15" fmla="*/ 20161249 h 40"/>
              <a:gd name="T16" fmla="*/ 80645003 w 56"/>
              <a:gd name="T17" fmla="*/ 40322497 h 40"/>
              <a:gd name="T18" fmla="*/ 80645003 w 56"/>
              <a:gd name="T19" fmla="*/ 60483752 h 40"/>
              <a:gd name="T20" fmla="*/ 80645003 w 56"/>
              <a:gd name="T21" fmla="*/ 80644994 h 40"/>
              <a:gd name="T22" fmla="*/ 80645003 w 56"/>
              <a:gd name="T23" fmla="*/ 80644994 h 40"/>
              <a:gd name="T24" fmla="*/ 40322501 w 56"/>
              <a:gd name="T25" fmla="*/ 100806236 h 40"/>
              <a:gd name="T26" fmla="*/ 20161251 w 56"/>
              <a:gd name="T27" fmla="*/ 100806236 h 40"/>
              <a:gd name="T28" fmla="*/ 20161251 w 56"/>
              <a:gd name="T29" fmla="*/ 100806236 h 40"/>
              <a:gd name="T30" fmla="*/ 0 w 56"/>
              <a:gd name="T31" fmla="*/ 60483752 h 40"/>
              <a:gd name="T32" fmla="*/ 0 w 56"/>
              <a:gd name="T33" fmla="*/ 20161249 h 40"/>
              <a:gd name="T34" fmla="*/ 20161251 w 56"/>
              <a:gd name="T35" fmla="*/ 20161249 h 40"/>
              <a:gd name="T36" fmla="*/ 40322501 w 56"/>
              <a:gd name="T37" fmla="*/ 0 h 40"/>
              <a:gd name="T38" fmla="*/ 40322501 w 56"/>
              <a:gd name="T39" fmla="*/ 20161249 h 40"/>
              <a:gd name="T40" fmla="*/ 40322501 w 56"/>
              <a:gd name="T41" fmla="*/ 20161249 h 40"/>
              <a:gd name="T42" fmla="*/ 40322501 w 56"/>
              <a:gd name="T43" fmla="*/ 20161249 h 40"/>
              <a:gd name="T44" fmla="*/ 20161251 w 56"/>
              <a:gd name="T45" fmla="*/ 60483752 h 40"/>
              <a:gd name="T46" fmla="*/ 20161251 w 56"/>
              <a:gd name="T47" fmla="*/ 60483752 h 40"/>
              <a:gd name="T48" fmla="*/ 20161251 w 56"/>
              <a:gd name="T49" fmla="*/ 80644994 h 40"/>
              <a:gd name="T50" fmla="*/ 40322501 w 56"/>
              <a:gd name="T51" fmla="*/ 80644994 h 40"/>
              <a:gd name="T52" fmla="*/ 40322501 w 56"/>
              <a:gd name="T53" fmla="*/ 80644994 h 40"/>
              <a:gd name="T54" fmla="*/ 60483758 w 56"/>
              <a:gd name="T55" fmla="*/ 80644994 h 40"/>
              <a:gd name="T56" fmla="*/ 60483758 w 56"/>
              <a:gd name="T57" fmla="*/ 60483752 h 40"/>
              <a:gd name="T58" fmla="*/ 60483758 w 56"/>
              <a:gd name="T59" fmla="*/ 40322497 h 40"/>
              <a:gd name="T60" fmla="*/ 60483758 w 56"/>
              <a:gd name="T61" fmla="*/ 20161249 h 40"/>
              <a:gd name="T62" fmla="*/ 80645003 w 56"/>
              <a:gd name="T63" fmla="*/ 20161249 h 40"/>
              <a:gd name="T64" fmla="*/ 100806247 w 56"/>
              <a:gd name="T65" fmla="*/ 0 h 40"/>
              <a:gd name="T66" fmla="*/ 120967517 w 56"/>
              <a:gd name="T67" fmla="*/ 0 h 40"/>
              <a:gd name="T68" fmla="*/ 141128761 w 56"/>
              <a:gd name="T69" fmla="*/ 20161249 h 40"/>
              <a:gd name="T70" fmla="*/ 141128761 w 56"/>
              <a:gd name="T71" fmla="*/ 60483752 h 40"/>
              <a:gd name="T72" fmla="*/ 141128761 w 56"/>
              <a:gd name="T73" fmla="*/ 80644994 h 40"/>
              <a:gd name="T74" fmla="*/ 141128761 w 56"/>
              <a:gd name="T75" fmla="*/ 100806236 h 40"/>
              <a:gd name="T76" fmla="*/ 100806247 w 56"/>
              <a:gd name="T77" fmla="*/ 100806236 h 40"/>
              <a:gd name="T78" fmla="*/ 100806247 w 56"/>
              <a:gd name="T79" fmla="*/ 80644994 h 4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6"/>
              <a:gd name="T121" fmla="*/ 0 h 40"/>
              <a:gd name="T122" fmla="*/ 56 w 56"/>
              <a:gd name="T123" fmla="*/ 40 h 4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6" h="40">
                <a:moveTo>
                  <a:pt x="40" y="32"/>
                </a:move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32" y="16"/>
                </a:lnTo>
                <a:lnTo>
                  <a:pt x="32" y="24"/>
                </a:lnTo>
                <a:lnTo>
                  <a:pt x="32" y="32"/>
                </a:lnTo>
                <a:lnTo>
                  <a:pt x="24" y="40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0" y="8"/>
                </a:lnTo>
                <a:lnTo>
                  <a:pt x="8" y="8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32"/>
                </a:lnTo>
                <a:lnTo>
                  <a:pt x="24" y="24"/>
                </a:lnTo>
                <a:lnTo>
                  <a:pt x="24" y="16"/>
                </a:lnTo>
                <a:lnTo>
                  <a:pt x="24" y="8"/>
                </a:lnTo>
                <a:lnTo>
                  <a:pt x="32" y="8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56" y="8"/>
                </a:lnTo>
                <a:lnTo>
                  <a:pt x="56" y="24"/>
                </a:lnTo>
                <a:lnTo>
                  <a:pt x="56" y="32"/>
                </a:lnTo>
                <a:lnTo>
                  <a:pt x="56" y="40"/>
                </a:lnTo>
                <a:lnTo>
                  <a:pt x="48" y="40"/>
                </a:lnTo>
                <a:lnTo>
                  <a:pt x="40" y="40"/>
                </a:lnTo>
                <a:lnTo>
                  <a:pt x="4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5" name="Rectangle 29"/>
          <p:cNvSpPr>
            <a:spLocks noChangeArrowheads="1"/>
          </p:cNvSpPr>
          <p:nvPr/>
        </p:nvSpPr>
        <p:spPr bwMode="auto">
          <a:xfrm>
            <a:off x="2251075" y="2284413"/>
            <a:ext cx="1603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86" name="Line 30"/>
          <p:cNvSpPr>
            <a:spLocks noChangeShapeType="1"/>
          </p:cNvSpPr>
          <p:nvPr/>
        </p:nvSpPr>
        <p:spPr bwMode="auto">
          <a:xfrm>
            <a:off x="2803525" y="53990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7" name="Line 31"/>
          <p:cNvSpPr>
            <a:spLocks noChangeShapeType="1"/>
          </p:cNvSpPr>
          <p:nvPr/>
        </p:nvSpPr>
        <p:spPr bwMode="auto">
          <a:xfrm>
            <a:off x="3222625" y="53990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8" name="Line 32"/>
          <p:cNvSpPr>
            <a:spLocks noChangeShapeType="1"/>
          </p:cNvSpPr>
          <p:nvPr/>
        </p:nvSpPr>
        <p:spPr bwMode="auto">
          <a:xfrm>
            <a:off x="3641725" y="53990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9" name="Line 33"/>
          <p:cNvSpPr>
            <a:spLocks noChangeShapeType="1"/>
          </p:cNvSpPr>
          <p:nvPr/>
        </p:nvSpPr>
        <p:spPr bwMode="auto">
          <a:xfrm>
            <a:off x="4060825" y="53990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90" name="Rectangle 34"/>
          <p:cNvSpPr>
            <a:spLocks noChangeArrowheads="1"/>
          </p:cNvSpPr>
          <p:nvPr/>
        </p:nvSpPr>
        <p:spPr bwMode="auto">
          <a:xfrm>
            <a:off x="2619375" y="55022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C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1" name="Rectangle 35"/>
          <p:cNvSpPr>
            <a:spLocks noChangeArrowheads="1"/>
          </p:cNvSpPr>
          <p:nvPr/>
        </p:nvSpPr>
        <p:spPr bwMode="auto">
          <a:xfrm>
            <a:off x="27082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2" name="Rectangle 36"/>
          <p:cNvSpPr>
            <a:spLocks noChangeArrowheads="1"/>
          </p:cNvSpPr>
          <p:nvPr/>
        </p:nvSpPr>
        <p:spPr bwMode="auto">
          <a:xfrm>
            <a:off x="27717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n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3" name="Rectangle 37"/>
          <p:cNvSpPr>
            <a:spLocks noChangeArrowheads="1"/>
          </p:cNvSpPr>
          <p:nvPr/>
        </p:nvSpPr>
        <p:spPr bwMode="auto">
          <a:xfrm>
            <a:off x="28352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4" name="Rectangle 38"/>
          <p:cNvSpPr>
            <a:spLocks noChangeArrowheads="1"/>
          </p:cNvSpPr>
          <p:nvPr/>
        </p:nvSpPr>
        <p:spPr bwMode="auto">
          <a:xfrm>
            <a:off x="2873375" y="5502275"/>
            <a:ext cx="428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r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5" name="Rectangle 39"/>
          <p:cNvSpPr>
            <a:spLocks noChangeArrowheads="1"/>
          </p:cNvSpPr>
          <p:nvPr/>
        </p:nvSpPr>
        <p:spPr bwMode="auto">
          <a:xfrm>
            <a:off x="29114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6" name="Rectangle 40"/>
          <p:cNvSpPr>
            <a:spLocks noChangeArrowheads="1"/>
          </p:cNvSpPr>
          <p:nvPr/>
        </p:nvSpPr>
        <p:spPr bwMode="auto">
          <a:xfrm>
            <a:off x="2974975" y="5502275"/>
            <a:ext cx="28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l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7" name="Rectangle 41"/>
          <p:cNvSpPr>
            <a:spLocks noChangeArrowheads="1"/>
          </p:cNvSpPr>
          <p:nvPr/>
        </p:nvSpPr>
        <p:spPr bwMode="auto">
          <a:xfrm>
            <a:off x="30638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8" name="Rectangle 42"/>
          <p:cNvSpPr>
            <a:spLocks noChangeArrowheads="1"/>
          </p:cNvSpPr>
          <p:nvPr/>
        </p:nvSpPr>
        <p:spPr bwMode="auto">
          <a:xfrm>
            <a:off x="31400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9" name="Rectangle 43"/>
          <p:cNvSpPr>
            <a:spLocks noChangeArrowheads="1"/>
          </p:cNvSpPr>
          <p:nvPr/>
        </p:nvSpPr>
        <p:spPr bwMode="auto">
          <a:xfrm>
            <a:off x="32035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0" name="Rectangle 44"/>
          <p:cNvSpPr>
            <a:spLocks noChangeArrowheads="1"/>
          </p:cNvSpPr>
          <p:nvPr/>
        </p:nvSpPr>
        <p:spPr bwMode="auto">
          <a:xfrm>
            <a:off x="32670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1" name="Rectangle 45"/>
          <p:cNvSpPr>
            <a:spLocks noChangeArrowheads="1"/>
          </p:cNvSpPr>
          <p:nvPr/>
        </p:nvSpPr>
        <p:spPr bwMode="auto">
          <a:xfrm>
            <a:off x="3330575" y="550227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2" name="Rectangle 46"/>
          <p:cNvSpPr>
            <a:spLocks noChangeArrowheads="1"/>
          </p:cNvSpPr>
          <p:nvPr/>
        </p:nvSpPr>
        <p:spPr bwMode="auto">
          <a:xfrm>
            <a:off x="34702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3" name="Rectangle 47"/>
          <p:cNvSpPr>
            <a:spLocks noChangeArrowheads="1"/>
          </p:cNvSpPr>
          <p:nvPr/>
        </p:nvSpPr>
        <p:spPr bwMode="auto">
          <a:xfrm>
            <a:off x="35464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4" name="Rectangle 48"/>
          <p:cNvSpPr>
            <a:spLocks noChangeArrowheads="1"/>
          </p:cNvSpPr>
          <p:nvPr/>
        </p:nvSpPr>
        <p:spPr bwMode="auto">
          <a:xfrm>
            <a:off x="36099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5" name="Rectangle 49"/>
          <p:cNvSpPr>
            <a:spLocks noChangeArrowheads="1"/>
          </p:cNvSpPr>
          <p:nvPr/>
        </p:nvSpPr>
        <p:spPr bwMode="auto">
          <a:xfrm>
            <a:off x="36734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6" name="Rectangle 50"/>
          <p:cNvSpPr>
            <a:spLocks noChangeArrowheads="1"/>
          </p:cNvSpPr>
          <p:nvPr/>
        </p:nvSpPr>
        <p:spPr bwMode="auto">
          <a:xfrm>
            <a:off x="37369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7" name="Rectangle 51"/>
          <p:cNvSpPr>
            <a:spLocks noChangeArrowheads="1"/>
          </p:cNvSpPr>
          <p:nvPr/>
        </p:nvSpPr>
        <p:spPr bwMode="auto">
          <a:xfrm>
            <a:off x="3775075" y="550227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8" name="Rectangle 52"/>
          <p:cNvSpPr>
            <a:spLocks noChangeArrowheads="1"/>
          </p:cNvSpPr>
          <p:nvPr/>
        </p:nvSpPr>
        <p:spPr bwMode="auto">
          <a:xfrm>
            <a:off x="38893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9" name="Rectangle 53"/>
          <p:cNvSpPr>
            <a:spLocks noChangeArrowheads="1"/>
          </p:cNvSpPr>
          <p:nvPr/>
        </p:nvSpPr>
        <p:spPr bwMode="auto">
          <a:xfrm>
            <a:off x="39655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10" name="Rectangle 54"/>
          <p:cNvSpPr>
            <a:spLocks noChangeArrowheads="1"/>
          </p:cNvSpPr>
          <p:nvPr/>
        </p:nvSpPr>
        <p:spPr bwMode="auto">
          <a:xfrm>
            <a:off x="40290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11" name="Rectangle 55"/>
          <p:cNvSpPr>
            <a:spLocks noChangeArrowheads="1"/>
          </p:cNvSpPr>
          <p:nvPr/>
        </p:nvSpPr>
        <p:spPr bwMode="auto">
          <a:xfrm>
            <a:off x="40925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12" name="Rectangle 56"/>
          <p:cNvSpPr>
            <a:spLocks noChangeArrowheads="1"/>
          </p:cNvSpPr>
          <p:nvPr/>
        </p:nvSpPr>
        <p:spPr bwMode="auto">
          <a:xfrm>
            <a:off x="41560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13" name="Rectangle 57"/>
          <p:cNvSpPr>
            <a:spLocks noChangeArrowheads="1"/>
          </p:cNvSpPr>
          <p:nvPr/>
        </p:nvSpPr>
        <p:spPr bwMode="auto">
          <a:xfrm>
            <a:off x="4194175" y="55022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C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14" name="Line 58"/>
          <p:cNvSpPr>
            <a:spLocks noChangeShapeType="1"/>
          </p:cNvSpPr>
          <p:nvPr/>
        </p:nvSpPr>
        <p:spPr bwMode="auto">
          <a:xfrm>
            <a:off x="3222625" y="5703888"/>
            <a:ext cx="8509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15" name="Line 59"/>
          <p:cNvSpPr>
            <a:spLocks noChangeShapeType="1"/>
          </p:cNvSpPr>
          <p:nvPr/>
        </p:nvSpPr>
        <p:spPr bwMode="auto">
          <a:xfrm>
            <a:off x="3222625" y="5627688"/>
            <a:ext cx="1588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16" name="Line 60"/>
          <p:cNvSpPr>
            <a:spLocks noChangeShapeType="1"/>
          </p:cNvSpPr>
          <p:nvPr/>
        </p:nvSpPr>
        <p:spPr bwMode="auto">
          <a:xfrm>
            <a:off x="3654425" y="56149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17" name="Line 61"/>
          <p:cNvSpPr>
            <a:spLocks noChangeShapeType="1"/>
          </p:cNvSpPr>
          <p:nvPr/>
        </p:nvSpPr>
        <p:spPr bwMode="auto">
          <a:xfrm>
            <a:off x="4060825" y="56149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18" name="Line 62"/>
          <p:cNvSpPr>
            <a:spLocks noChangeShapeType="1"/>
          </p:cNvSpPr>
          <p:nvPr/>
        </p:nvSpPr>
        <p:spPr bwMode="auto">
          <a:xfrm>
            <a:off x="3654425" y="56911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19" name="Rectangle 63"/>
          <p:cNvSpPr>
            <a:spLocks noChangeArrowheads="1"/>
          </p:cNvSpPr>
          <p:nvPr/>
        </p:nvSpPr>
        <p:spPr bwMode="auto">
          <a:xfrm>
            <a:off x="3508375" y="5807075"/>
            <a:ext cx="69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0" name="Rectangle 64"/>
          <p:cNvSpPr>
            <a:spLocks noChangeArrowheads="1"/>
          </p:cNvSpPr>
          <p:nvPr/>
        </p:nvSpPr>
        <p:spPr bwMode="auto">
          <a:xfrm>
            <a:off x="3571875" y="58070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1" name="Rectangle 65"/>
          <p:cNvSpPr>
            <a:spLocks noChangeArrowheads="1"/>
          </p:cNvSpPr>
          <p:nvPr/>
        </p:nvSpPr>
        <p:spPr bwMode="auto">
          <a:xfrm>
            <a:off x="3635375" y="5807075"/>
            <a:ext cx="571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x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2" name="Rectangle 66"/>
          <p:cNvSpPr>
            <a:spLocks noChangeArrowheads="1"/>
          </p:cNvSpPr>
          <p:nvPr/>
        </p:nvSpPr>
        <p:spPr bwMode="auto">
          <a:xfrm>
            <a:off x="3686175" y="5807075"/>
            <a:ext cx="25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i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3" name="Rectangle 67"/>
          <p:cNvSpPr>
            <a:spLocks noChangeArrowheads="1"/>
          </p:cNvSpPr>
          <p:nvPr/>
        </p:nvSpPr>
        <p:spPr bwMode="auto">
          <a:xfrm>
            <a:off x="3711575" y="58070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n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4" name="Rectangle 68"/>
          <p:cNvSpPr>
            <a:spLocks noChangeArrowheads="1"/>
          </p:cNvSpPr>
          <p:nvPr/>
        </p:nvSpPr>
        <p:spPr bwMode="auto">
          <a:xfrm>
            <a:off x="3775075" y="5807075"/>
            <a:ext cx="31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5" name="Rectangle 69"/>
          <p:cNvSpPr>
            <a:spLocks noChangeArrowheads="1"/>
          </p:cNvSpPr>
          <p:nvPr/>
        </p:nvSpPr>
        <p:spPr bwMode="auto">
          <a:xfrm>
            <a:off x="3800475" y="580707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6" name="Freeform 70"/>
          <p:cNvSpPr>
            <a:spLocks/>
          </p:cNvSpPr>
          <p:nvPr/>
        </p:nvSpPr>
        <p:spPr bwMode="auto">
          <a:xfrm>
            <a:off x="2574925" y="2389188"/>
            <a:ext cx="1739900" cy="3009900"/>
          </a:xfrm>
          <a:custGeom>
            <a:avLst/>
            <a:gdLst>
              <a:gd name="T0" fmla="*/ 0 w 1096"/>
              <a:gd name="T1" fmla="*/ 0 h 1896"/>
              <a:gd name="T2" fmla="*/ 2147483647 w 1096"/>
              <a:gd name="T3" fmla="*/ 0 h 1896"/>
              <a:gd name="T4" fmla="*/ 2147483647 w 1096"/>
              <a:gd name="T5" fmla="*/ 0 h 1896"/>
              <a:gd name="T6" fmla="*/ 2147483647 w 1096"/>
              <a:gd name="T7" fmla="*/ 2147483647 h 1896"/>
              <a:gd name="T8" fmla="*/ 2147483647 w 1096"/>
              <a:gd name="T9" fmla="*/ 2147483647 h 1896"/>
              <a:gd name="T10" fmla="*/ 0 w 1096"/>
              <a:gd name="T11" fmla="*/ 2147483647 h 1896"/>
              <a:gd name="T12" fmla="*/ 0 w 1096"/>
              <a:gd name="T13" fmla="*/ 2147483647 h 1896"/>
              <a:gd name="T14" fmla="*/ 0 w 1096"/>
              <a:gd name="T15" fmla="*/ 0 h 1896"/>
              <a:gd name="T16" fmla="*/ 0 w 1096"/>
              <a:gd name="T17" fmla="*/ 0 h 18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96"/>
              <a:gd name="T28" fmla="*/ 0 h 1896"/>
              <a:gd name="T29" fmla="*/ 1096 w 1096"/>
              <a:gd name="T30" fmla="*/ 1896 h 18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96" h="1896">
                <a:moveTo>
                  <a:pt x="0" y="0"/>
                </a:moveTo>
                <a:lnTo>
                  <a:pt x="1096" y="0"/>
                </a:lnTo>
                <a:lnTo>
                  <a:pt x="1096" y="1896"/>
                </a:lnTo>
                <a:lnTo>
                  <a:pt x="0" y="189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27" name="Rectangle 71"/>
          <p:cNvSpPr>
            <a:spLocks noChangeArrowheads="1"/>
          </p:cNvSpPr>
          <p:nvPr/>
        </p:nvSpPr>
        <p:spPr bwMode="auto">
          <a:xfrm>
            <a:off x="26828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(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8" name="Rectangle 72"/>
          <p:cNvSpPr>
            <a:spLocks noChangeArrowheads="1"/>
          </p:cNvSpPr>
          <p:nvPr/>
        </p:nvSpPr>
        <p:spPr bwMode="auto">
          <a:xfrm>
            <a:off x="27336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9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9" name="Rectangle 73"/>
          <p:cNvSpPr>
            <a:spLocks noChangeArrowheads="1"/>
          </p:cNvSpPr>
          <p:nvPr/>
        </p:nvSpPr>
        <p:spPr bwMode="auto">
          <a:xfrm>
            <a:off x="28225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5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0" name="Rectangle 74"/>
          <p:cNvSpPr>
            <a:spLocks noChangeArrowheads="1"/>
          </p:cNvSpPr>
          <p:nvPr/>
        </p:nvSpPr>
        <p:spPr bwMode="auto">
          <a:xfrm>
            <a:off x="29114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)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1" name="Rectangle 75"/>
          <p:cNvSpPr>
            <a:spLocks noChangeArrowheads="1"/>
          </p:cNvSpPr>
          <p:nvPr/>
        </p:nvSpPr>
        <p:spPr bwMode="auto">
          <a:xfrm>
            <a:off x="31019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(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2" name="Rectangle 76"/>
          <p:cNvSpPr>
            <a:spLocks noChangeArrowheads="1"/>
          </p:cNvSpPr>
          <p:nvPr/>
        </p:nvSpPr>
        <p:spPr bwMode="auto">
          <a:xfrm>
            <a:off x="31527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2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3" name="Rectangle 77"/>
          <p:cNvSpPr>
            <a:spLocks noChangeArrowheads="1"/>
          </p:cNvSpPr>
          <p:nvPr/>
        </p:nvSpPr>
        <p:spPr bwMode="auto">
          <a:xfrm>
            <a:off x="32416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3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4" name="Rectangle 78"/>
          <p:cNvSpPr>
            <a:spLocks noChangeArrowheads="1"/>
          </p:cNvSpPr>
          <p:nvPr/>
        </p:nvSpPr>
        <p:spPr bwMode="auto">
          <a:xfrm>
            <a:off x="33305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)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5" name="Rectangle 79"/>
          <p:cNvSpPr>
            <a:spLocks noChangeArrowheads="1"/>
          </p:cNvSpPr>
          <p:nvPr/>
        </p:nvSpPr>
        <p:spPr bwMode="auto">
          <a:xfrm>
            <a:off x="35210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(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6" name="Rectangle 80"/>
          <p:cNvSpPr>
            <a:spLocks noChangeArrowheads="1"/>
          </p:cNvSpPr>
          <p:nvPr/>
        </p:nvSpPr>
        <p:spPr bwMode="auto">
          <a:xfrm>
            <a:off x="35718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3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7" name="Rectangle 81"/>
          <p:cNvSpPr>
            <a:spLocks noChangeArrowheads="1"/>
          </p:cNvSpPr>
          <p:nvPr/>
        </p:nvSpPr>
        <p:spPr bwMode="auto">
          <a:xfrm>
            <a:off x="36607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8" name="Rectangle 82"/>
          <p:cNvSpPr>
            <a:spLocks noChangeArrowheads="1"/>
          </p:cNvSpPr>
          <p:nvPr/>
        </p:nvSpPr>
        <p:spPr bwMode="auto">
          <a:xfrm>
            <a:off x="37496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)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9" name="Rectangle 83"/>
          <p:cNvSpPr>
            <a:spLocks noChangeArrowheads="1"/>
          </p:cNvSpPr>
          <p:nvPr/>
        </p:nvSpPr>
        <p:spPr bwMode="auto">
          <a:xfrm>
            <a:off x="39401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(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0" name="Rectangle 84"/>
          <p:cNvSpPr>
            <a:spLocks noChangeArrowheads="1"/>
          </p:cNvSpPr>
          <p:nvPr/>
        </p:nvSpPr>
        <p:spPr bwMode="auto">
          <a:xfrm>
            <a:off x="39909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2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1" name="Rectangle 85"/>
          <p:cNvSpPr>
            <a:spLocks noChangeArrowheads="1"/>
          </p:cNvSpPr>
          <p:nvPr/>
        </p:nvSpPr>
        <p:spPr bwMode="auto">
          <a:xfrm>
            <a:off x="40798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6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2" name="Rectangle 86"/>
          <p:cNvSpPr>
            <a:spLocks noChangeArrowheads="1"/>
          </p:cNvSpPr>
          <p:nvPr/>
        </p:nvSpPr>
        <p:spPr bwMode="auto">
          <a:xfrm>
            <a:off x="41687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)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3" name="Line 87"/>
          <p:cNvSpPr>
            <a:spLocks noChangeShapeType="1"/>
          </p:cNvSpPr>
          <p:nvPr/>
        </p:nvSpPr>
        <p:spPr bwMode="auto">
          <a:xfrm>
            <a:off x="4708525" y="5411788"/>
            <a:ext cx="508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44" name="Line 88"/>
          <p:cNvSpPr>
            <a:spLocks noChangeShapeType="1"/>
          </p:cNvSpPr>
          <p:nvPr/>
        </p:nvSpPr>
        <p:spPr bwMode="auto">
          <a:xfrm>
            <a:off x="4708525" y="4408488"/>
            <a:ext cx="508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45" name="Line 89"/>
          <p:cNvSpPr>
            <a:spLocks noChangeShapeType="1"/>
          </p:cNvSpPr>
          <p:nvPr/>
        </p:nvSpPr>
        <p:spPr bwMode="auto">
          <a:xfrm>
            <a:off x="4708525" y="3405188"/>
            <a:ext cx="508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46" name="Line 90"/>
          <p:cNvSpPr>
            <a:spLocks noChangeShapeType="1"/>
          </p:cNvSpPr>
          <p:nvPr/>
        </p:nvSpPr>
        <p:spPr bwMode="auto">
          <a:xfrm>
            <a:off x="4708525" y="2401888"/>
            <a:ext cx="508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47" name="Rectangle 91"/>
          <p:cNvSpPr>
            <a:spLocks noChangeArrowheads="1"/>
          </p:cNvSpPr>
          <p:nvPr/>
        </p:nvSpPr>
        <p:spPr bwMode="auto">
          <a:xfrm>
            <a:off x="4625975" y="53625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8" name="Rectangle 92"/>
          <p:cNvSpPr>
            <a:spLocks noChangeArrowheads="1"/>
          </p:cNvSpPr>
          <p:nvPr/>
        </p:nvSpPr>
        <p:spPr bwMode="auto">
          <a:xfrm>
            <a:off x="4625975" y="43592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1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9" name="Rectangle 93"/>
          <p:cNvSpPr>
            <a:spLocks noChangeArrowheads="1"/>
          </p:cNvSpPr>
          <p:nvPr/>
        </p:nvSpPr>
        <p:spPr bwMode="auto">
          <a:xfrm>
            <a:off x="4625975" y="33559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2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50" name="Rectangle 94"/>
          <p:cNvSpPr>
            <a:spLocks noChangeArrowheads="1"/>
          </p:cNvSpPr>
          <p:nvPr/>
        </p:nvSpPr>
        <p:spPr bwMode="auto">
          <a:xfrm>
            <a:off x="4625975" y="23653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3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51" name="Freeform 95"/>
          <p:cNvSpPr>
            <a:spLocks/>
          </p:cNvSpPr>
          <p:nvPr/>
        </p:nvSpPr>
        <p:spPr bwMode="auto">
          <a:xfrm>
            <a:off x="4378325" y="4764088"/>
            <a:ext cx="114300" cy="114300"/>
          </a:xfrm>
          <a:custGeom>
            <a:avLst/>
            <a:gdLst>
              <a:gd name="T0" fmla="*/ 0 w 72"/>
              <a:gd name="T1" fmla="*/ 181451223 h 72"/>
              <a:gd name="T2" fmla="*/ 0 w 72"/>
              <a:gd name="T3" fmla="*/ 141128740 h 72"/>
              <a:gd name="T4" fmla="*/ 0 w 72"/>
              <a:gd name="T5" fmla="*/ 141128740 h 72"/>
              <a:gd name="T6" fmla="*/ 161289981 w 72"/>
              <a:gd name="T7" fmla="*/ 80644991 h 72"/>
              <a:gd name="T8" fmla="*/ 161289981 w 72"/>
              <a:gd name="T9" fmla="*/ 80644991 h 72"/>
              <a:gd name="T10" fmla="*/ 0 w 72"/>
              <a:gd name="T11" fmla="*/ 40322495 h 72"/>
              <a:gd name="T12" fmla="*/ 0 w 72"/>
              <a:gd name="T13" fmla="*/ 40322495 h 72"/>
              <a:gd name="T14" fmla="*/ 0 w 72"/>
              <a:gd name="T15" fmla="*/ 0 h 72"/>
              <a:gd name="T16" fmla="*/ 0 w 72"/>
              <a:gd name="T17" fmla="*/ 0 h 72"/>
              <a:gd name="T18" fmla="*/ 181451223 w 72"/>
              <a:gd name="T19" fmla="*/ 0 h 72"/>
              <a:gd name="T20" fmla="*/ 181451223 w 72"/>
              <a:gd name="T21" fmla="*/ 0 h 72"/>
              <a:gd name="T22" fmla="*/ 181451223 w 72"/>
              <a:gd name="T23" fmla="*/ 20161248 h 72"/>
              <a:gd name="T24" fmla="*/ 181451223 w 72"/>
              <a:gd name="T25" fmla="*/ 20161248 h 72"/>
              <a:gd name="T26" fmla="*/ 80644991 w 72"/>
              <a:gd name="T27" fmla="*/ 20161248 h 72"/>
              <a:gd name="T28" fmla="*/ 80644991 w 72"/>
              <a:gd name="T29" fmla="*/ 20161248 h 72"/>
              <a:gd name="T30" fmla="*/ 60483749 w 72"/>
              <a:gd name="T31" fmla="*/ 20161248 h 72"/>
              <a:gd name="T32" fmla="*/ 60483749 w 72"/>
              <a:gd name="T33" fmla="*/ 20161248 h 72"/>
              <a:gd name="T34" fmla="*/ 60483749 w 72"/>
              <a:gd name="T35" fmla="*/ 20161248 h 72"/>
              <a:gd name="T36" fmla="*/ 40322495 w 72"/>
              <a:gd name="T37" fmla="*/ 20161248 h 72"/>
              <a:gd name="T38" fmla="*/ 20161248 w 72"/>
              <a:gd name="T39" fmla="*/ 20161248 h 72"/>
              <a:gd name="T40" fmla="*/ 20161248 w 72"/>
              <a:gd name="T41" fmla="*/ 20161248 h 72"/>
              <a:gd name="T42" fmla="*/ 181451223 w 72"/>
              <a:gd name="T43" fmla="*/ 80644991 h 72"/>
              <a:gd name="T44" fmla="*/ 181451223 w 72"/>
              <a:gd name="T45" fmla="*/ 80644991 h 72"/>
              <a:gd name="T46" fmla="*/ 181451223 w 72"/>
              <a:gd name="T47" fmla="*/ 100806232 h 72"/>
              <a:gd name="T48" fmla="*/ 181451223 w 72"/>
              <a:gd name="T49" fmla="*/ 100806232 h 72"/>
              <a:gd name="T50" fmla="*/ 20161248 w 72"/>
              <a:gd name="T51" fmla="*/ 161289981 h 72"/>
              <a:gd name="T52" fmla="*/ 20161248 w 72"/>
              <a:gd name="T53" fmla="*/ 161289981 h 72"/>
              <a:gd name="T54" fmla="*/ 40322495 w 72"/>
              <a:gd name="T55" fmla="*/ 161289981 h 72"/>
              <a:gd name="T56" fmla="*/ 40322495 w 72"/>
              <a:gd name="T57" fmla="*/ 161289981 h 72"/>
              <a:gd name="T58" fmla="*/ 40322495 w 72"/>
              <a:gd name="T59" fmla="*/ 161289981 h 72"/>
              <a:gd name="T60" fmla="*/ 60483749 w 72"/>
              <a:gd name="T61" fmla="*/ 161289981 h 72"/>
              <a:gd name="T62" fmla="*/ 60483749 w 72"/>
              <a:gd name="T63" fmla="*/ 161289981 h 72"/>
              <a:gd name="T64" fmla="*/ 60483749 w 72"/>
              <a:gd name="T65" fmla="*/ 161289981 h 72"/>
              <a:gd name="T66" fmla="*/ 80644991 w 72"/>
              <a:gd name="T67" fmla="*/ 161289981 h 72"/>
              <a:gd name="T68" fmla="*/ 80644991 w 72"/>
              <a:gd name="T69" fmla="*/ 161289981 h 72"/>
              <a:gd name="T70" fmla="*/ 181451223 w 72"/>
              <a:gd name="T71" fmla="*/ 161289981 h 72"/>
              <a:gd name="T72" fmla="*/ 181451223 w 72"/>
              <a:gd name="T73" fmla="*/ 161289981 h 72"/>
              <a:gd name="T74" fmla="*/ 181451223 w 72"/>
              <a:gd name="T75" fmla="*/ 181451223 h 72"/>
              <a:gd name="T76" fmla="*/ 181451223 w 72"/>
              <a:gd name="T77" fmla="*/ 181451223 h 72"/>
              <a:gd name="T78" fmla="*/ 0 w 72"/>
              <a:gd name="T79" fmla="*/ 181451223 h 7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2"/>
              <a:gd name="T121" fmla="*/ 0 h 72"/>
              <a:gd name="T122" fmla="*/ 72 w 72"/>
              <a:gd name="T123" fmla="*/ 72 h 7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2" h="72">
                <a:moveTo>
                  <a:pt x="0" y="72"/>
                </a:moveTo>
                <a:lnTo>
                  <a:pt x="0" y="56"/>
                </a:lnTo>
                <a:lnTo>
                  <a:pt x="64" y="32"/>
                </a:lnTo>
                <a:lnTo>
                  <a:pt x="0" y="16"/>
                </a:lnTo>
                <a:lnTo>
                  <a:pt x="0" y="0"/>
                </a:lnTo>
                <a:lnTo>
                  <a:pt x="72" y="0"/>
                </a:lnTo>
                <a:lnTo>
                  <a:pt x="72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8"/>
                </a:lnTo>
                <a:lnTo>
                  <a:pt x="72" y="32"/>
                </a:lnTo>
                <a:lnTo>
                  <a:pt x="72" y="40"/>
                </a:lnTo>
                <a:lnTo>
                  <a:pt x="8" y="64"/>
                </a:lnTo>
                <a:lnTo>
                  <a:pt x="16" y="64"/>
                </a:lnTo>
                <a:lnTo>
                  <a:pt x="24" y="64"/>
                </a:lnTo>
                <a:lnTo>
                  <a:pt x="32" y="64"/>
                </a:lnTo>
                <a:lnTo>
                  <a:pt x="72" y="64"/>
                </a:lnTo>
                <a:lnTo>
                  <a:pt x="72" y="72"/>
                </a:lnTo>
                <a:lnTo>
                  <a:pt x="0" y="7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2" name="Freeform 96"/>
          <p:cNvSpPr>
            <a:spLocks/>
          </p:cNvSpPr>
          <p:nvPr/>
        </p:nvSpPr>
        <p:spPr bwMode="auto">
          <a:xfrm>
            <a:off x="4403725" y="4675188"/>
            <a:ext cx="88900" cy="76200"/>
          </a:xfrm>
          <a:custGeom>
            <a:avLst/>
            <a:gdLst>
              <a:gd name="T0" fmla="*/ 0 w 56"/>
              <a:gd name="T1" fmla="*/ 60483756 h 48"/>
              <a:gd name="T2" fmla="*/ 20161251 w 56"/>
              <a:gd name="T3" fmla="*/ 20161250 h 48"/>
              <a:gd name="T4" fmla="*/ 20161251 w 56"/>
              <a:gd name="T5" fmla="*/ 20161250 h 48"/>
              <a:gd name="T6" fmla="*/ 20161251 w 56"/>
              <a:gd name="T7" fmla="*/ 0 h 48"/>
              <a:gd name="T8" fmla="*/ 60483758 w 56"/>
              <a:gd name="T9" fmla="*/ 0 h 48"/>
              <a:gd name="T10" fmla="*/ 60483758 w 56"/>
              <a:gd name="T11" fmla="*/ 0 h 48"/>
              <a:gd name="T12" fmla="*/ 80645003 w 56"/>
              <a:gd name="T13" fmla="*/ 0 h 48"/>
              <a:gd name="T14" fmla="*/ 80645003 w 56"/>
              <a:gd name="T15" fmla="*/ 100806243 h 48"/>
              <a:gd name="T16" fmla="*/ 120967517 w 56"/>
              <a:gd name="T17" fmla="*/ 80644999 h 48"/>
              <a:gd name="T18" fmla="*/ 120967517 w 56"/>
              <a:gd name="T19" fmla="*/ 80644999 h 48"/>
              <a:gd name="T20" fmla="*/ 120967517 w 56"/>
              <a:gd name="T21" fmla="*/ 60483756 h 48"/>
              <a:gd name="T22" fmla="*/ 120967517 w 56"/>
              <a:gd name="T23" fmla="*/ 20161250 h 48"/>
              <a:gd name="T24" fmla="*/ 100806247 w 56"/>
              <a:gd name="T25" fmla="*/ 20161250 h 48"/>
              <a:gd name="T26" fmla="*/ 100806247 w 56"/>
              <a:gd name="T27" fmla="*/ 20161250 h 48"/>
              <a:gd name="T28" fmla="*/ 100806247 w 56"/>
              <a:gd name="T29" fmla="*/ 0 h 48"/>
              <a:gd name="T30" fmla="*/ 120967517 w 56"/>
              <a:gd name="T31" fmla="*/ 0 h 48"/>
              <a:gd name="T32" fmla="*/ 120967517 w 56"/>
              <a:gd name="T33" fmla="*/ 0 h 48"/>
              <a:gd name="T34" fmla="*/ 120967517 w 56"/>
              <a:gd name="T35" fmla="*/ 20161250 h 48"/>
              <a:gd name="T36" fmla="*/ 141128761 w 56"/>
              <a:gd name="T37" fmla="*/ 40322500 h 48"/>
              <a:gd name="T38" fmla="*/ 141128761 w 56"/>
              <a:gd name="T39" fmla="*/ 40322500 h 48"/>
              <a:gd name="T40" fmla="*/ 141128761 w 56"/>
              <a:gd name="T41" fmla="*/ 60483756 h 48"/>
              <a:gd name="T42" fmla="*/ 120967517 w 56"/>
              <a:gd name="T43" fmla="*/ 100806243 h 48"/>
              <a:gd name="T44" fmla="*/ 100806247 w 56"/>
              <a:gd name="T45" fmla="*/ 120967511 h 48"/>
              <a:gd name="T46" fmla="*/ 80645003 w 56"/>
              <a:gd name="T47" fmla="*/ 120967511 h 48"/>
              <a:gd name="T48" fmla="*/ 20161251 w 56"/>
              <a:gd name="T49" fmla="*/ 100806243 h 48"/>
              <a:gd name="T50" fmla="*/ 0 w 56"/>
              <a:gd name="T51" fmla="*/ 80644999 h 48"/>
              <a:gd name="T52" fmla="*/ 0 w 56"/>
              <a:gd name="T53" fmla="*/ 60483756 h 48"/>
              <a:gd name="T54" fmla="*/ 60483758 w 56"/>
              <a:gd name="T55" fmla="*/ 20161250 h 48"/>
              <a:gd name="T56" fmla="*/ 40322501 w 56"/>
              <a:gd name="T57" fmla="*/ 20161250 h 48"/>
              <a:gd name="T58" fmla="*/ 20161251 w 56"/>
              <a:gd name="T59" fmla="*/ 40322500 h 48"/>
              <a:gd name="T60" fmla="*/ 20161251 w 56"/>
              <a:gd name="T61" fmla="*/ 60483756 h 48"/>
              <a:gd name="T62" fmla="*/ 40322501 w 56"/>
              <a:gd name="T63" fmla="*/ 80644999 h 48"/>
              <a:gd name="T64" fmla="*/ 40322501 w 56"/>
              <a:gd name="T65" fmla="*/ 80644999 h 48"/>
              <a:gd name="T66" fmla="*/ 60483758 w 56"/>
              <a:gd name="T67" fmla="*/ 100806243 h 48"/>
              <a:gd name="T68" fmla="*/ 60483758 w 56"/>
              <a:gd name="T69" fmla="*/ 20161250 h 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48"/>
              <a:gd name="T107" fmla="*/ 56 w 56"/>
              <a:gd name="T108" fmla="*/ 48 h 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48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40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40" y="0"/>
                </a:lnTo>
                <a:lnTo>
                  <a:pt x="48" y="0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16" y="32"/>
                </a:lnTo>
                <a:lnTo>
                  <a:pt x="24" y="40"/>
                </a:lnTo>
                <a:lnTo>
                  <a:pt x="24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3" name="Freeform 97"/>
          <p:cNvSpPr>
            <a:spLocks/>
          </p:cNvSpPr>
          <p:nvPr/>
        </p:nvSpPr>
        <p:spPr bwMode="auto">
          <a:xfrm>
            <a:off x="4403725" y="4573588"/>
            <a:ext cx="88900" cy="88900"/>
          </a:xfrm>
          <a:custGeom>
            <a:avLst/>
            <a:gdLst>
              <a:gd name="T0" fmla="*/ 100806247 w 56"/>
              <a:gd name="T1" fmla="*/ 120967517 h 56"/>
              <a:gd name="T2" fmla="*/ 120967517 w 56"/>
              <a:gd name="T3" fmla="*/ 100806247 h 56"/>
              <a:gd name="T4" fmla="*/ 120967517 w 56"/>
              <a:gd name="T5" fmla="*/ 100806247 h 56"/>
              <a:gd name="T6" fmla="*/ 120967517 w 56"/>
              <a:gd name="T7" fmla="*/ 80645003 h 56"/>
              <a:gd name="T8" fmla="*/ 120967517 w 56"/>
              <a:gd name="T9" fmla="*/ 60483758 h 56"/>
              <a:gd name="T10" fmla="*/ 100806247 w 56"/>
              <a:gd name="T11" fmla="*/ 60483758 h 56"/>
              <a:gd name="T12" fmla="*/ 80645003 w 56"/>
              <a:gd name="T13" fmla="*/ 40322501 h 56"/>
              <a:gd name="T14" fmla="*/ 80645003 w 56"/>
              <a:gd name="T15" fmla="*/ 40322501 h 56"/>
              <a:gd name="T16" fmla="*/ 80645003 w 56"/>
              <a:gd name="T17" fmla="*/ 60483758 h 56"/>
              <a:gd name="T18" fmla="*/ 80645003 w 56"/>
              <a:gd name="T19" fmla="*/ 60483758 h 56"/>
              <a:gd name="T20" fmla="*/ 80645003 w 56"/>
              <a:gd name="T21" fmla="*/ 60483758 h 56"/>
              <a:gd name="T22" fmla="*/ 80645003 w 56"/>
              <a:gd name="T23" fmla="*/ 80645003 h 56"/>
              <a:gd name="T24" fmla="*/ 80645003 w 56"/>
              <a:gd name="T25" fmla="*/ 100806247 h 56"/>
              <a:gd name="T26" fmla="*/ 100806247 w 56"/>
              <a:gd name="T27" fmla="*/ 100806247 h 56"/>
              <a:gd name="T28" fmla="*/ 100806247 w 56"/>
              <a:gd name="T29" fmla="*/ 120967517 h 56"/>
              <a:gd name="T30" fmla="*/ 60483758 w 56"/>
              <a:gd name="T31" fmla="*/ 60483758 h 56"/>
              <a:gd name="T32" fmla="*/ 60483758 w 56"/>
              <a:gd name="T33" fmla="*/ 40322501 h 56"/>
              <a:gd name="T34" fmla="*/ 40322501 w 56"/>
              <a:gd name="T35" fmla="*/ 40322501 h 56"/>
              <a:gd name="T36" fmla="*/ 40322501 w 56"/>
              <a:gd name="T37" fmla="*/ 40322501 h 56"/>
              <a:gd name="T38" fmla="*/ 20161251 w 56"/>
              <a:gd name="T39" fmla="*/ 60483758 h 56"/>
              <a:gd name="T40" fmla="*/ 20161251 w 56"/>
              <a:gd name="T41" fmla="*/ 60483758 h 56"/>
              <a:gd name="T42" fmla="*/ 20161251 w 56"/>
              <a:gd name="T43" fmla="*/ 80645003 h 56"/>
              <a:gd name="T44" fmla="*/ 40322501 w 56"/>
              <a:gd name="T45" fmla="*/ 100806247 h 56"/>
              <a:gd name="T46" fmla="*/ 40322501 w 56"/>
              <a:gd name="T47" fmla="*/ 100806247 h 56"/>
              <a:gd name="T48" fmla="*/ 40322501 w 56"/>
              <a:gd name="T49" fmla="*/ 100806247 h 56"/>
              <a:gd name="T50" fmla="*/ 40322501 w 56"/>
              <a:gd name="T51" fmla="*/ 120967517 h 56"/>
              <a:gd name="T52" fmla="*/ 20161251 w 56"/>
              <a:gd name="T53" fmla="*/ 120967517 h 56"/>
              <a:gd name="T54" fmla="*/ 0 w 56"/>
              <a:gd name="T55" fmla="*/ 100806247 h 56"/>
              <a:gd name="T56" fmla="*/ 0 w 56"/>
              <a:gd name="T57" fmla="*/ 80645003 h 56"/>
              <a:gd name="T58" fmla="*/ 20161251 w 56"/>
              <a:gd name="T59" fmla="*/ 40322501 h 56"/>
              <a:gd name="T60" fmla="*/ 20161251 w 56"/>
              <a:gd name="T61" fmla="*/ 20161251 h 56"/>
              <a:gd name="T62" fmla="*/ 40322501 w 56"/>
              <a:gd name="T63" fmla="*/ 20161251 h 56"/>
              <a:gd name="T64" fmla="*/ 120967517 w 56"/>
              <a:gd name="T65" fmla="*/ 20161251 h 56"/>
              <a:gd name="T66" fmla="*/ 120967517 w 56"/>
              <a:gd name="T67" fmla="*/ 20161251 h 56"/>
              <a:gd name="T68" fmla="*/ 120967517 w 56"/>
              <a:gd name="T69" fmla="*/ 20161251 h 56"/>
              <a:gd name="T70" fmla="*/ 120967517 w 56"/>
              <a:gd name="T71" fmla="*/ 20161251 h 56"/>
              <a:gd name="T72" fmla="*/ 120967517 w 56"/>
              <a:gd name="T73" fmla="*/ 20161251 h 56"/>
              <a:gd name="T74" fmla="*/ 120967517 w 56"/>
              <a:gd name="T75" fmla="*/ 20161251 h 56"/>
              <a:gd name="T76" fmla="*/ 120967517 w 56"/>
              <a:gd name="T77" fmla="*/ 0 h 56"/>
              <a:gd name="T78" fmla="*/ 141128761 w 56"/>
              <a:gd name="T79" fmla="*/ 0 h 56"/>
              <a:gd name="T80" fmla="*/ 141128761 w 56"/>
              <a:gd name="T81" fmla="*/ 20161251 h 56"/>
              <a:gd name="T82" fmla="*/ 141128761 w 56"/>
              <a:gd name="T83" fmla="*/ 20161251 h 56"/>
              <a:gd name="T84" fmla="*/ 141128761 w 56"/>
              <a:gd name="T85" fmla="*/ 20161251 h 56"/>
              <a:gd name="T86" fmla="*/ 141128761 w 56"/>
              <a:gd name="T87" fmla="*/ 40322501 h 56"/>
              <a:gd name="T88" fmla="*/ 120967517 w 56"/>
              <a:gd name="T89" fmla="*/ 40322501 h 56"/>
              <a:gd name="T90" fmla="*/ 120967517 w 56"/>
              <a:gd name="T91" fmla="*/ 40322501 h 56"/>
              <a:gd name="T92" fmla="*/ 141128761 w 56"/>
              <a:gd name="T93" fmla="*/ 60483758 h 56"/>
              <a:gd name="T94" fmla="*/ 141128761 w 56"/>
              <a:gd name="T95" fmla="*/ 80645003 h 56"/>
              <a:gd name="T96" fmla="*/ 141128761 w 56"/>
              <a:gd name="T97" fmla="*/ 100806247 h 56"/>
              <a:gd name="T98" fmla="*/ 141128761 w 56"/>
              <a:gd name="T99" fmla="*/ 120967517 h 56"/>
              <a:gd name="T100" fmla="*/ 120967517 w 56"/>
              <a:gd name="T101" fmla="*/ 141128761 h 56"/>
              <a:gd name="T102" fmla="*/ 100806247 w 56"/>
              <a:gd name="T103" fmla="*/ 141128761 h 56"/>
              <a:gd name="T104" fmla="*/ 80645003 w 56"/>
              <a:gd name="T105" fmla="*/ 120967517 h 56"/>
              <a:gd name="T106" fmla="*/ 60483758 w 56"/>
              <a:gd name="T107" fmla="*/ 100806247 h 56"/>
              <a:gd name="T108" fmla="*/ 60483758 w 56"/>
              <a:gd name="T109" fmla="*/ 100806247 h 56"/>
              <a:gd name="T110" fmla="*/ 60483758 w 56"/>
              <a:gd name="T111" fmla="*/ 60483758 h 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6"/>
              <a:gd name="T169" fmla="*/ 0 h 56"/>
              <a:gd name="T170" fmla="*/ 56 w 56"/>
              <a:gd name="T171" fmla="*/ 56 h 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6" h="56">
                <a:moveTo>
                  <a:pt x="40" y="48"/>
                </a:moveTo>
                <a:lnTo>
                  <a:pt x="40" y="48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40" y="24"/>
                </a:lnTo>
                <a:lnTo>
                  <a:pt x="32" y="16"/>
                </a:lnTo>
                <a:lnTo>
                  <a:pt x="32" y="24"/>
                </a:lnTo>
                <a:lnTo>
                  <a:pt x="32" y="32"/>
                </a:lnTo>
                <a:lnTo>
                  <a:pt x="32" y="40"/>
                </a:lnTo>
                <a:lnTo>
                  <a:pt x="40" y="40"/>
                </a:lnTo>
                <a:lnTo>
                  <a:pt x="40" y="48"/>
                </a:lnTo>
                <a:lnTo>
                  <a:pt x="24" y="24"/>
                </a:lnTo>
                <a:lnTo>
                  <a:pt x="24" y="16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16" y="40"/>
                </a:lnTo>
                <a:lnTo>
                  <a:pt x="16" y="48"/>
                </a:lnTo>
                <a:lnTo>
                  <a:pt x="8" y="48"/>
                </a:lnTo>
                <a:lnTo>
                  <a:pt x="0" y="40"/>
                </a:lnTo>
                <a:lnTo>
                  <a:pt x="0" y="32"/>
                </a:ln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48" y="8"/>
                </a:lnTo>
                <a:lnTo>
                  <a:pt x="48" y="0"/>
                </a:lnTo>
                <a:lnTo>
                  <a:pt x="56" y="0"/>
                </a:lnTo>
                <a:lnTo>
                  <a:pt x="56" y="8"/>
                </a:lnTo>
                <a:lnTo>
                  <a:pt x="56" y="16"/>
                </a:lnTo>
                <a:lnTo>
                  <a:pt x="48" y="16"/>
                </a:lnTo>
                <a:lnTo>
                  <a:pt x="48" y="24"/>
                </a:lnTo>
                <a:lnTo>
                  <a:pt x="56" y="24"/>
                </a:lnTo>
                <a:lnTo>
                  <a:pt x="56" y="32"/>
                </a:lnTo>
                <a:lnTo>
                  <a:pt x="56" y="40"/>
                </a:lnTo>
                <a:lnTo>
                  <a:pt x="56" y="48"/>
                </a:lnTo>
                <a:lnTo>
                  <a:pt x="48" y="56"/>
                </a:lnTo>
                <a:lnTo>
                  <a:pt x="40" y="56"/>
                </a:lnTo>
                <a:lnTo>
                  <a:pt x="32" y="56"/>
                </a:lnTo>
                <a:lnTo>
                  <a:pt x="32" y="48"/>
                </a:lnTo>
                <a:lnTo>
                  <a:pt x="24" y="40"/>
                </a:lnTo>
                <a:lnTo>
                  <a:pt x="24" y="24"/>
                </a:lnTo>
                <a:lnTo>
                  <a:pt x="40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4" name="Freeform 98"/>
          <p:cNvSpPr>
            <a:spLocks/>
          </p:cNvSpPr>
          <p:nvPr/>
        </p:nvSpPr>
        <p:spPr bwMode="auto">
          <a:xfrm>
            <a:off x="4403725" y="4497388"/>
            <a:ext cx="88900" cy="63500"/>
          </a:xfrm>
          <a:custGeom>
            <a:avLst/>
            <a:gdLst>
              <a:gd name="T0" fmla="*/ 0 w 56"/>
              <a:gd name="T1" fmla="*/ 100806236 h 40"/>
              <a:gd name="T2" fmla="*/ 0 w 56"/>
              <a:gd name="T3" fmla="*/ 80644994 h 40"/>
              <a:gd name="T4" fmla="*/ 0 w 56"/>
              <a:gd name="T5" fmla="*/ 80644994 h 40"/>
              <a:gd name="T6" fmla="*/ 20161251 w 56"/>
              <a:gd name="T7" fmla="*/ 80644994 h 40"/>
              <a:gd name="T8" fmla="*/ 20161251 w 56"/>
              <a:gd name="T9" fmla="*/ 80644994 h 40"/>
              <a:gd name="T10" fmla="*/ 20161251 w 56"/>
              <a:gd name="T11" fmla="*/ 80644994 h 40"/>
              <a:gd name="T12" fmla="*/ 0 w 56"/>
              <a:gd name="T13" fmla="*/ 60483752 h 40"/>
              <a:gd name="T14" fmla="*/ 0 w 56"/>
              <a:gd name="T15" fmla="*/ 60483752 h 40"/>
              <a:gd name="T16" fmla="*/ 0 w 56"/>
              <a:gd name="T17" fmla="*/ 60483752 h 40"/>
              <a:gd name="T18" fmla="*/ 0 w 56"/>
              <a:gd name="T19" fmla="*/ 40322497 h 40"/>
              <a:gd name="T20" fmla="*/ 0 w 56"/>
              <a:gd name="T21" fmla="*/ 40322497 h 40"/>
              <a:gd name="T22" fmla="*/ 0 w 56"/>
              <a:gd name="T23" fmla="*/ 20161249 h 40"/>
              <a:gd name="T24" fmla="*/ 20161251 w 56"/>
              <a:gd name="T25" fmla="*/ 0 h 40"/>
              <a:gd name="T26" fmla="*/ 20161251 w 56"/>
              <a:gd name="T27" fmla="*/ 0 h 40"/>
              <a:gd name="T28" fmla="*/ 40322501 w 56"/>
              <a:gd name="T29" fmla="*/ 0 h 40"/>
              <a:gd name="T30" fmla="*/ 60483758 w 56"/>
              <a:gd name="T31" fmla="*/ 0 h 40"/>
              <a:gd name="T32" fmla="*/ 60483758 w 56"/>
              <a:gd name="T33" fmla="*/ 0 h 40"/>
              <a:gd name="T34" fmla="*/ 141128761 w 56"/>
              <a:gd name="T35" fmla="*/ 0 h 40"/>
              <a:gd name="T36" fmla="*/ 141128761 w 56"/>
              <a:gd name="T37" fmla="*/ 0 h 40"/>
              <a:gd name="T38" fmla="*/ 141128761 w 56"/>
              <a:gd name="T39" fmla="*/ 20161249 h 40"/>
              <a:gd name="T40" fmla="*/ 141128761 w 56"/>
              <a:gd name="T41" fmla="*/ 20161249 h 40"/>
              <a:gd name="T42" fmla="*/ 60483758 w 56"/>
              <a:gd name="T43" fmla="*/ 20161249 h 40"/>
              <a:gd name="T44" fmla="*/ 60483758 w 56"/>
              <a:gd name="T45" fmla="*/ 20161249 h 40"/>
              <a:gd name="T46" fmla="*/ 40322501 w 56"/>
              <a:gd name="T47" fmla="*/ 20161249 h 40"/>
              <a:gd name="T48" fmla="*/ 40322501 w 56"/>
              <a:gd name="T49" fmla="*/ 20161249 h 40"/>
              <a:gd name="T50" fmla="*/ 40322501 w 56"/>
              <a:gd name="T51" fmla="*/ 20161249 h 40"/>
              <a:gd name="T52" fmla="*/ 20161251 w 56"/>
              <a:gd name="T53" fmla="*/ 40322497 h 40"/>
              <a:gd name="T54" fmla="*/ 20161251 w 56"/>
              <a:gd name="T55" fmla="*/ 40322497 h 40"/>
              <a:gd name="T56" fmla="*/ 20161251 w 56"/>
              <a:gd name="T57" fmla="*/ 40322497 h 40"/>
              <a:gd name="T58" fmla="*/ 20161251 w 56"/>
              <a:gd name="T59" fmla="*/ 60483752 h 40"/>
              <a:gd name="T60" fmla="*/ 20161251 w 56"/>
              <a:gd name="T61" fmla="*/ 60483752 h 40"/>
              <a:gd name="T62" fmla="*/ 20161251 w 56"/>
              <a:gd name="T63" fmla="*/ 60483752 h 40"/>
              <a:gd name="T64" fmla="*/ 20161251 w 56"/>
              <a:gd name="T65" fmla="*/ 60483752 h 40"/>
              <a:gd name="T66" fmla="*/ 40322501 w 56"/>
              <a:gd name="T67" fmla="*/ 80644994 h 40"/>
              <a:gd name="T68" fmla="*/ 40322501 w 56"/>
              <a:gd name="T69" fmla="*/ 80644994 h 40"/>
              <a:gd name="T70" fmla="*/ 40322501 w 56"/>
              <a:gd name="T71" fmla="*/ 80644994 h 40"/>
              <a:gd name="T72" fmla="*/ 40322501 w 56"/>
              <a:gd name="T73" fmla="*/ 80644994 h 40"/>
              <a:gd name="T74" fmla="*/ 40322501 w 56"/>
              <a:gd name="T75" fmla="*/ 80644994 h 40"/>
              <a:gd name="T76" fmla="*/ 60483758 w 56"/>
              <a:gd name="T77" fmla="*/ 80644994 h 40"/>
              <a:gd name="T78" fmla="*/ 60483758 w 56"/>
              <a:gd name="T79" fmla="*/ 80644994 h 40"/>
              <a:gd name="T80" fmla="*/ 60483758 w 56"/>
              <a:gd name="T81" fmla="*/ 80644994 h 40"/>
              <a:gd name="T82" fmla="*/ 141128761 w 56"/>
              <a:gd name="T83" fmla="*/ 80644994 h 40"/>
              <a:gd name="T84" fmla="*/ 141128761 w 56"/>
              <a:gd name="T85" fmla="*/ 80644994 h 40"/>
              <a:gd name="T86" fmla="*/ 141128761 w 56"/>
              <a:gd name="T87" fmla="*/ 100806236 h 40"/>
              <a:gd name="T88" fmla="*/ 141128761 w 56"/>
              <a:gd name="T89" fmla="*/ 100806236 h 40"/>
              <a:gd name="T90" fmla="*/ 0 w 56"/>
              <a:gd name="T91" fmla="*/ 10080623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6"/>
              <a:gd name="T139" fmla="*/ 0 h 40"/>
              <a:gd name="T140" fmla="*/ 56 w 56"/>
              <a:gd name="T141" fmla="*/ 40 h 4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6" h="40">
                <a:moveTo>
                  <a:pt x="0" y="40"/>
                </a:moveTo>
                <a:lnTo>
                  <a:pt x="0" y="32"/>
                </a:lnTo>
                <a:lnTo>
                  <a:pt x="8" y="32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56" y="0"/>
                </a:lnTo>
                <a:lnTo>
                  <a:pt x="56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16" y="32"/>
                </a:lnTo>
                <a:lnTo>
                  <a:pt x="24" y="32"/>
                </a:lnTo>
                <a:lnTo>
                  <a:pt x="56" y="32"/>
                </a:lnTo>
                <a:lnTo>
                  <a:pt x="56" y="40"/>
                </a:lnTo>
                <a:lnTo>
                  <a:pt x="0" y="4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5" name="Freeform 99"/>
          <p:cNvSpPr>
            <a:spLocks/>
          </p:cNvSpPr>
          <p:nvPr/>
        </p:nvSpPr>
        <p:spPr bwMode="auto">
          <a:xfrm>
            <a:off x="4403725" y="4357688"/>
            <a:ext cx="88900" cy="76200"/>
          </a:xfrm>
          <a:custGeom>
            <a:avLst/>
            <a:gdLst>
              <a:gd name="T0" fmla="*/ 0 w 56"/>
              <a:gd name="T1" fmla="*/ 120967511 h 48"/>
              <a:gd name="T2" fmla="*/ 0 w 56"/>
              <a:gd name="T3" fmla="*/ 100806243 h 48"/>
              <a:gd name="T4" fmla="*/ 0 w 56"/>
              <a:gd name="T5" fmla="*/ 100806243 h 48"/>
              <a:gd name="T6" fmla="*/ 20161251 w 56"/>
              <a:gd name="T7" fmla="*/ 100806243 h 48"/>
              <a:gd name="T8" fmla="*/ 20161251 w 56"/>
              <a:gd name="T9" fmla="*/ 100806243 h 48"/>
              <a:gd name="T10" fmla="*/ 20161251 w 56"/>
              <a:gd name="T11" fmla="*/ 80644999 h 48"/>
              <a:gd name="T12" fmla="*/ 0 w 56"/>
              <a:gd name="T13" fmla="*/ 80644999 h 48"/>
              <a:gd name="T14" fmla="*/ 0 w 56"/>
              <a:gd name="T15" fmla="*/ 80644999 h 48"/>
              <a:gd name="T16" fmla="*/ 0 w 56"/>
              <a:gd name="T17" fmla="*/ 60483756 h 48"/>
              <a:gd name="T18" fmla="*/ 0 w 56"/>
              <a:gd name="T19" fmla="*/ 60483756 h 48"/>
              <a:gd name="T20" fmla="*/ 0 w 56"/>
              <a:gd name="T21" fmla="*/ 60483756 h 48"/>
              <a:gd name="T22" fmla="*/ 0 w 56"/>
              <a:gd name="T23" fmla="*/ 20161250 h 48"/>
              <a:gd name="T24" fmla="*/ 20161251 w 56"/>
              <a:gd name="T25" fmla="*/ 20161250 h 48"/>
              <a:gd name="T26" fmla="*/ 20161251 w 56"/>
              <a:gd name="T27" fmla="*/ 20161250 h 48"/>
              <a:gd name="T28" fmla="*/ 40322501 w 56"/>
              <a:gd name="T29" fmla="*/ 20161250 h 48"/>
              <a:gd name="T30" fmla="*/ 60483758 w 56"/>
              <a:gd name="T31" fmla="*/ 0 h 48"/>
              <a:gd name="T32" fmla="*/ 60483758 w 56"/>
              <a:gd name="T33" fmla="*/ 0 h 48"/>
              <a:gd name="T34" fmla="*/ 141128761 w 56"/>
              <a:gd name="T35" fmla="*/ 0 h 48"/>
              <a:gd name="T36" fmla="*/ 141128761 w 56"/>
              <a:gd name="T37" fmla="*/ 0 h 48"/>
              <a:gd name="T38" fmla="*/ 141128761 w 56"/>
              <a:gd name="T39" fmla="*/ 40322500 h 48"/>
              <a:gd name="T40" fmla="*/ 141128761 w 56"/>
              <a:gd name="T41" fmla="*/ 40322500 h 48"/>
              <a:gd name="T42" fmla="*/ 60483758 w 56"/>
              <a:gd name="T43" fmla="*/ 40322500 h 48"/>
              <a:gd name="T44" fmla="*/ 60483758 w 56"/>
              <a:gd name="T45" fmla="*/ 40322500 h 48"/>
              <a:gd name="T46" fmla="*/ 40322501 w 56"/>
              <a:gd name="T47" fmla="*/ 40322500 h 48"/>
              <a:gd name="T48" fmla="*/ 40322501 w 56"/>
              <a:gd name="T49" fmla="*/ 40322500 h 48"/>
              <a:gd name="T50" fmla="*/ 40322501 w 56"/>
              <a:gd name="T51" fmla="*/ 40322500 h 48"/>
              <a:gd name="T52" fmla="*/ 20161251 w 56"/>
              <a:gd name="T53" fmla="*/ 40322500 h 48"/>
              <a:gd name="T54" fmla="*/ 20161251 w 56"/>
              <a:gd name="T55" fmla="*/ 60483756 h 48"/>
              <a:gd name="T56" fmla="*/ 20161251 w 56"/>
              <a:gd name="T57" fmla="*/ 60483756 h 48"/>
              <a:gd name="T58" fmla="*/ 20161251 w 56"/>
              <a:gd name="T59" fmla="*/ 60483756 h 48"/>
              <a:gd name="T60" fmla="*/ 20161251 w 56"/>
              <a:gd name="T61" fmla="*/ 80644999 h 48"/>
              <a:gd name="T62" fmla="*/ 20161251 w 56"/>
              <a:gd name="T63" fmla="*/ 80644999 h 48"/>
              <a:gd name="T64" fmla="*/ 20161251 w 56"/>
              <a:gd name="T65" fmla="*/ 80644999 h 48"/>
              <a:gd name="T66" fmla="*/ 40322501 w 56"/>
              <a:gd name="T67" fmla="*/ 80644999 h 48"/>
              <a:gd name="T68" fmla="*/ 40322501 w 56"/>
              <a:gd name="T69" fmla="*/ 80644999 h 48"/>
              <a:gd name="T70" fmla="*/ 40322501 w 56"/>
              <a:gd name="T71" fmla="*/ 100806243 h 48"/>
              <a:gd name="T72" fmla="*/ 40322501 w 56"/>
              <a:gd name="T73" fmla="*/ 100806243 h 48"/>
              <a:gd name="T74" fmla="*/ 40322501 w 56"/>
              <a:gd name="T75" fmla="*/ 100806243 h 48"/>
              <a:gd name="T76" fmla="*/ 60483758 w 56"/>
              <a:gd name="T77" fmla="*/ 100806243 h 48"/>
              <a:gd name="T78" fmla="*/ 60483758 w 56"/>
              <a:gd name="T79" fmla="*/ 100806243 h 48"/>
              <a:gd name="T80" fmla="*/ 60483758 w 56"/>
              <a:gd name="T81" fmla="*/ 100806243 h 48"/>
              <a:gd name="T82" fmla="*/ 141128761 w 56"/>
              <a:gd name="T83" fmla="*/ 100806243 h 48"/>
              <a:gd name="T84" fmla="*/ 141128761 w 56"/>
              <a:gd name="T85" fmla="*/ 100806243 h 48"/>
              <a:gd name="T86" fmla="*/ 141128761 w 56"/>
              <a:gd name="T87" fmla="*/ 120967511 h 48"/>
              <a:gd name="T88" fmla="*/ 141128761 w 56"/>
              <a:gd name="T89" fmla="*/ 120967511 h 48"/>
              <a:gd name="T90" fmla="*/ 0 w 56"/>
              <a:gd name="T91" fmla="*/ 120967511 h 4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6"/>
              <a:gd name="T139" fmla="*/ 0 h 48"/>
              <a:gd name="T140" fmla="*/ 56 w 56"/>
              <a:gd name="T141" fmla="*/ 48 h 4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6" h="48">
                <a:moveTo>
                  <a:pt x="0" y="48"/>
                </a:moveTo>
                <a:lnTo>
                  <a:pt x="0" y="40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56" y="0"/>
                </a:lnTo>
                <a:lnTo>
                  <a:pt x="56" y="16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56" y="40"/>
                </a:lnTo>
                <a:lnTo>
                  <a:pt x="56" y="48"/>
                </a:lnTo>
                <a:lnTo>
                  <a:pt x="0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6" name="Freeform 100"/>
          <p:cNvSpPr>
            <a:spLocks/>
          </p:cNvSpPr>
          <p:nvPr/>
        </p:nvSpPr>
        <p:spPr bwMode="auto">
          <a:xfrm>
            <a:off x="4403725" y="4268788"/>
            <a:ext cx="88900" cy="76200"/>
          </a:xfrm>
          <a:custGeom>
            <a:avLst/>
            <a:gdLst>
              <a:gd name="T0" fmla="*/ 120967517 w 56"/>
              <a:gd name="T1" fmla="*/ 60483756 h 48"/>
              <a:gd name="T2" fmla="*/ 120967517 w 56"/>
              <a:gd name="T3" fmla="*/ 60483756 h 48"/>
              <a:gd name="T4" fmla="*/ 120967517 w 56"/>
              <a:gd name="T5" fmla="*/ 40322500 h 48"/>
              <a:gd name="T6" fmla="*/ 100806247 w 56"/>
              <a:gd name="T7" fmla="*/ 40322500 h 48"/>
              <a:gd name="T8" fmla="*/ 100806247 w 56"/>
              <a:gd name="T9" fmla="*/ 40322500 h 48"/>
              <a:gd name="T10" fmla="*/ 100806247 w 56"/>
              <a:gd name="T11" fmla="*/ 20161250 h 48"/>
              <a:gd name="T12" fmla="*/ 80645003 w 56"/>
              <a:gd name="T13" fmla="*/ 20161250 h 48"/>
              <a:gd name="T14" fmla="*/ 80645003 w 56"/>
              <a:gd name="T15" fmla="*/ 20161250 h 48"/>
              <a:gd name="T16" fmla="*/ 60483758 w 56"/>
              <a:gd name="T17" fmla="*/ 20161250 h 48"/>
              <a:gd name="T18" fmla="*/ 40322501 w 56"/>
              <a:gd name="T19" fmla="*/ 40322500 h 48"/>
              <a:gd name="T20" fmla="*/ 40322501 w 56"/>
              <a:gd name="T21" fmla="*/ 40322500 h 48"/>
              <a:gd name="T22" fmla="*/ 20161251 w 56"/>
              <a:gd name="T23" fmla="*/ 40322500 h 48"/>
              <a:gd name="T24" fmla="*/ 20161251 w 56"/>
              <a:gd name="T25" fmla="*/ 60483756 h 48"/>
              <a:gd name="T26" fmla="*/ 20161251 w 56"/>
              <a:gd name="T27" fmla="*/ 60483756 h 48"/>
              <a:gd name="T28" fmla="*/ 20161251 w 56"/>
              <a:gd name="T29" fmla="*/ 80644999 h 48"/>
              <a:gd name="T30" fmla="*/ 40322501 w 56"/>
              <a:gd name="T31" fmla="*/ 100806243 h 48"/>
              <a:gd name="T32" fmla="*/ 40322501 w 56"/>
              <a:gd name="T33" fmla="*/ 100806243 h 48"/>
              <a:gd name="T34" fmla="*/ 60483758 w 56"/>
              <a:gd name="T35" fmla="*/ 100806243 h 48"/>
              <a:gd name="T36" fmla="*/ 80645003 w 56"/>
              <a:gd name="T37" fmla="*/ 100806243 h 48"/>
              <a:gd name="T38" fmla="*/ 80645003 w 56"/>
              <a:gd name="T39" fmla="*/ 100806243 h 48"/>
              <a:gd name="T40" fmla="*/ 100806247 w 56"/>
              <a:gd name="T41" fmla="*/ 100806243 h 48"/>
              <a:gd name="T42" fmla="*/ 120967517 w 56"/>
              <a:gd name="T43" fmla="*/ 100806243 h 48"/>
              <a:gd name="T44" fmla="*/ 120967517 w 56"/>
              <a:gd name="T45" fmla="*/ 100806243 h 48"/>
              <a:gd name="T46" fmla="*/ 120967517 w 56"/>
              <a:gd name="T47" fmla="*/ 80644999 h 48"/>
              <a:gd name="T48" fmla="*/ 120967517 w 56"/>
              <a:gd name="T49" fmla="*/ 60483756 h 48"/>
              <a:gd name="T50" fmla="*/ 120967517 w 56"/>
              <a:gd name="T51" fmla="*/ 60483756 h 48"/>
              <a:gd name="T52" fmla="*/ 120967517 w 56"/>
              <a:gd name="T53" fmla="*/ 60483756 h 48"/>
              <a:gd name="T54" fmla="*/ 0 w 56"/>
              <a:gd name="T55" fmla="*/ 60483756 h 48"/>
              <a:gd name="T56" fmla="*/ 0 w 56"/>
              <a:gd name="T57" fmla="*/ 40322500 h 48"/>
              <a:gd name="T58" fmla="*/ 20161251 w 56"/>
              <a:gd name="T59" fmla="*/ 20161250 h 48"/>
              <a:gd name="T60" fmla="*/ 20161251 w 56"/>
              <a:gd name="T61" fmla="*/ 20161250 h 48"/>
              <a:gd name="T62" fmla="*/ 40322501 w 56"/>
              <a:gd name="T63" fmla="*/ 0 h 48"/>
              <a:gd name="T64" fmla="*/ 80645003 w 56"/>
              <a:gd name="T65" fmla="*/ 0 h 48"/>
              <a:gd name="T66" fmla="*/ 80645003 w 56"/>
              <a:gd name="T67" fmla="*/ 0 h 48"/>
              <a:gd name="T68" fmla="*/ 100806247 w 56"/>
              <a:gd name="T69" fmla="*/ 0 h 48"/>
              <a:gd name="T70" fmla="*/ 120967517 w 56"/>
              <a:gd name="T71" fmla="*/ 20161250 h 48"/>
              <a:gd name="T72" fmla="*/ 120967517 w 56"/>
              <a:gd name="T73" fmla="*/ 20161250 h 48"/>
              <a:gd name="T74" fmla="*/ 141128761 w 56"/>
              <a:gd name="T75" fmla="*/ 40322500 h 48"/>
              <a:gd name="T76" fmla="*/ 141128761 w 56"/>
              <a:gd name="T77" fmla="*/ 60483756 h 48"/>
              <a:gd name="T78" fmla="*/ 141128761 w 56"/>
              <a:gd name="T79" fmla="*/ 60483756 h 48"/>
              <a:gd name="T80" fmla="*/ 141128761 w 56"/>
              <a:gd name="T81" fmla="*/ 100806243 h 48"/>
              <a:gd name="T82" fmla="*/ 120967517 w 56"/>
              <a:gd name="T83" fmla="*/ 120967511 h 48"/>
              <a:gd name="T84" fmla="*/ 120967517 w 56"/>
              <a:gd name="T85" fmla="*/ 120967511 h 48"/>
              <a:gd name="T86" fmla="*/ 100806247 w 56"/>
              <a:gd name="T87" fmla="*/ 120967511 h 48"/>
              <a:gd name="T88" fmla="*/ 80645003 w 56"/>
              <a:gd name="T89" fmla="*/ 120967511 h 48"/>
              <a:gd name="T90" fmla="*/ 80645003 w 56"/>
              <a:gd name="T91" fmla="*/ 120967511 h 48"/>
              <a:gd name="T92" fmla="*/ 40322501 w 56"/>
              <a:gd name="T93" fmla="*/ 120967511 h 48"/>
              <a:gd name="T94" fmla="*/ 20161251 w 56"/>
              <a:gd name="T95" fmla="*/ 100806243 h 48"/>
              <a:gd name="T96" fmla="*/ 20161251 w 56"/>
              <a:gd name="T97" fmla="*/ 100806243 h 48"/>
              <a:gd name="T98" fmla="*/ 0 w 56"/>
              <a:gd name="T99" fmla="*/ 80644999 h 48"/>
              <a:gd name="T100" fmla="*/ 0 w 56"/>
              <a:gd name="T101" fmla="*/ 60483756 h 48"/>
              <a:gd name="T102" fmla="*/ 0 w 56"/>
              <a:gd name="T103" fmla="*/ 60483756 h 48"/>
              <a:gd name="T104" fmla="*/ 120967517 w 56"/>
              <a:gd name="T105" fmla="*/ 60483756 h 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"/>
              <a:gd name="T160" fmla="*/ 0 h 48"/>
              <a:gd name="T161" fmla="*/ 56 w 56"/>
              <a:gd name="T162" fmla="*/ 48 h 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" h="48">
                <a:moveTo>
                  <a:pt x="48" y="24"/>
                </a:moveTo>
                <a:lnTo>
                  <a:pt x="48" y="24"/>
                </a:lnTo>
                <a:lnTo>
                  <a:pt x="48" y="16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40"/>
                </a:lnTo>
                <a:lnTo>
                  <a:pt x="24" y="40"/>
                </a:lnTo>
                <a:lnTo>
                  <a:pt x="32" y="40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40"/>
                </a:lnTo>
                <a:lnTo>
                  <a:pt x="48" y="48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7" name="Freeform 101"/>
          <p:cNvSpPr>
            <a:spLocks/>
          </p:cNvSpPr>
          <p:nvPr/>
        </p:nvSpPr>
        <p:spPr bwMode="auto">
          <a:xfrm>
            <a:off x="4479925" y="4230688"/>
            <a:ext cx="12700" cy="25400"/>
          </a:xfrm>
          <a:custGeom>
            <a:avLst/>
            <a:gdLst>
              <a:gd name="T0" fmla="*/ 0 w 8"/>
              <a:gd name="T1" fmla="*/ 40322493 h 16"/>
              <a:gd name="T2" fmla="*/ 0 w 8"/>
              <a:gd name="T3" fmla="*/ 0 h 16"/>
              <a:gd name="T4" fmla="*/ 0 w 8"/>
              <a:gd name="T5" fmla="*/ 0 h 16"/>
              <a:gd name="T6" fmla="*/ 20161247 w 8"/>
              <a:gd name="T7" fmla="*/ 0 h 16"/>
              <a:gd name="T8" fmla="*/ 20161247 w 8"/>
              <a:gd name="T9" fmla="*/ 0 h 16"/>
              <a:gd name="T10" fmla="*/ 20161247 w 8"/>
              <a:gd name="T11" fmla="*/ 40322493 h 16"/>
              <a:gd name="T12" fmla="*/ 20161247 w 8"/>
              <a:gd name="T13" fmla="*/ 40322493 h 16"/>
              <a:gd name="T14" fmla="*/ 0 w 8"/>
              <a:gd name="T15" fmla="*/ 40322493 h 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16"/>
              <a:gd name="T26" fmla="*/ 8 w 8"/>
              <a:gd name="T27" fmla="*/ 16 h 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8" name="Freeform 102"/>
          <p:cNvSpPr>
            <a:spLocks/>
          </p:cNvSpPr>
          <p:nvPr/>
        </p:nvSpPr>
        <p:spPr bwMode="auto">
          <a:xfrm>
            <a:off x="4403725" y="4090988"/>
            <a:ext cx="88900" cy="76200"/>
          </a:xfrm>
          <a:custGeom>
            <a:avLst/>
            <a:gdLst>
              <a:gd name="T0" fmla="*/ 120967517 w 56"/>
              <a:gd name="T1" fmla="*/ 60483756 h 48"/>
              <a:gd name="T2" fmla="*/ 120967517 w 56"/>
              <a:gd name="T3" fmla="*/ 60483756 h 48"/>
              <a:gd name="T4" fmla="*/ 120967517 w 56"/>
              <a:gd name="T5" fmla="*/ 40322500 h 48"/>
              <a:gd name="T6" fmla="*/ 100806247 w 56"/>
              <a:gd name="T7" fmla="*/ 40322500 h 48"/>
              <a:gd name="T8" fmla="*/ 100806247 w 56"/>
              <a:gd name="T9" fmla="*/ 40322500 h 48"/>
              <a:gd name="T10" fmla="*/ 100806247 w 56"/>
              <a:gd name="T11" fmla="*/ 20161250 h 48"/>
              <a:gd name="T12" fmla="*/ 80645003 w 56"/>
              <a:gd name="T13" fmla="*/ 20161250 h 48"/>
              <a:gd name="T14" fmla="*/ 80645003 w 56"/>
              <a:gd name="T15" fmla="*/ 20161250 h 48"/>
              <a:gd name="T16" fmla="*/ 60483758 w 56"/>
              <a:gd name="T17" fmla="*/ 20161250 h 48"/>
              <a:gd name="T18" fmla="*/ 40322501 w 56"/>
              <a:gd name="T19" fmla="*/ 40322500 h 48"/>
              <a:gd name="T20" fmla="*/ 40322501 w 56"/>
              <a:gd name="T21" fmla="*/ 40322500 h 48"/>
              <a:gd name="T22" fmla="*/ 20161251 w 56"/>
              <a:gd name="T23" fmla="*/ 40322500 h 48"/>
              <a:gd name="T24" fmla="*/ 20161251 w 56"/>
              <a:gd name="T25" fmla="*/ 60483756 h 48"/>
              <a:gd name="T26" fmla="*/ 20161251 w 56"/>
              <a:gd name="T27" fmla="*/ 60483756 h 48"/>
              <a:gd name="T28" fmla="*/ 20161251 w 56"/>
              <a:gd name="T29" fmla="*/ 80644999 h 48"/>
              <a:gd name="T30" fmla="*/ 40322501 w 56"/>
              <a:gd name="T31" fmla="*/ 100806243 h 48"/>
              <a:gd name="T32" fmla="*/ 40322501 w 56"/>
              <a:gd name="T33" fmla="*/ 100806243 h 48"/>
              <a:gd name="T34" fmla="*/ 60483758 w 56"/>
              <a:gd name="T35" fmla="*/ 100806243 h 48"/>
              <a:gd name="T36" fmla="*/ 80645003 w 56"/>
              <a:gd name="T37" fmla="*/ 100806243 h 48"/>
              <a:gd name="T38" fmla="*/ 80645003 w 56"/>
              <a:gd name="T39" fmla="*/ 100806243 h 48"/>
              <a:gd name="T40" fmla="*/ 100806247 w 56"/>
              <a:gd name="T41" fmla="*/ 100806243 h 48"/>
              <a:gd name="T42" fmla="*/ 120967517 w 56"/>
              <a:gd name="T43" fmla="*/ 100806243 h 48"/>
              <a:gd name="T44" fmla="*/ 120967517 w 56"/>
              <a:gd name="T45" fmla="*/ 100806243 h 48"/>
              <a:gd name="T46" fmla="*/ 120967517 w 56"/>
              <a:gd name="T47" fmla="*/ 80644999 h 48"/>
              <a:gd name="T48" fmla="*/ 120967517 w 56"/>
              <a:gd name="T49" fmla="*/ 60483756 h 48"/>
              <a:gd name="T50" fmla="*/ 120967517 w 56"/>
              <a:gd name="T51" fmla="*/ 60483756 h 48"/>
              <a:gd name="T52" fmla="*/ 120967517 w 56"/>
              <a:gd name="T53" fmla="*/ 60483756 h 48"/>
              <a:gd name="T54" fmla="*/ 0 w 56"/>
              <a:gd name="T55" fmla="*/ 60483756 h 48"/>
              <a:gd name="T56" fmla="*/ 0 w 56"/>
              <a:gd name="T57" fmla="*/ 40322500 h 48"/>
              <a:gd name="T58" fmla="*/ 20161251 w 56"/>
              <a:gd name="T59" fmla="*/ 20161250 h 48"/>
              <a:gd name="T60" fmla="*/ 20161251 w 56"/>
              <a:gd name="T61" fmla="*/ 20161250 h 48"/>
              <a:gd name="T62" fmla="*/ 40322501 w 56"/>
              <a:gd name="T63" fmla="*/ 0 h 48"/>
              <a:gd name="T64" fmla="*/ 80645003 w 56"/>
              <a:gd name="T65" fmla="*/ 0 h 48"/>
              <a:gd name="T66" fmla="*/ 80645003 w 56"/>
              <a:gd name="T67" fmla="*/ 0 h 48"/>
              <a:gd name="T68" fmla="*/ 100806247 w 56"/>
              <a:gd name="T69" fmla="*/ 0 h 48"/>
              <a:gd name="T70" fmla="*/ 120967517 w 56"/>
              <a:gd name="T71" fmla="*/ 20161250 h 48"/>
              <a:gd name="T72" fmla="*/ 120967517 w 56"/>
              <a:gd name="T73" fmla="*/ 20161250 h 48"/>
              <a:gd name="T74" fmla="*/ 141128761 w 56"/>
              <a:gd name="T75" fmla="*/ 40322500 h 48"/>
              <a:gd name="T76" fmla="*/ 141128761 w 56"/>
              <a:gd name="T77" fmla="*/ 60483756 h 48"/>
              <a:gd name="T78" fmla="*/ 141128761 w 56"/>
              <a:gd name="T79" fmla="*/ 60483756 h 48"/>
              <a:gd name="T80" fmla="*/ 141128761 w 56"/>
              <a:gd name="T81" fmla="*/ 100806243 h 48"/>
              <a:gd name="T82" fmla="*/ 120967517 w 56"/>
              <a:gd name="T83" fmla="*/ 100806243 h 48"/>
              <a:gd name="T84" fmla="*/ 120967517 w 56"/>
              <a:gd name="T85" fmla="*/ 100806243 h 48"/>
              <a:gd name="T86" fmla="*/ 100806247 w 56"/>
              <a:gd name="T87" fmla="*/ 120967511 h 48"/>
              <a:gd name="T88" fmla="*/ 80645003 w 56"/>
              <a:gd name="T89" fmla="*/ 120967511 h 48"/>
              <a:gd name="T90" fmla="*/ 80645003 w 56"/>
              <a:gd name="T91" fmla="*/ 120967511 h 48"/>
              <a:gd name="T92" fmla="*/ 40322501 w 56"/>
              <a:gd name="T93" fmla="*/ 120967511 h 48"/>
              <a:gd name="T94" fmla="*/ 20161251 w 56"/>
              <a:gd name="T95" fmla="*/ 100806243 h 48"/>
              <a:gd name="T96" fmla="*/ 20161251 w 56"/>
              <a:gd name="T97" fmla="*/ 100806243 h 48"/>
              <a:gd name="T98" fmla="*/ 0 w 56"/>
              <a:gd name="T99" fmla="*/ 80644999 h 48"/>
              <a:gd name="T100" fmla="*/ 0 w 56"/>
              <a:gd name="T101" fmla="*/ 60483756 h 48"/>
              <a:gd name="T102" fmla="*/ 0 w 56"/>
              <a:gd name="T103" fmla="*/ 60483756 h 48"/>
              <a:gd name="T104" fmla="*/ 120967517 w 56"/>
              <a:gd name="T105" fmla="*/ 60483756 h 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"/>
              <a:gd name="T160" fmla="*/ 0 h 48"/>
              <a:gd name="T161" fmla="*/ 56 w 56"/>
              <a:gd name="T162" fmla="*/ 48 h 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" h="48">
                <a:moveTo>
                  <a:pt x="48" y="24"/>
                </a:moveTo>
                <a:lnTo>
                  <a:pt x="48" y="24"/>
                </a:lnTo>
                <a:lnTo>
                  <a:pt x="48" y="16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40"/>
                </a:lnTo>
                <a:lnTo>
                  <a:pt x="24" y="40"/>
                </a:lnTo>
                <a:lnTo>
                  <a:pt x="32" y="40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40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9" name="Freeform 103"/>
          <p:cNvSpPr>
            <a:spLocks/>
          </p:cNvSpPr>
          <p:nvPr/>
        </p:nvSpPr>
        <p:spPr bwMode="auto">
          <a:xfrm>
            <a:off x="4378325" y="4040188"/>
            <a:ext cx="114300" cy="38100"/>
          </a:xfrm>
          <a:custGeom>
            <a:avLst/>
            <a:gdLst>
              <a:gd name="T0" fmla="*/ 20161248 w 72"/>
              <a:gd name="T1" fmla="*/ 60483756 h 24"/>
              <a:gd name="T2" fmla="*/ 20161248 w 72"/>
              <a:gd name="T3" fmla="*/ 40322500 h 24"/>
              <a:gd name="T4" fmla="*/ 0 w 72"/>
              <a:gd name="T5" fmla="*/ 40322500 h 24"/>
              <a:gd name="T6" fmla="*/ 0 w 72"/>
              <a:gd name="T7" fmla="*/ 40322500 h 24"/>
              <a:gd name="T8" fmla="*/ 0 w 72"/>
              <a:gd name="T9" fmla="*/ 40322500 h 24"/>
              <a:gd name="T10" fmla="*/ 0 w 72"/>
              <a:gd name="T11" fmla="*/ 20161250 h 24"/>
              <a:gd name="T12" fmla="*/ 0 w 72"/>
              <a:gd name="T13" fmla="*/ 20161250 h 24"/>
              <a:gd name="T14" fmla="*/ 0 w 72"/>
              <a:gd name="T15" fmla="*/ 20161250 h 24"/>
              <a:gd name="T16" fmla="*/ 0 w 72"/>
              <a:gd name="T17" fmla="*/ 20161250 h 24"/>
              <a:gd name="T18" fmla="*/ 0 w 72"/>
              <a:gd name="T19" fmla="*/ 20161250 h 24"/>
              <a:gd name="T20" fmla="*/ 0 w 72"/>
              <a:gd name="T21" fmla="*/ 0 h 24"/>
              <a:gd name="T22" fmla="*/ 0 w 72"/>
              <a:gd name="T23" fmla="*/ 0 h 24"/>
              <a:gd name="T24" fmla="*/ 0 w 72"/>
              <a:gd name="T25" fmla="*/ 0 h 24"/>
              <a:gd name="T26" fmla="*/ 20161248 w 72"/>
              <a:gd name="T27" fmla="*/ 0 h 24"/>
              <a:gd name="T28" fmla="*/ 20161248 w 72"/>
              <a:gd name="T29" fmla="*/ 0 h 24"/>
              <a:gd name="T30" fmla="*/ 20161248 w 72"/>
              <a:gd name="T31" fmla="*/ 0 h 24"/>
              <a:gd name="T32" fmla="*/ 20161248 w 72"/>
              <a:gd name="T33" fmla="*/ 20161250 h 24"/>
              <a:gd name="T34" fmla="*/ 20161248 w 72"/>
              <a:gd name="T35" fmla="*/ 20161250 h 24"/>
              <a:gd name="T36" fmla="*/ 20161248 w 72"/>
              <a:gd name="T37" fmla="*/ 20161250 h 24"/>
              <a:gd name="T38" fmla="*/ 20161248 w 72"/>
              <a:gd name="T39" fmla="*/ 20161250 h 24"/>
              <a:gd name="T40" fmla="*/ 20161248 w 72"/>
              <a:gd name="T41" fmla="*/ 20161250 h 24"/>
              <a:gd name="T42" fmla="*/ 20161248 w 72"/>
              <a:gd name="T43" fmla="*/ 20161250 h 24"/>
              <a:gd name="T44" fmla="*/ 20161248 w 72"/>
              <a:gd name="T45" fmla="*/ 20161250 h 24"/>
              <a:gd name="T46" fmla="*/ 20161248 w 72"/>
              <a:gd name="T47" fmla="*/ 20161250 h 24"/>
              <a:gd name="T48" fmla="*/ 40322495 w 72"/>
              <a:gd name="T49" fmla="*/ 20161250 h 24"/>
              <a:gd name="T50" fmla="*/ 40322495 w 72"/>
              <a:gd name="T51" fmla="*/ 20161250 h 24"/>
              <a:gd name="T52" fmla="*/ 40322495 w 72"/>
              <a:gd name="T53" fmla="*/ 20161250 h 24"/>
              <a:gd name="T54" fmla="*/ 40322495 w 72"/>
              <a:gd name="T55" fmla="*/ 0 h 24"/>
              <a:gd name="T56" fmla="*/ 40322495 w 72"/>
              <a:gd name="T57" fmla="*/ 0 h 24"/>
              <a:gd name="T58" fmla="*/ 60483749 w 72"/>
              <a:gd name="T59" fmla="*/ 0 h 24"/>
              <a:gd name="T60" fmla="*/ 60483749 w 72"/>
              <a:gd name="T61" fmla="*/ 0 h 24"/>
              <a:gd name="T62" fmla="*/ 60483749 w 72"/>
              <a:gd name="T63" fmla="*/ 20161250 h 24"/>
              <a:gd name="T64" fmla="*/ 60483749 w 72"/>
              <a:gd name="T65" fmla="*/ 20161250 h 24"/>
              <a:gd name="T66" fmla="*/ 181451223 w 72"/>
              <a:gd name="T67" fmla="*/ 20161250 h 24"/>
              <a:gd name="T68" fmla="*/ 181451223 w 72"/>
              <a:gd name="T69" fmla="*/ 20161250 h 24"/>
              <a:gd name="T70" fmla="*/ 181451223 w 72"/>
              <a:gd name="T71" fmla="*/ 60483756 h 24"/>
              <a:gd name="T72" fmla="*/ 181451223 w 72"/>
              <a:gd name="T73" fmla="*/ 60483756 h 24"/>
              <a:gd name="T74" fmla="*/ 60483749 w 72"/>
              <a:gd name="T75" fmla="*/ 60483756 h 24"/>
              <a:gd name="T76" fmla="*/ 60483749 w 72"/>
              <a:gd name="T77" fmla="*/ 60483756 h 24"/>
              <a:gd name="T78" fmla="*/ 60483749 w 72"/>
              <a:gd name="T79" fmla="*/ 60483756 h 24"/>
              <a:gd name="T80" fmla="*/ 60483749 w 72"/>
              <a:gd name="T81" fmla="*/ 60483756 h 24"/>
              <a:gd name="T82" fmla="*/ 40322495 w 72"/>
              <a:gd name="T83" fmla="*/ 60483756 h 24"/>
              <a:gd name="T84" fmla="*/ 40322495 w 72"/>
              <a:gd name="T85" fmla="*/ 60483756 h 24"/>
              <a:gd name="T86" fmla="*/ 40322495 w 72"/>
              <a:gd name="T87" fmla="*/ 60483756 h 24"/>
              <a:gd name="T88" fmla="*/ 40322495 w 72"/>
              <a:gd name="T89" fmla="*/ 60483756 h 24"/>
              <a:gd name="T90" fmla="*/ 20161248 w 72"/>
              <a:gd name="T91" fmla="*/ 60483756 h 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2"/>
              <a:gd name="T139" fmla="*/ 0 h 24"/>
              <a:gd name="T140" fmla="*/ 72 w 72"/>
              <a:gd name="T141" fmla="*/ 24 h 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2" h="24">
                <a:moveTo>
                  <a:pt x="8" y="24"/>
                </a:move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16" y="8"/>
                </a:lnTo>
                <a:lnTo>
                  <a:pt x="16" y="0"/>
                </a:lnTo>
                <a:lnTo>
                  <a:pt x="24" y="0"/>
                </a:lnTo>
                <a:lnTo>
                  <a:pt x="24" y="8"/>
                </a:lnTo>
                <a:lnTo>
                  <a:pt x="72" y="8"/>
                </a:lnTo>
                <a:lnTo>
                  <a:pt x="72" y="24"/>
                </a:lnTo>
                <a:lnTo>
                  <a:pt x="24" y="24"/>
                </a:lnTo>
                <a:lnTo>
                  <a:pt x="16" y="24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0" name="Freeform 104"/>
          <p:cNvSpPr>
            <a:spLocks/>
          </p:cNvSpPr>
          <p:nvPr/>
        </p:nvSpPr>
        <p:spPr bwMode="auto">
          <a:xfrm>
            <a:off x="4403725" y="3925888"/>
            <a:ext cx="88900" cy="63500"/>
          </a:xfrm>
          <a:custGeom>
            <a:avLst/>
            <a:gdLst>
              <a:gd name="T0" fmla="*/ 100806247 w 56"/>
              <a:gd name="T1" fmla="*/ 80644994 h 40"/>
              <a:gd name="T2" fmla="*/ 120967517 w 56"/>
              <a:gd name="T3" fmla="*/ 80644994 h 40"/>
              <a:gd name="T4" fmla="*/ 120967517 w 56"/>
              <a:gd name="T5" fmla="*/ 40322497 h 40"/>
              <a:gd name="T6" fmla="*/ 120967517 w 56"/>
              <a:gd name="T7" fmla="*/ 40322497 h 40"/>
              <a:gd name="T8" fmla="*/ 120967517 w 56"/>
              <a:gd name="T9" fmla="*/ 20161249 h 40"/>
              <a:gd name="T10" fmla="*/ 100806247 w 56"/>
              <a:gd name="T11" fmla="*/ 20161249 h 40"/>
              <a:gd name="T12" fmla="*/ 100806247 w 56"/>
              <a:gd name="T13" fmla="*/ 20161249 h 40"/>
              <a:gd name="T14" fmla="*/ 100806247 w 56"/>
              <a:gd name="T15" fmla="*/ 20161249 h 40"/>
              <a:gd name="T16" fmla="*/ 80645003 w 56"/>
              <a:gd name="T17" fmla="*/ 40322497 h 40"/>
              <a:gd name="T18" fmla="*/ 80645003 w 56"/>
              <a:gd name="T19" fmla="*/ 60483752 h 40"/>
              <a:gd name="T20" fmla="*/ 80645003 w 56"/>
              <a:gd name="T21" fmla="*/ 80644994 h 40"/>
              <a:gd name="T22" fmla="*/ 80645003 w 56"/>
              <a:gd name="T23" fmla="*/ 80644994 h 40"/>
              <a:gd name="T24" fmla="*/ 40322501 w 56"/>
              <a:gd name="T25" fmla="*/ 100806236 h 40"/>
              <a:gd name="T26" fmla="*/ 20161251 w 56"/>
              <a:gd name="T27" fmla="*/ 100806236 h 40"/>
              <a:gd name="T28" fmla="*/ 20161251 w 56"/>
              <a:gd name="T29" fmla="*/ 80644994 h 40"/>
              <a:gd name="T30" fmla="*/ 0 w 56"/>
              <a:gd name="T31" fmla="*/ 60483752 h 40"/>
              <a:gd name="T32" fmla="*/ 0 w 56"/>
              <a:gd name="T33" fmla="*/ 20161249 h 40"/>
              <a:gd name="T34" fmla="*/ 20161251 w 56"/>
              <a:gd name="T35" fmla="*/ 0 h 40"/>
              <a:gd name="T36" fmla="*/ 40322501 w 56"/>
              <a:gd name="T37" fmla="*/ 0 h 40"/>
              <a:gd name="T38" fmla="*/ 40322501 w 56"/>
              <a:gd name="T39" fmla="*/ 20161249 h 40"/>
              <a:gd name="T40" fmla="*/ 40322501 w 56"/>
              <a:gd name="T41" fmla="*/ 20161249 h 40"/>
              <a:gd name="T42" fmla="*/ 40322501 w 56"/>
              <a:gd name="T43" fmla="*/ 20161249 h 40"/>
              <a:gd name="T44" fmla="*/ 20161251 w 56"/>
              <a:gd name="T45" fmla="*/ 60483752 h 40"/>
              <a:gd name="T46" fmla="*/ 20161251 w 56"/>
              <a:gd name="T47" fmla="*/ 60483752 h 40"/>
              <a:gd name="T48" fmla="*/ 20161251 w 56"/>
              <a:gd name="T49" fmla="*/ 80644994 h 40"/>
              <a:gd name="T50" fmla="*/ 40322501 w 56"/>
              <a:gd name="T51" fmla="*/ 80644994 h 40"/>
              <a:gd name="T52" fmla="*/ 40322501 w 56"/>
              <a:gd name="T53" fmla="*/ 80644994 h 40"/>
              <a:gd name="T54" fmla="*/ 60483758 w 56"/>
              <a:gd name="T55" fmla="*/ 60483752 h 40"/>
              <a:gd name="T56" fmla="*/ 60483758 w 56"/>
              <a:gd name="T57" fmla="*/ 60483752 h 40"/>
              <a:gd name="T58" fmla="*/ 60483758 w 56"/>
              <a:gd name="T59" fmla="*/ 40322497 h 40"/>
              <a:gd name="T60" fmla="*/ 60483758 w 56"/>
              <a:gd name="T61" fmla="*/ 20161249 h 40"/>
              <a:gd name="T62" fmla="*/ 80645003 w 56"/>
              <a:gd name="T63" fmla="*/ 0 h 40"/>
              <a:gd name="T64" fmla="*/ 100806247 w 56"/>
              <a:gd name="T65" fmla="*/ 0 h 40"/>
              <a:gd name="T66" fmla="*/ 120967517 w 56"/>
              <a:gd name="T67" fmla="*/ 0 h 40"/>
              <a:gd name="T68" fmla="*/ 141128761 w 56"/>
              <a:gd name="T69" fmla="*/ 0 h 40"/>
              <a:gd name="T70" fmla="*/ 141128761 w 56"/>
              <a:gd name="T71" fmla="*/ 40322497 h 40"/>
              <a:gd name="T72" fmla="*/ 141128761 w 56"/>
              <a:gd name="T73" fmla="*/ 80644994 h 40"/>
              <a:gd name="T74" fmla="*/ 141128761 w 56"/>
              <a:gd name="T75" fmla="*/ 100806236 h 40"/>
              <a:gd name="T76" fmla="*/ 100806247 w 56"/>
              <a:gd name="T77" fmla="*/ 100806236 h 40"/>
              <a:gd name="T78" fmla="*/ 100806247 w 56"/>
              <a:gd name="T79" fmla="*/ 80644994 h 4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6"/>
              <a:gd name="T121" fmla="*/ 0 h 40"/>
              <a:gd name="T122" fmla="*/ 56 w 56"/>
              <a:gd name="T123" fmla="*/ 40 h 4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6" h="40">
                <a:moveTo>
                  <a:pt x="40" y="32"/>
                </a:move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32" y="16"/>
                </a:lnTo>
                <a:lnTo>
                  <a:pt x="32" y="24"/>
                </a:lnTo>
                <a:lnTo>
                  <a:pt x="32" y="32"/>
                </a:lnTo>
                <a:lnTo>
                  <a:pt x="24" y="40"/>
                </a:lnTo>
                <a:lnTo>
                  <a:pt x="16" y="40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24"/>
                </a:lnTo>
                <a:lnTo>
                  <a:pt x="24" y="16"/>
                </a:lnTo>
                <a:lnTo>
                  <a:pt x="24" y="8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56" y="0"/>
                </a:lnTo>
                <a:lnTo>
                  <a:pt x="56" y="8"/>
                </a:lnTo>
                <a:lnTo>
                  <a:pt x="56" y="16"/>
                </a:lnTo>
                <a:lnTo>
                  <a:pt x="56" y="32"/>
                </a:lnTo>
                <a:lnTo>
                  <a:pt x="56" y="40"/>
                </a:lnTo>
                <a:lnTo>
                  <a:pt x="48" y="40"/>
                </a:lnTo>
                <a:lnTo>
                  <a:pt x="40" y="40"/>
                </a:lnTo>
                <a:lnTo>
                  <a:pt x="4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1" name="Freeform 105"/>
          <p:cNvSpPr>
            <a:spLocks/>
          </p:cNvSpPr>
          <p:nvPr/>
        </p:nvSpPr>
        <p:spPr bwMode="auto">
          <a:xfrm>
            <a:off x="4403725" y="3836988"/>
            <a:ext cx="127000" cy="76200"/>
          </a:xfrm>
          <a:custGeom>
            <a:avLst/>
            <a:gdLst>
              <a:gd name="T0" fmla="*/ 120967503 w 80"/>
              <a:gd name="T1" fmla="*/ 60483756 h 48"/>
              <a:gd name="T2" fmla="*/ 120967503 w 80"/>
              <a:gd name="T3" fmla="*/ 60483756 h 48"/>
              <a:gd name="T4" fmla="*/ 120967503 w 80"/>
              <a:gd name="T5" fmla="*/ 40322500 h 48"/>
              <a:gd name="T6" fmla="*/ 120967503 w 80"/>
              <a:gd name="T7" fmla="*/ 20161250 h 48"/>
              <a:gd name="T8" fmla="*/ 120967503 w 80"/>
              <a:gd name="T9" fmla="*/ 20161250 h 48"/>
              <a:gd name="T10" fmla="*/ 100806236 w 80"/>
              <a:gd name="T11" fmla="*/ 20161250 h 48"/>
              <a:gd name="T12" fmla="*/ 80644994 w 80"/>
              <a:gd name="T13" fmla="*/ 20161250 h 48"/>
              <a:gd name="T14" fmla="*/ 80644994 w 80"/>
              <a:gd name="T15" fmla="*/ 20161250 h 48"/>
              <a:gd name="T16" fmla="*/ 60483752 w 80"/>
              <a:gd name="T17" fmla="*/ 20161250 h 48"/>
              <a:gd name="T18" fmla="*/ 40322497 w 80"/>
              <a:gd name="T19" fmla="*/ 20161250 h 48"/>
              <a:gd name="T20" fmla="*/ 40322497 w 80"/>
              <a:gd name="T21" fmla="*/ 20161250 h 48"/>
              <a:gd name="T22" fmla="*/ 20161249 w 80"/>
              <a:gd name="T23" fmla="*/ 40322500 h 48"/>
              <a:gd name="T24" fmla="*/ 20161249 w 80"/>
              <a:gd name="T25" fmla="*/ 60483756 h 48"/>
              <a:gd name="T26" fmla="*/ 20161249 w 80"/>
              <a:gd name="T27" fmla="*/ 60483756 h 48"/>
              <a:gd name="T28" fmla="*/ 20161249 w 80"/>
              <a:gd name="T29" fmla="*/ 80644999 h 48"/>
              <a:gd name="T30" fmla="*/ 40322497 w 80"/>
              <a:gd name="T31" fmla="*/ 80644999 h 48"/>
              <a:gd name="T32" fmla="*/ 40322497 w 80"/>
              <a:gd name="T33" fmla="*/ 80644999 h 48"/>
              <a:gd name="T34" fmla="*/ 60483752 w 80"/>
              <a:gd name="T35" fmla="*/ 80644999 h 48"/>
              <a:gd name="T36" fmla="*/ 80644994 w 80"/>
              <a:gd name="T37" fmla="*/ 100806243 h 48"/>
              <a:gd name="T38" fmla="*/ 80644994 w 80"/>
              <a:gd name="T39" fmla="*/ 100806243 h 48"/>
              <a:gd name="T40" fmla="*/ 100806236 w 80"/>
              <a:gd name="T41" fmla="*/ 80644999 h 48"/>
              <a:gd name="T42" fmla="*/ 100806236 w 80"/>
              <a:gd name="T43" fmla="*/ 80644999 h 48"/>
              <a:gd name="T44" fmla="*/ 100806236 w 80"/>
              <a:gd name="T45" fmla="*/ 80644999 h 48"/>
              <a:gd name="T46" fmla="*/ 120967503 w 80"/>
              <a:gd name="T47" fmla="*/ 80644999 h 48"/>
              <a:gd name="T48" fmla="*/ 120967503 w 80"/>
              <a:gd name="T49" fmla="*/ 60483756 h 48"/>
              <a:gd name="T50" fmla="*/ 120967503 w 80"/>
              <a:gd name="T51" fmla="*/ 60483756 h 48"/>
              <a:gd name="T52" fmla="*/ 120967503 w 80"/>
              <a:gd name="T53" fmla="*/ 60483756 h 48"/>
              <a:gd name="T54" fmla="*/ 0 w 80"/>
              <a:gd name="T55" fmla="*/ 120967511 h 48"/>
              <a:gd name="T56" fmla="*/ 0 w 80"/>
              <a:gd name="T57" fmla="*/ 100806243 h 48"/>
              <a:gd name="T58" fmla="*/ 0 w 80"/>
              <a:gd name="T59" fmla="*/ 100806243 h 48"/>
              <a:gd name="T60" fmla="*/ 20161249 w 80"/>
              <a:gd name="T61" fmla="*/ 100806243 h 48"/>
              <a:gd name="T62" fmla="*/ 20161249 w 80"/>
              <a:gd name="T63" fmla="*/ 100806243 h 48"/>
              <a:gd name="T64" fmla="*/ 20161249 w 80"/>
              <a:gd name="T65" fmla="*/ 80644999 h 48"/>
              <a:gd name="T66" fmla="*/ 20161249 w 80"/>
              <a:gd name="T67" fmla="*/ 80644999 h 48"/>
              <a:gd name="T68" fmla="*/ 20161249 w 80"/>
              <a:gd name="T69" fmla="*/ 80644999 h 48"/>
              <a:gd name="T70" fmla="*/ 0 w 80"/>
              <a:gd name="T71" fmla="*/ 60483756 h 48"/>
              <a:gd name="T72" fmla="*/ 0 w 80"/>
              <a:gd name="T73" fmla="*/ 40322500 h 48"/>
              <a:gd name="T74" fmla="*/ 0 w 80"/>
              <a:gd name="T75" fmla="*/ 40322500 h 48"/>
              <a:gd name="T76" fmla="*/ 0 w 80"/>
              <a:gd name="T77" fmla="*/ 20161250 h 48"/>
              <a:gd name="T78" fmla="*/ 20161249 w 80"/>
              <a:gd name="T79" fmla="*/ 20161250 h 48"/>
              <a:gd name="T80" fmla="*/ 20161249 w 80"/>
              <a:gd name="T81" fmla="*/ 20161250 h 48"/>
              <a:gd name="T82" fmla="*/ 40322497 w 80"/>
              <a:gd name="T83" fmla="*/ 0 h 48"/>
              <a:gd name="T84" fmla="*/ 60483752 w 80"/>
              <a:gd name="T85" fmla="*/ 0 h 48"/>
              <a:gd name="T86" fmla="*/ 60483752 w 80"/>
              <a:gd name="T87" fmla="*/ 0 h 48"/>
              <a:gd name="T88" fmla="*/ 100806236 w 80"/>
              <a:gd name="T89" fmla="*/ 0 h 48"/>
              <a:gd name="T90" fmla="*/ 141128746 w 80"/>
              <a:gd name="T91" fmla="*/ 20161250 h 48"/>
              <a:gd name="T92" fmla="*/ 141128746 w 80"/>
              <a:gd name="T93" fmla="*/ 20161250 h 48"/>
              <a:gd name="T94" fmla="*/ 141128746 w 80"/>
              <a:gd name="T95" fmla="*/ 40322500 h 48"/>
              <a:gd name="T96" fmla="*/ 141128746 w 80"/>
              <a:gd name="T97" fmla="*/ 60483756 h 48"/>
              <a:gd name="T98" fmla="*/ 141128746 w 80"/>
              <a:gd name="T99" fmla="*/ 60483756 h 48"/>
              <a:gd name="T100" fmla="*/ 141128746 w 80"/>
              <a:gd name="T101" fmla="*/ 60483756 h 48"/>
              <a:gd name="T102" fmla="*/ 141128746 w 80"/>
              <a:gd name="T103" fmla="*/ 80644999 h 48"/>
              <a:gd name="T104" fmla="*/ 141128746 w 80"/>
              <a:gd name="T105" fmla="*/ 80644999 h 48"/>
              <a:gd name="T106" fmla="*/ 141128746 w 80"/>
              <a:gd name="T107" fmla="*/ 80644999 h 48"/>
              <a:gd name="T108" fmla="*/ 120967503 w 80"/>
              <a:gd name="T109" fmla="*/ 80644999 h 48"/>
              <a:gd name="T110" fmla="*/ 120967503 w 80"/>
              <a:gd name="T111" fmla="*/ 80644999 h 48"/>
              <a:gd name="T112" fmla="*/ 201612473 w 80"/>
              <a:gd name="T113" fmla="*/ 80644999 h 48"/>
              <a:gd name="T114" fmla="*/ 201612473 w 80"/>
              <a:gd name="T115" fmla="*/ 80644999 h 48"/>
              <a:gd name="T116" fmla="*/ 201612473 w 80"/>
              <a:gd name="T117" fmla="*/ 120967511 h 48"/>
              <a:gd name="T118" fmla="*/ 201612473 w 80"/>
              <a:gd name="T119" fmla="*/ 120967511 h 48"/>
              <a:gd name="T120" fmla="*/ 0 w 80"/>
              <a:gd name="T121" fmla="*/ 120967511 h 48"/>
              <a:gd name="T122" fmla="*/ 0 w 80"/>
              <a:gd name="T123" fmla="*/ 120967511 h 48"/>
              <a:gd name="T124" fmla="*/ 120967503 w 80"/>
              <a:gd name="T125" fmla="*/ 60483756 h 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0"/>
              <a:gd name="T190" fmla="*/ 0 h 48"/>
              <a:gd name="T191" fmla="*/ 80 w 80"/>
              <a:gd name="T192" fmla="*/ 48 h 4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0" h="48">
                <a:moveTo>
                  <a:pt x="48" y="24"/>
                </a:move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32"/>
                </a:lnTo>
                <a:lnTo>
                  <a:pt x="32" y="40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0" y="48"/>
                </a:lnTo>
                <a:lnTo>
                  <a:pt x="0" y="40"/>
                </a:lnTo>
                <a:lnTo>
                  <a:pt x="8" y="40"/>
                </a:lnTo>
                <a:lnTo>
                  <a:pt x="8" y="32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40" y="0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32"/>
                </a:lnTo>
                <a:lnTo>
                  <a:pt x="80" y="32"/>
                </a:lnTo>
                <a:lnTo>
                  <a:pt x="80" y="48"/>
                </a:lnTo>
                <a:lnTo>
                  <a:pt x="0" y="48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2" name="Freeform 106"/>
          <p:cNvSpPr>
            <a:spLocks/>
          </p:cNvSpPr>
          <p:nvPr/>
        </p:nvSpPr>
        <p:spPr bwMode="auto">
          <a:xfrm>
            <a:off x="4403725" y="3748088"/>
            <a:ext cx="88900" cy="76200"/>
          </a:xfrm>
          <a:custGeom>
            <a:avLst/>
            <a:gdLst>
              <a:gd name="T0" fmla="*/ 0 w 56"/>
              <a:gd name="T1" fmla="*/ 60483756 h 48"/>
              <a:gd name="T2" fmla="*/ 20161251 w 56"/>
              <a:gd name="T3" fmla="*/ 20161250 h 48"/>
              <a:gd name="T4" fmla="*/ 20161251 w 56"/>
              <a:gd name="T5" fmla="*/ 20161250 h 48"/>
              <a:gd name="T6" fmla="*/ 20161251 w 56"/>
              <a:gd name="T7" fmla="*/ 0 h 48"/>
              <a:gd name="T8" fmla="*/ 60483758 w 56"/>
              <a:gd name="T9" fmla="*/ 0 h 48"/>
              <a:gd name="T10" fmla="*/ 60483758 w 56"/>
              <a:gd name="T11" fmla="*/ 0 h 48"/>
              <a:gd name="T12" fmla="*/ 80645003 w 56"/>
              <a:gd name="T13" fmla="*/ 0 h 48"/>
              <a:gd name="T14" fmla="*/ 80645003 w 56"/>
              <a:gd name="T15" fmla="*/ 100806243 h 48"/>
              <a:gd name="T16" fmla="*/ 120967517 w 56"/>
              <a:gd name="T17" fmla="*/ 80644999 h 48"/>
              <a:gd name="T18" fmla="*/ 120967517 w 56"/>
              <a:gd name="T19" fmla="*/ 80644999 h 48"/>
              <a:gd name="T20" fmla="*/ 120967517 w 56"/>
              <a:gd name="T21" fmla="*/ 60483756 h 48"/>
              <a:gd name="T22" fmla="*/ 120967517 w 56"/>
              <a:gd name="T23" fmla="*/ 20161250 h 48"/>
              <a:gd name="T24" fmla="*/ 100806247 w 56"/>
              <a:gd name="T25" fmla="*/ 20161250 h 48"/>
              <a:gd name="T26" fmla="*/ 100806247 w 56"/>
              <a:gd name="T27" fmla="*/ 20161250 h 48"/>
              <a:gd name="T28" fmla="*/ 100806247 w 56"/>
              <a:gd name="T29" fmla="*/ 0 h 48"/>
              <a:gd name="T30" fmla="*/ 120967517 w 56"/>
              <a:gd name="T31" fmla="*/ 0 h 48"/>
              <a:gd name="T32" fmla="*/ 120967517 w 56"/>
              <a:gd name="T33" fmla="*/ 0 h 48"/>
              <a:gd name="T34" fmla="*/ 120967517 w 56"/>
              <a:gd name="T35" fmla="*/ 20161250 h 48"/>
              <a:gd name="T36" fmla="*/ 141128761 w 56"/>
              <a:gd name="T37" fmla="*/ 40322500 h 48"/>
              <a:gd name="T38" fmla="*/ 141128761 w 56"/>
              <a:gd name="T39" fmla="*/ 40322500 h 48"/>
              <a:gd name="T40" fmla="*/ 141128761 w 56"/>
              <a:gd name="T41" fmla="*/ 60483756 h 48"/>
              <a:gd name="T42" fmla="*/ 120967517 w 56"/>
              <a:gd name="T43" fmla="*/ 100806243 h 48"/>
              <a:gd name="T44" fmla="*/ 100806247 w 56"/>
              <a:gd name="T45" fmla="*/ 120967511 h 48"/>
              <a:gd name="T46" fmla="*/ 80645003 w 56"/>
              <a:gd name="T47" fmla="*/ 120967511 h 48"/>
              <a:gd name="T48" fmla="*/ 20161251 w 56"/>
              <a:gd name="T49" fmla="*/ 100806243 h 48"/>
              <a:gd name="T50" fmla="*/ 0 w 56"/>
              <a:gd name="T51" fmla="*/ 80644999 h 48"/>
              <a:gd name="T52" fmla="*/ 0 w 56"/>
              <a:gd name="T53" fmla="*/ 60483756 h 48"/>
              <a:gd name="T54" fmla="*/ 60483758 w 56"/>
              <a:gd name="T55" fmla="*/ 20161250 h 48"/>
              <a:gd name="T56" fmla="*/ 40322501 w 56"/>
              <a:gd name="T57" fmla="*/ 20161250 h 48"/>
              <a:gd name="T58" fmla="*/ 20161251 w 56"/>
              <a:gd name="T59" fmla="*/ 40322500 h 48"/>
              <a:gd name="T60" fmla="*/ 20161251 w 56"/>
              <a:gd name="T61" fmla="*/ 60483756 h 48"/>
              <a:gd name="T62" fmla="*/ 40322501 w 56"/>
              <a:gd name="T63" fmla="*/ 80644999 h 48"/>
              <a:gd name="T64" fmla="*/ 40322501 w 56"/>
              <a:gd name="T65" fmla="*/ 80644999 h 48"/>
              <a:gd name="T66" fmla="*/ 60483758 w 56"/>
              <a:gd name="T67" fmla="*/ 100806243 h 48"/>
              <a:gd name="T68" fmla="*/ 60483758 w 56"/>
              <a:gd name="T69" fmla="*/ 20161250 h 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48"/>
              <a:gd name="T107" fmla="*/ 56 w 56"/>
              <a:gd name="T108" fmla="*/ 48 h 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48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40"/>
                </a:lnTo>
                <a:lnTo>
                  <a:pt x="40" y="40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40" y="0"/>
                </a:lnTo>
                <a:lnTo>
                  <a:pt x="48" y="0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40"/>
                </a:lnTo>
                <a:lnTo>
                  <a:pt x="24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3" name="Freeform 107"/>
          <p:cNvSpPr>
            <a:spLocks/>
          </p:cNvSpPr>
          <p:nvPr/>
        </p:nvSpPr>
        <p:spPr bwMode="auto">
          <a:xfrm>
            <a:off x="4403725" y="3684588"/>
            <a:ext cx="88900" cy="38100"/>
          </a:xfrm>
          <a:custGeom>
            <a:avLst/>
            <a:gdLst>
              <a:gd name="T0" fmla="*/ 0 w 56"/>
              <a:gd name="T1" fmla="*/ 60483756 h 24"/>
              <a:gd name="T2" fmla="*/ 0 w 56"/>
              <a:gd name="T3" fmla="*/ 40322500 h 24"/>
              <a:gd name="T4" fmla="*/ 0 w 56"/>
              <a:gd name="T5" fmla="*/ 40322500 h 24"/>
              <a:gd name="T6" fmla="*/ 20161251 w 56"/>
              <a:gd name="T7" fmla="*/ 40322500 h 24"/>
              <a:gd name="T8" fmla="*/ 20161251 w 56"/>
              <a:gd name="T9" fmla="*/ 40322500 h 24"/>
              <a:gd name="T10" fmla="*/ 20161251 w 56"/>
              <a:gd name="T11" fmla="*/ 40322500 h 24"/>
              <a:gd name="T12" fmla="*/ 20161251 w 56"/>
              <a:gd name="T13" fmla="*/ 40322500 h 24"/>
              <a:gd name="T14" fmla="*/ 20161251 w 56"/>
              <a:gd name="T15" fmla="*/ 40322500 h 24"/>
              <a:gd name="T16" fmla="*/ 0 w 56"/>
              <a:gd name="T17" fmla="*/ 20161250 h 24"/>
              <a:gd name="T18" fmla="*/ 0 w 56"/>
              <a:gd name="T19" fmla="*/ 20161250 h 24"/>
              <a:gd name="T20" fmla="*/ 0 w 56"/>
              <a:gd name="T21" fmla="*/ 20161250 h 24"/>
              <a:gd name="T22" fmla="*/ 0 w 56"/>
              <a:gd name="T23" fmla="*/ 20161250 h 24"/>
              <a:gd name="T24" fmla="*/ 0 w 56"/>
              <a:gd name="T25" fmla="*/ 0 h 24"/>
              <a:gd name="T26" fmla="*/ 0 w 56"/>
              <a:gd name="T27" fmla="*/ 0 h 24"/>
              <a:gd name="T28" fmla="*/ 0 w 56"/>
              <a:gd name="T29" fmla="*/ 0 h 24"/>
              <a:gd name="T30" fmla="*/ 0 w 56"/>
              <a:gd name="T31" fmla="*/ 0 h 24"/>
              <a:gd name="T32" fmla="*/ 0 w 56"/>
              <a:gd name="T33" fmla="*/ 0 h 24"/>
              <a:gd name="T34" fmla="*/ 20161251 w 56"/>
              <a:gd name="T35" fmla="*/ 0 h 24"/>
              <a:gd name="T36" fmla="*/ 20161251 w 56"/>
              <a:gd name="T37" fmla="*/ 0 h 24"/>
              <a:gd name="T38" fmla="*/ 20161251 w 56"/>
              <a:gd name="T39" fmla="*/ 0 h 24"/>
              <a:gd name="T40" fmla="*/ 20161251 w 56"/>
              <a:gd name="T41" fmla="*/ 0 h 24"/>
              <a:gd name="T42" fmla="*/ 20161251 w 56"/>
              <a:gd name="T43" fmla="*/ 0 h 24"/>
              <a:gd name="T44" fmla="*/ 20161251 w 56"/>
              <a:gd name="T45" fmla="*/ 20161250 h 24"/>
              <a:gd name="T46" fmla="*/ 20161251 w 56"/>
              <a:gd name="T47" fmla="*/ 20161250 h 24"/>
              <a:gd name="T48" fmla="*/ 20161251 w 56"/>
              <a:gd name="T49" fmla="*/ 20161250 h 24"/>
              <a:gd name="T50" fmla="*/ 40322501 w 56"/>
              <a:gd name="T51" fmla="*/ 20161250 h 24"/>
              <a:gd name="T52" fmla="*/ 40322501 w 56"/>
              <a:gd name="T53" fmla="*/ 40322500 h 24"/>
              <a:gd name="T54" fmla="*/ 40322501 w 56"/>
              <a:gd name="T55" fmla="*/ 40322500 h 24"/>
              <a:gd name="T56" fmla="*/ 40322501 w 56"/>
              <a:gd name="T57" fmla="*/ 40322500 h 24"/>
              <a:gd name="T58" fmla="*/ 60483758 w 56"/>
              <a:gd name="T59" fmla="*/ 40322500 h 24"/>
              <a:gd name="T60" fmla="*/ 60483758 w 56"/>
              <a:gd name="T61" fmla="*/ 40322500 h 24"/>
              <a:gd name="T62" fmla="*/ 141128761 w 56"/>
              <a:gd name="T63" fmla="*/ 40322500 h 24"/>
              <a:gd name="T64" fmla="*/ 141128761 w 56"/>
              <a:gd name="T65" fmla="*/ 40322500 h 24"/>
              <a:gd name="T66" fmla="*/ 141128761 w 56"/>
              <a:gd name="T67" fmla="*/ 60483756 h 24"/>
              <a:gd name="T68" fmla="*/ 141128761 w 56"/>
              <a:gd name="T69" fmla="*/ 60483756 h 24"/>
              <a:gd name="T70" fmla="*/ 0 w 56"/>
              <a:gd name="T71" fmla="*/ 60483756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6"/>
              <a:gd name="T109" fmla="*/ 0 h 24"/>
              <a:gd name="T110" fmla="*/ 56 w 56"/>
              <a:gd name="T111" fmla="*/ 24 h 2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6" h="24">
                <a:moveTo>
                  <a:pt x="0" y="24"/>
                </a:moveTo>
                <a:lnTo>
                  <a:pt x="0" y="16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16" y="8"/>
                </a:lnTo>
                <a:lnTo>
                  <a:pt x="16" y="16"/>
                </a:lnTo>
                <a:lnTo>
                  <a:pt x="24" y="16"/>
                </a:lnTo>
                <a:lnTo>
                  <a:pt x="56" y="16"/>
                </a:lnTo>
                <a:lnTo>
                  <a:pt x="56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4" name="Freeform 108"/>
          <p:cNvSpPr>
            <a:spLocks/>
          </p:cNvSpPr>
          <p:nvPr/>
        </p:nvSpPr>
        <p:spPr bwMode="auto">
          <a:xfrm>
            <a:off x="4403725" y="3557588"/>
            <a:ext cx="88900" cy="114300"/>
          </a:xfrm>
          <a:custGeom>
            <a:avLst/>
            <a:gdLst>
              <a:gd name="T0" fmla="*/ 0 w 56"/>
              <a:gd name="T1" fmla="*/ 161289981 h 72"/>
              <a:gd name="T2" fmla="*/ 20161251 w 56"/>
              <a:gd name="T3" fmla="*/ 161289981 h 72"/>
              <a:gd name="T4" fmla="*/ 20161251 w 56"/>
              <a:gd name="T5" fmla="*/ 161289981 h 72"/>
              <a:gd name="T6" fmla="*/ 20161251 w 56"/>
              <a:gd name="T7" fmla="*/ 141128740 h 72"/>
              <a:gd name="T8" fmla="*/ 0 w 56"/>
              <a:gd name="T9" fmla="*/ 120967498 h 72"/>
              <a:gd name="T10" fmla="*/ 0 w 56"/>
              <a:gd name="T11" fmla="*/ 120967498 h 72"/>
              <a:gd name="T12" fmla="*/ 20161251 w 56"/>
              <a:gd name="T13" fmla="*/ 100806232 h 72"/>
              <a:gd name="T14" fmla="*/ 20161251 w 56"/>
              <a:gd name="T15" fmla="*/ 80644991 h 72"/>
              <a:gd name="T16" fmla="*/ 20161251 w 56"/>
              <a:gd name="T17" fmla="*/ 80644991 h 72"/>
              <a:gd name="T18" fmla="*/ 0 w 56"/>
              <a:gd name="T19" fmla="*/ 80644991 h 72"/>
              <a:gd name="T20" fmla="*/ 0 w 56"/>
              <a:gd name="T21" fmla="*/ 40322495 h 72"/>
              <a:gd name="T22" fmla="*/ 0 w 56"/>
              <a:gd name="T23" fmla="*/ 20161248 h 72"/>
              <a:gd name="T24" fmla="*/ 20161251 w 56"/>
              <a:gd name="T25" fmla="*/ 20161248 h 72"/>
              <a:gd name="T26" fmla="*/ 60483758 w 56"/>
              <a:gd name="T27" fmla="*/ 0 h 72"/>
              <a:gd name="T28" fmla="*/ 141128761 w 56"/>
              <a:gd name="T29" fmla="*/ 0 h 72"/>
              <a:gd name="T30" fmla="*/ 141128761 w 56"/>
              <a:gd name="T31" fmla="*/ 40322495 h 72"/>
              <a:gd name="T32" fmla="*/ 40322501 w 56"/>
              <a:gd name="T33" fmla="*/ 40322495 h 72"/>
              <a:gd name="T34" fmla="*/ 40322501 w 56"/>
              <a:gd name="T35" fmla="*/ 40322495 h 72"/>
              <a:gd name="T36" fmla="*/ 20161251 w 56"/>
              <a:gd name="T37" fmla="*/ 40322495 h 72"/>
              <a:gd name="T38" fmla="*/ 20161251 w 56"/>
              <a:gd name="T39" fmla="*/ 60483749 h 72"/>
              <a:gd name="T40" fmla="*/ 20161251 w 56"/>
              <a:gd name="T41" fmla="*/ 60483749 h 72"/>
              <a:gd name="T42" fmla="*/ 40322501 w 56"/>
              <a:gd name="T43" fmla="*/ 80644991 h 72"/>
              <a:gd name="T44" fmla="*/ 60483758 w 56"/>
              <a:gd name="T45" fmla="*/ 80644991 h 72"/>
              <a:gd name="T46" fmla="*/ 141128761 w 56"/>
              <a:gd name="T47" fmla="*/ 80644991 h 72"/>
              <a:gd name="T48" fmla="*/ 141128761 w 56"/>
              <a:gd name="T49" fmla="*/ 100806232 h 72"/>
              <a:gd name="T50" fmla="*/ 60483758 w 56"/>
              <a:gd name="T51" fmla="*/ 100806232 h 72"/>
              <a:gd name="T52" fmla="*/ 40322501 w 56"/>
              <a:gd name="T53" fmla="*/ 100806232 h 72"/>
              <a:gd name="T54" fmla="*/ 40322501 w 56"/>
              <a:gd name="T55" fmla="*/ 120967498 h 72"/>
              <a:gd name="T56" fmla="*/ 20161251 w 56"/>
              <a:gd name="T57" fmla="*/ 141128740 h 72"/>
              <a:gd name="T58" fmla="*/ 20161251 w 56"/>
              <a:gd name="T59" fmla="*/ 141128740 h 72"/>
              <a:gd name="T60" fmla="*/ 40322501 w 56"/>
              <a:gd name="T61" fmla="*/ 161289981 h 72"/>
              <a:gd name="T62" fmla="*/ 60483758 w 56"/>
              <a:gd name="T63" fmla="*/ 161289981 h 72"/>
              <a:gd name="T64" fmla="*/ 141128761 w 56"/>
              <a:gd name="T65" fmla="*/ 161289981 h 72"/>
              <a:gd name="T66" fmla="*/ 141128761 w 56"/>
              <a:gd name="T67" fmla="*/ 181451223 h 72"/>
              <a:gd name="T68" fmla="*/ 0 w 56"/>
              <a:gd name="T69" fmla="*/ 181451223 h 7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72"/>
              <a:gd name="T107" fmla="*/ 56 w 56"/>
              <a:gd name="T108" fmla="*/ 72 h 7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72">
                <a:moveTo>
                  <a:pt x="0" y="72"/>
                </a:moveTo>
                <a:lnTo>
                  <a:pt x="0" y="64"/>
                </a:lnTo>
                <a:lnTo>
                  <a:pt x="8" y="64"/>
                </a:lnTo>
                <a:lnTo>
                  <a:pt x="8" y="56"/>
                </a:lnTo>
                <a:lnTo>
                  <a:pt x="0" y="56"/>
                </a:lnTo>
                <a:lnTo>
                  <a:pt x="0" y="48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56" y="0"/>
                </a:lnTo>
                <a:lnTo>
                  <a:pt x="56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16" y="32"/>
                </a:lnTo>
                <a:lnTo>
                  <a:pt x="24" y="32"/>
                </a:lnTo>
                <a:lnTo>
                  <a:pt x="56" y="32"/>
                </a:lnTo>
                <a:lnTo>
                  <a:pt x="56" y="40"/>
                </a:lnTo>
                <a:lnTo>
                  <a:pt x="24" y="40"/>
                </a:lnTo>
                <a:lnTo>
                  <a:pt x="16" y="40"/>
                </a:lnTo>
                <a:lnTo>
                  <a:pt x="16" y="48"/>
                </a:lnTo>
                <a:lnTo>
                  <a:pt x="8" y="48"/>
                </a:lnTo>
                <a:lnTo>
                  <a:pt x="8" y="56"/>
                </a:lnTo>
                <a:lnTo>
                  <a:pt x="16" y="64"/>
                </a:lnTo>
                <a:lnTo>
                  <a:pt x="24" y="64"/>
                </a:lnTo>
                <a:lnTo>
                  <a:pt x="56" y="64"/>
                </a:lnTo>
                <a:lnTo>
                  <a:pt x="56" y="72"/>
                </a:lnTo>
                <a:lnTo>
                  <a:pt x="0" y="7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5" name="Freeform 109"/>
          <p:cNvSpPr>
            <a:spLocks/>
          </p:cNvSpPr>
          <p:nvPr/>
        </p:nvSpPr>
        <p:spPr bwMode="auto">
          <a:xfrm>
            <a:off x="4378325" y="3455988"/>
            <a:ext cx="114300" cy="50800"/>
          </a:xfrm>
          <a:custGeom>
            <a:avLst/>
            <a:gdLst>
              <a:gd name="T0" fmla="*/ 0 w 72"/>
              <a:gd name="T1" fmla="*/ 20161247 h 32"/>
              <a:gd name="T2" fmla="*/ 0 w 72"/>
              <a:gd name="T3" fmla="*/ 0 h 32"/>
              <a:gd name="T4" fmla="*/ 0 w 72"/>
              <a:gd name="T5" fmla="*/ 0 h 32"/>
              <a:gd name="T6" fmla="*/ 181451223 w 72"/>
              <a:gd name="T7" fmla="*/ 60483746 h 32"/>
              <a:gd name="T8" fmla="*/ 181451223 w 72"/>
              <a:gd name="T9" fmla="*/ 60483746 h 32"/>
              <a:gd name="T10" fmla="*/ 181451223 w 72"/>
              <a:gd name="T11" fmla="*/ 80644986 h 32"/>
              <a:gd name="T12" fmla="*/ 181451223 w 72"/>
              <a:gd name="T13" fmla="*/ 80644986 h 32"/>
              <a:gd name="T14" fmla="*/ 0 w 72"/>
              <a:gd name="T15" fmla="*/ 20161247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32"/>
              <a:gd name="T26" fmla="*/ 72 w 72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32">
                <a:moveTo>
                  <a:pt x="0" y="8"/>
                </a:moveTo>
                <a:lnTo>
                  <a:pt x="0" y="0"/>
                </a:lnTo>
                <a:lnTo>
                  <a:pt x="72" y="24"/>
                </a:lnTo>
                <a:lnTo>
                  <a:pt x="72" y="32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6" name="Freeform 110"/>
          <p:cNvSpPr>
            <a:spLocks/>
          </p:cNvSpPr>
          <p:nvPr/>
        </p:nvSpPr>
        <p:spPr bwMode="auto">
          <a:xfrm>
            <a:off x="4403725" y="3341688"/>
            <a:ext cx="88900" cy="76200"/>
          </a:xfrm>
          <a:custGeom>
            <a:avLst/>
            <a:gdLst>
              <a:gd name="T0" fmla="*/ 0 w 56"/>
              <a:gd name="T1" fmla="*/ 60483756 h 48"/>
              <a:gd name="T2" fmla="*/ 20161251 w 56"/>
              <a:gd name="T3" fmla="*/ 20161250 h 48"/>
              <a:gd name="T4" fmla="*/ 20161251 w 56"/>
              <a:gd name="T5" fmla="*/ 20161250 h 48"/>
              <a:gd name="T6" fmla="*/ 20161251 w 56"/>
              <a:gd name="T7" fmla="*/ 0 h 48"/>
              <a:gd name="T8" fmla="*/ 60483758 w 56"/>
              <a:gd name="T9" fmla="*/ 0 h 48"/>
              <a:gd name="T10" fmla="*/ 60483758 w 56"/>
              <a:gd name="T11" fmla="*/ 0 h 48"/>
              <a:gd name="T12" fmla="*/ 80645003 w 56"/>
              <a:gd name="T13" fmla="*/ 0 h 48"/>
              <a:gd name="T14" fmla="*/ 80645003 w 56"/>
              <a:gd name="T15" fmla="*/ 80644999 h 48"/>
              <a:gd name="T16" fmla="*/ 120967517 w 56"/>
              <a:gd name="T17" fmla="*/ 80644999 h 48"/>
              <a:gd name="T18" fmla="*/ 120967517 w 56"/>
              <a:gd name="T19" fmla="*/ 60483756 h 48"/>
              <a:gd name="T20" fmla="*/ 120967517 w 56"/>
              <a:gd name="T21" fmla="*/ 60483756 h 48"/>
              <a:gd name="T22" fmla="*/ 120967517 w 56"/>
              <a:gd name="T23" fmla="*/ 20161250 h 48"/>
              <a:gd name="T24" fmla="*/ 100806247 w 56"/>
              <a:gd name="T25" fmla="*/ 20161250 h 48"/>
              <a:gd name="T26" fmla="*/ 100806247 w 56"/>
              <a:gd name="T27" fmla="*/ 20161250 h 48"/>
              <a:gd name="T28" fmla="*/ 100806247 w 56"/>
              <a:gd name="T29" fmla="*/ 0 h 48"/>
              <a:gd name="T30" fmla="*/ 120967517 w 56"/>
              <a:gd name="T31" fmla="*/ 0 h 48"/>
              <a:gd name="T32" fmla="*/ 120967517 w 56"/>
              <a:gd name="T33" fmla="*/ 0 h 48"/>
              <a:gd name="T34" fmla="*/ 120967517 w 56"/>
              <a:gd name="T35" fmla="*/ 20161250 h 48"/>
              <a:gd name="T36" fmla="*/ 141128761 w 56"/>
              <a:gd name="T37" fmla="*/ 40322500 h 48"/>
              <a:gd name="T38" fmla="*/ 141128761 w 56"/>
              <a:gd name="T39" fmla="*/ 40322500 h 48"/>
              <a:gd name="T40" fmla="*/ 141128761 w 56"/>
              <a:gd name="T41" fmla="*/ 60483756 h 48"/>
              <a:gd name="T42" fmla="*/ 120967517 w 56"/>
              <a:gd name="T43" fmla="*/ 100806243 h 48"/>
              <a:gd name="T44" fmla="*/ 100806247 w 56"/>
              <a:gd name="T45" fmla="*/ 100806243 h 48"/>
              <a:gd name="T46" fmla="*/ 80645003 w 56"/>
              <a:gd name="T47" fmla="*/ 120967511 h 48"/>
              <a:gd name="T48" fmla="*/ 20161251 w 56"/>
              <a:gd name="T49" fmla="*/ 100806243 h 48"/>
              <a:gd name="T50" fmla="*/ 0 w 56"/>
              <a:gd name="T51" fmla="*/ 80644999 h 48"/>
              <a:gd name="T52" fmla="*/ 0 w 56"/>
              <a:gd name="T53" fmla="*/ 60483756 h 48"/>
              <a:gd name="T54" fmla="*/ 60483758 w 56"/>
              <a:gd name="T55" fmla="*/ 20161250 h 48"/>
              <a:gd name="T56" fmla="*/ 40322501 w 56"/>
              <a:gd name="T57" fmla="*/ 20161250 h 48"/>
              <a:gd name="T58" fmla="*/ 20161251 w 56"/>
              <a:gd name="T59" fmla="*/ 40322500 h 48"/>
              <a:gd name="T60" fmla="*/ 20161251 w 56"/>
              <a:gd name="T61" fmla="*/ 60483756 h 48"/>
              <a:gd name="T62" fmla="*/ 40322501 w 56"/>
              <a:gd name="T63" fmla="*/ 80644999 h 48"/>
              <a:gd name="T64" fmla="*/ 40322501 w 56"/>
              <a:gd name="T65" fmla="*/ 80644999 h 48"/>
              <a:gd name="T66" fmla="*/ 60483758 w 56"/>
              <a:gd name="T67" fmla="*/ 80644999 h 48"/>
              <a:gd name="T68" fmla="*/ 60483758 w 56"/>
              <a:gd name="T69" fmla="*/ 20161250 h 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48"/>
              <a:gd name="T107" fmla="*/ 56 w 56"/>
              <a:gd name="T108" fmla="*/ 48 h 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48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32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40" y="0"/>
                </a:lnTo>
                <a:lnTo>
                  <a:pt x="48" y="0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32" y="48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16" y="32"/>
                </a:lnTo>
                <a:lnTo>
                  <a:pt x="24" y="32"/>
                </a:lnTo>
                <a:lnTo>
                  <a:pt x="24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7" name="Freeform 111"/>
          <p:cNvSpPr>
            <a:spLocks/>
          </p:cNvSpPr>
          <p:nvPr/>
        </p:nvSpPr>
        <p:spPr bwMode="auto">
          <a:xfrm>
            <a:off x="4403725" y="3252788"/>
            <a:ext cx="127000" cy="76200"/>
          </a:xfrm>
          <a:custGeom>
            <a:avLst/>
            <a:gdLst>
              <a:gd name="T0" fmla="*/ 0 w 80"/>
              <a:gd name="T1" fmla="*/ 60483756 h 48"/>
              <a:gd name="T2" fmla="*/ 20161249 w 80"/>
              <a:gd name="T3" fmla="*/ 40322500 h 48"/>
              <a:gd name="T4" fmla="*/ 20161249 w 80"/>
              <a:gd name="T5" fmla="*/ 20161250 h 48"/>
              <a:gd name="T6" fmla="*/ 20161249 w 80"/>
              <a:gd name="T7" fmla="*/ 20161250 h 48"/>
              <a:gd name="T8" fmla="*/ 0 w 80"/>
              <a:gd name="T9" fmla="*/ 20161250 h 48"/>
              <a:gd name="T10" fmla="*/ 0 w 80"/>
              <a:gd name="T11" fmla="*/ 0 h 48"/>
              <a:gd name="T12" fmla="*/ 120967503 w 80"/>
              <a:gd name="T13" fmla="*/ 0 h 48"/>
              <a:gd name="T14" fmla="*/ 161289988 w 80"/>
              <a:gd name="T15" fmla="*/ 0 h 48"/>
              <a:gd name="T16" fmla="*/ 181451230 w 80"/>
              <a:gd name="T17" fmla="*/ 20161250 h 48"/>
              <a:gd name="T18" fmla="*/ 201612473 w 80"/>
              <a:gd name="T19" fmla="*/ 60483756 h 48"/>
              <a:gd name="T20" fmla="*/ 181451230 w 80"/>
              <a:gd name="T21" fmla="*/ 100806243 h 48"/>
              <a:gd name="T22" fmla="*/ 181451230 w 80"/>
              <a:gd name="T23" fmla="*/ 100806243 h 48"/>
              <a:gd name="T24" fmla="*/ 161289988 w 80"/>
              <a:gd name="T25" fmla="*/ 100806243 h 48"/>
              <a:gd name="T26" fmla="*/ 161289988 w 80"/>
              <a:gd name="T27" fmla="*/ 80644999 h 48"/>
              <a:gd name="T28" fmla="*/ 161289988 w 80"/>
              <a:gd name="T29" fmla="*/ 80644999 h 48"/>
              <a:gd name="T30" fmla="*/ 181451230 w 80"/>
              <a:gd name="T31" fmla="*/ 80644999 h 48"/>
              <a:gd name="T32" fmla="*/ 181451230 w 80"/>
              <a:gd name="T33" fmla="*/ 60483756 h 48"/>
              <a:gd name="T34" fmla="*/ 161289988 w 80"/>
              <a:gd name="T35" fmla="*/ 20161250 h 48"/>
              <a:gd name="T36" fmla="*/ 141128746 w 80"/>
              <a:gd name="T37" fmla="*/ 20161250 h 48"/>
              <a:gd name="T38" fmla="*/ 120967503 w 80"/>
              <a:gd name="T39" fmla="*/ 20161250 h 48"/>
              <a:gd name="T40" fmla="*/ 141128746 w 80"/>
              <a:gd name="T41" fmla="*/ 40322500 h 48"/>
              <a:gd name="T42" fmla="*/ 141128746 w 80"/>
              <a:gd name="T43" fmla="*/ 40322500 h 48"/>
              <a:gd name="T44" fmla="*/ 141128746 w 80"/>
              <a:gd name="T45" fmla="*/ 60483756 h 48"/>
              <a:gd name="T46" fmla="*/ 120967503 w 80"/>
              <a:gd name="T47" fmla="*/ 100806243 h 48"/>
              <a:gd name="T48" fmla="*/ 100806236 w 80"/>
              <a:gd name="T49" fmla="*/ 100806243 h 48"/>
              <a:gd name="T50" fmla="*/ 80644994 w 80"/>
              <a:gd name="T51" fmla="*/ 120967511 h 48"/>
              <a:gd name="T52" fmla="*/ 20161249 w 80"/>
              <a:gd name="T53" fmla="*/ 100806243 h 48"/>
              <a:gd name="T54" fmla="*/ 0 w 80"/>
              <a:gd name="T55" fmla="*/ 80644999 h 48"/>
              <a:gd name="T56" fmla="*/ 0 w 80"/>
              <a:gd name="T57" fmla="*/ 60483756 h 48"/>
              <a:gd name="T58" fmla="*/ 80644994 w 80"/>
              <a:gd name="T59" fmla="*/ 20161250 h 48"/>
              <a:gd name="T60" fmla="*/ 40322497 w 80"/>
              <a:gd name="T61" fmla="*/ 20161250 h 48"/>
              <a:gd name="T62" fmla="*/ 20161249 w 80"/>
              <a:gd name="T63" fmla="*/ 40322500 h 48"/>
              <a:gd name="T64" fmla="*/ 20161249 w 80"/>
              <a:gd name="T65" fmla="*/ 60483756 h 48"/>
              <a:gd name="T66" fmla="*/ 40322497 w 80"/>
              <a:gd name="T67" fmla="*/ 80644999 h 48"/>
              <a:gd name="T68" fmla="*/ 60483752 w 80"/>
              <a:gd name="T69" fmla="*/ 80644999 h 48"/>
              <a:gd name="T70" fmla="*/ 80644994 w 80"/>
              <a:gd name="T71" fmla="*/ 100806243 h 48"/>
              <a:gd name="T72" fmla="*/ 120967503 w 80"/>
              <a:gd name="T73" fmla="*/ 80644999 h 48"/>
              <a:gd name="T74" fmla="*/ 120967503 w 80"/>
              <a:gd name="T75" fmla="*/ 80644999 h 48"/>
              <a:gd name="T76" fmla="*/ 120967503 w 80"/>
              <a:gd name="T77" fmla="*/ 60483756 h 48"/>
              <a:gd name="T78" fmla="*/ 100806236 w 80"/>
              <a:gd name="T79" fmla="*/ 20161250 h 48"/>
              <a:gd name="T80" fmla="*/ 80644994 w 80"/>
              <a:gd name="T81" fmla="*/ 20161250 h 48"/>
              <a:gd name="T82" fmla="*/ 80644994 w 80"/>
              <a:gd name="T83" fmla="*/ 20161250 h 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0"/>
              <a:gd name="T127" fmla="*/ 0 h 48"/>
              <a:gd name="T128" fmla="*/ 80 w 80"/>
              <a:gd name="T129" fmla="*/ 48 h 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0" h="48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48" y="0"/>
                </a:lnTo>
                <a:lnTo>
                  <a:pt x="64" y="0"/>
                </a:lnTo>
                <a:lnTo>
                  <a:pt x="72" y="8"/>
                </a:lnTo>
                <a:lnTo>
                  <a:pt x="80" y="24"/>
                </a:lnTo>
                <a:lnTo>
                  <a:pt x="80" y="32"/>
                </a:lnTo>
                <a:lnTo>
                  <a:pt x="72" y="40"/>
                </a:lnTo>
                <a:lnTo>
                  <a:pt x="64" y="40"/>
                </a:lnTo>
                <a:lnTo>
                  <a:pt x="64" y="32"/>
                </a:lnTo>
                <a:lnTo>
                  <a:pt x="72" y="32"/>
                </a:lnTo>
                <a:lnTo>
                  <a:pt x="72" y="24"/>
                </a:lnTo>
                <a:lnTo>
                  <a:pt x="72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32" y="48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32"/>
                </a:lnTo>
                <a:lnTo>
                  <a:pt x="32" y="40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8" name="Freeform 112"/>
          <p:cNvSpPr>
            <a:spLocks/>
          </p:cNvSpPr>
          <p:nvPr/>
        </p:nvSpPr>
        <p:spPr bwMode="auto">
          <a:xfrm>
            <a:off x="4403725" y="3163888"/>
            <a:ext cx="127000" cy="76200"/>
          </a:xfrm>
          <a:custGeom>
            <a:avLst/>
            <a:gdLst>
              <a:gd name="T0" fmla="*/ 0 w 80"/>
              <a:gd name="T1" fmla="*/ 60483756 h 48"/>
              <a:gd name="T2" fmla="*/ 20161249 w 80"/>
              <a:gd name="T3" fmla="*/ 40322500 h 48"/>
              <a:gd name="T4" fmla="*/ 20161249 w 80"/>
              <a:gd name="T5" fmla="*/ 20161250 h 48"/>
              <a:gd name="T6" fmla="*/ 20161249 w 80"/>
              <a:gd name="T7" fmla="*/ 20161250 h 48"/>
              <a:gd name="T8" fmla="*/ 0 w 80"/>
              <a:gd name="T9" fmla="*/ 20161250 h 48"/>
              <a:gd name="T10" fmla="*/ 0 w 80"/>
              <a:gd name="T11" fmla="*/ 0 h 48"/>
              <a:gd name="T12" fmla="*/ 120967503 w 80"/>
              <a:gd name="T13" fmla="*/ 0 h 48"/>
              <a:gd name="T14" fmla="*/ 161289988 w 80"/>
              <a:gd name="T15" fmla="*/ 0 h 48"/>
              <a:gd name="T16" fmla="*/ 181451230 w 80"/>
              <a:gd name="T17" fmla="*/ 20161250 h 48"/>
              <a:gd name="T18" fmla="*/ 201612473 w 80"/>
              <a:gd name="T19" fmla="*/ 60483756 h 48"/>
              <a:gd name="T20" fmla="*/ 181451230 w 80"/>
              <a:gd name="T21" fmla="*/ 100806243 h 48"/>
              <a:gd name="T22" fmla="*/ 181451230 w 80"/>
              <a:gd name="T23" fmla="*/ 100806243 h 48"/>
              <a:gd name="T24" fmla="*/ 161289988 w 80"/>
              <a:gd name="T25" fmla="*/ 100806243 h 48"/>
              <a:gd name="T26" fmla="*/ 161289988 w 80"/>
              <a:gd name="T27" fmla="*/ 80644999 h 48"/>
              <a:gd name="T28" fmla="*/ 161289988 w 80"/>
              <a:gd name="T29" fmla="*/ 80644999 h 48"/>
              <a:gd name="T30" fmla="*/ 181451230 w 80"/>
              <a:gd name="T31" fmla="*/ 80644999 h 48"/>
              <a:gd name="T32" fmla="*/ 181451230 w 80"/>
              <a:gd name="T33" fmla="*/ 60483756 h 48"/>
              <a:gd name="T34" fmla="*/ 161289988 w 80"/>
              <a:gd name="T35" fmla="*/ 20161250 h 48"/>
              <a:gd name="T36" fmla="*/ 141128746 w 80"/>
              <a:gd name="T37" fmla="*/ 20161250 h 48"/>
              <a:gd name="T38" fmla="*/ 120967503 w 80"/>
              <a:gd name="T39" fmla="*/ 20161250 h 48"/>
              <a:gd name="T40" fmla="*/ 141128746 w 80"/>
              <a:gd name="T41" fmla="*/ 40322500 h 48"/>
              <a:gd name="T42" fmla="*/ 141128746 w 80"/>
              <a:gd name="T43" fmla="*/ 40322500 h 48"/>
              <a:gd name="T44" fmla="*/ 141128746 w 80"/>
              <a:gd name="T45" fmla="*/ 60483756 h 48"/>
              <a:gd name="T46" fmla="*/ 120967503 w 80"/>
              <a:gd name="T47" fmla="*/ 100806243 h 48"/>
              <a:gd name="T48" fmla="*/ 100806236 w 80"/>
              <a:gd name="T49" fmla="*/ 100806243 h 48"/>
              <a:gd name="T50" fmla="*/ 80644994 w 80"/>
              <a:gd name="T51" fmla="*/ 120967511 h 48"/>
              <a:gd name="T52" fmla="*/ 20161249 w 80"/>
              <a:gd name="T53" fmla="*/ 100806243 h 48"/>
              <a:gd name="T54" fmla="*/ 0 w 80"/>
              <a:gd name="T55" fmla="*/ 80644999 h 48"/>
              <a:gd name="T56" fmla="*/ 0 w 80"/>
              <a:gd name="T57" fmla="*/ 60483756 h 48"/>
              <a:gd name="T58" fmla="*/ 80644994 w 80"/>
              <a:gd name="T59" fmla="*/ 20161250 h 48"/>
              <a:gd name="T60" fmla="*/ 40322497 w 80"/>
              <a:gd name="T61" fmla="*/ 20161250 h 48"/>
              <a:gd name="T62" fmla="*/ 20161249 w 80"/>
              <a:gd name="T63" fmla="*/ 40322500 h 48"/>
              <a:gd name="T64" fmla="*/ 20161249 w 80"/>
              <a:gd name="T65" fmla="*/ 60483756 h 48"/>
              <a:gd name="T66" fmla="*/ 40322497 w 80"/>
              <a:gd name="T67" fmla="*/ 80644999 h 48"/>
              <a:gd name="T68" fmla="*/ 60483752 w 80"/>
              <a:gd name="T69" fmla="*/ 80644999 h 48"/>
              <a:gd name="T70" fmla="*/ 80644994 w 80"/>
              <a:gd name="T71" fmla="*/ 100806243 h 48"/>
              <a:gd name="T72" fmla="*/ 120967503 w 80"/>
              <a:gd name="T73" fmla="*/ 80644999 h 48"/>
              <a:gd name="T74" fmla="*/ 120967503 w 80"/>
              <a:gd name="T75" fmla="*/ 80644999 h 48"/>
              <a:gd name="T76" fmla="*/ 120967503 w 80"/>
              <a:gd name="T77" fmla="*/ 60483756 h 48"/>
              <a:gd name="T78" fmla="*/ 100806236 w 80"/>
              <a:gd name="T79" fmla="*/ 20161250 h 48"/>
              <a:gd name="T80" fmla="*/ 80644994 w 80"/>
              <a:gd name="T81" fmla="*/ 20161250 h 48"/>
              <a:gd name="T82" fmla="*/ 80644994 w 80"/>
              <a:gd name="T83" fmla="*/ 20161250 h 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0"/>
              <a:gd name="T127" fmla="*/ 0 h 48"/>
              <a:gd name="T128" fmla="*/ 80 w 80"/>
              <a:gd name="T129" fmla="*/ 48 h 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0" h="48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48" y="0"/>
                </a:lnTo>
                <a:lnTo>
                  <a:pt x="64" y="0"/>
                </a:lnTo>
                <a:lnTo>
                  <a:pt x="72" y="8"/>
                </a:lnTo>
                <a:lnTo>
                  <a:pt x="80" y="24"/>
                </a:lnTo>
                <a:lnTo>
                  <a:pt x="80" y="32"/>
                </a:lnTo>
                <a:lnTo>
                  <a:pt x="72" y="40"/>
                </a:lnTo>
                <a:lnTo>
                  <a:pt x="64" y="40"/>
                </a:lnTo>
                <a:lnTo>
                  <a:pt x="64" y="32"/>
                </a:lnTo>
                <a:lnTo>
                  <a:pt x="72" y="32"/>
                </a:lnTo>
                <a:lnTo>
                  <a:pt x="72" y="24"/>
                </a:lnTo>
                <a:lnTo>
                  <a:pt x="72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32" y="48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32"/>
                </a:lnTo>
                <a:lnTo>
                  <a:pt x="32" y="40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9" name="Rectangle 113"/>
          <p:cNvSpPr>
            <a:spLocks noChangeArrowheads="1"/>
          </p:cNvSpPr>
          <p:nvPr/>
        </p:nvSpPr>
        <p:spPr bwMode="auto">
          <a:xfrm>
            <a:off x="4371975" y="2297113"/>
            <a:ext cx="1603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0" name="Line 114"/>
          <p:cNvSpPr>
            <a:spLocks noChangeShapeType="1"/>
          </p:cNvSpPr>
          <p:nvPr/>
        </p:nvSpPr>
        <p:spPr bwMode="auto">
          <a:xfrm>
            <a:off x="5026025" y="54117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71" name="Rectangle 115"/>
          <p:cNvSpPr>
            <a:spLocks noChangeArrowheads="1"/>
          </p:cNvSpPr>
          <p:nvPr/>
        </p:nvSpPr>
        <p:spPr bwMode="auto">
          <a:xfrm>
            <a:off x="4829175" y="55022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C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2" name="Rectangle 116"/>
          <p:cNvSpPr>
            <a:spLocks noChangeArrowheads="1"/>
          </p:cNvSpPr>
          <p:nvPr/>
        </p:nvSpPr>
        <p:spPr bwMode="auto">
          <a:xfrm>
            <a:off x="49180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3" name="Rectangle 117"/>
          <p:cNvSpPr>
            <a:spLocks noChangeArrowheads="1"/>
          </p:cNvSpPr>
          <p:nvPr/>
        </p:nvSpPr>
        <p:spPr bwMode="auto">
          <a:xfrm>
            <a:off x="49815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n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4" name="Rectangle 118"/>
          <p:cNvSpPr>
            <a:spLocks noChangeArrowheads="1"/>
          </p:cNvSpPr>
          <p:nvPr/>
        </p:nvSpPr>
        <p:spPr bwMode="auto">
          <a:xfrm>
            <a:off x="50450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5" name="Rectangle 119"/>
          <p:cNvSpPr>
            <a:spLocks noChangeArrowheads="1"/>
          </p:cNvSpPr>
          <p:nvPr/>
        </p:nvSpPr>
        <p:spPr bwMode="auto">
          <a:xfrm>
            <a:off x="5083175" y="5502275"/>
            <a:ext cx="428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r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6" name="Rectangle 120"/>
          <p:cNvSpPr>
            <a:spLocks noChangeArrowheads="1"/>
          </p:cNvSpPr>
          <p:nvPr/>
        </p:nvSpPr>
        <p:spPr bwMode="auto">
          <a:xfrm>
            <a:off x="51212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7" name="Rectangle 121"/>
          <p:cNvSpPr>
            <a:spLocks noChangeArrowheads="1"/>
          </p:cNvSpPr>
          <p:nvPr/>
        </p:nvSpPr>
        <p:spPr bwMode="auto">
          <a:xfrm>
            <a:off x="5184775" y="5502275"/>
            <a:ext cx="28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l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8" name="Rectangle 122"/>
          <p:cNvSpPr>
            <a:spLocks noChangeArrowheads="1"/>
          </p:cNvSpPr>
          <p:nvPr/>
        </p:nvSpPr>
        <p:spPr bwMode="auto">
          <a:xfrm>
            <a:off x="52863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9" name="Rectangle 123"/>
          <p:cNvSpPr>
            <a:spLocks noChangeArrowheads="1"/>
          </p:cNvSpPr>
          <p:nvPr/>
        </p:nvSpPr>
        <p:spPr bwMode="auto">
          <a:xfrm>
            <a:off x="53625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0" name="Rectangle 124"/>
          <p:cNvSpPr>
            <a:spLocks noChangeArrowheads="1"/>
          </p:cNvSpPr>
          <p:nvPr/>
        </p:nvSpPr>
        <p:spPr bwMode="auto">
          <a:xfrm>
            <a:off x="54260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1" name="Rectangle 125"/>
          <p:cNvSpPr>
            <a:spLocks noChangeArrowheads="1"/>
          </p:cNvSpPr>
          <p:nvPr/>
        </p:nvSpPr>
        <p:spPr bwMode="auto">
          <a:xfrm>
            <a:off x="54895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2" name="Rectangle 126"/>
          <p:cNvSpPr>
            <a:spLocks noChangeArrowheads="1"/>
          </p:cNvSpPr>
          <p:nvPr/>
        </p:nvSpPr>
        <p:spPr bwMode="auto">
          <a:xfrm>
            <a:off x="5553075" y="550227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3" name="Rectangle 127"/>
          <p:cNvSpPr>
            <a:spLocks noChangeArrowheads="1"/>
          </p:cNvSpPr>
          <p:nvPr/>
        </p:nvSpPr>
        <p:spPr bwMode="auto">
          <a:xfrm>
            <a:off x="56673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4" name="Rectangle 128"/>
          <p:cNvSpPr>
            <a:spLocks noChangeArrowheads="1"/>
          </p:cNvSpPr>
          <p:nvPr/>
        </p:nvSpPr>
        <p:spPr bwMode="auto">
          <a:xfrm>
            <a:off x="57435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5" name="Rectangle 129"/>
          <p:cNvSpPr>
            <a:spLocks noChangeArrowheads="1"/>
          </p:cNvSpPr>
          <p:nvPr/>
        </p:nvSpPr>
        <p:spPr bwMode="auto">
          <a:xfrm>
            <a:off x="58070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6" name="Rectangle 130"/>
          <p:cNvSpPr>
            <a:spLocks noChangeArrowheads="1"/>
          </p:cNvSpPr>
          <p:nvPr/>
        </p:nvSpPr>
        <p:spPr bwMode="auto">
          <a:xfrm>
            <a:off x="58705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7" name="Rectangle 131"/>
          <p:cNvSpPr>
            <a:spLocks noChangeArrowheads="1"/>
          </p:cNvSpPr>
          <p:nvPr/>
        </p:nvSpPr>
        <p:spPr bwMode="auto">
          <a:xfrm>
            <a:off x="59340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8" name="Rectangle 132"/>
          <p:cNvSpPr>
            <a:spLocks noChangeArrowheads="1"/>
          </p:cNvSpPr>
          <p:nvPr/>
        </p:nvSpPr>
        <p:spPr bwMode="auto">
          <a:xfrm>
            <a:off x="5972175" y="550227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9" name="Rectangle 133"/>
          <p:cNvSpPr>
            <a:spLocks noChangeArrowheads="1"/>
          </p:cNvSpPr>
          <p:nvPr/>
        </p:nvSpPr>
        <p:spPr bwMode="auto">
          <a:xfrm>
            <a:off x="60864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0" name="Rectangle 134"/>
          <p:cNvSpPr>
            <a:spLocks noChangeArrowheads="1"/>
          </p:cNvSpPr>
          <p:nvPr/>
        </p:nvSpPr>
        <p:spPr bwMode="auto">
          <a:xfrm>
            <a:off x="61626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1" name="Rectangle 135"/>
          <p:cNvSpPr>
            <a:spLocks noChangeArrowheads="1"/>
          </p:cNvSpPr>
          <p:nvPr/>
        </p:nvSpPr>
        <p:spPr bwMode="auto">
          <a:xfrm>
            <a:off x="62261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2" name="Rectangle 136"/>
          <p:cNvSpPr>
            <a:spLocks noChangeArrowheads="1"/>
          </p:cNvSpPr>
          <p:nvPr/>
        </p:nvSpPr>
        <p:spPr bwMode="auto">
          <a:xfrm>
            <a:off x="62896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3" name="Rectangle 137"/>
          <p:cNvSpPr>
            <a:spLocks noChangeArrowheads="1"/>
          </p:cNvSpPr>
          <p:nvPr/>
        </p:nvSpPr>
        <p:spPr bwMode="auto">
          <a:xfrm>
            <a:off x="63531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4" name="Rectangle 138"/>
          <p:cNvSpPr>
            <a:spLocks noChangeArrowheads="1"/>
          </p:cNvSpPr>
          <p:nvPr/>
        </p:nvSpPr>
        <p:spPr bwMode="auto">
          <a:xfrm>
            <a:off x="6391275" y="55022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C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5" name="Line 139"/>
          <p:cNvSpPr>
            <a:spLocks noChangeShapeType="1"/>
          </p:cNvSpPr>
          <p:nvPr/>
        </p:nvSpPr>
        <p:spPr bwMode="auto">
          <a:xfrm>
            <a:off x="5432425" y="56911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96" name="Line 140"/>
          <p:cNvSpPr>
            <a:spLocks noChangeShapeType="1"/>
          </p:cNvSpPr>
          <p:nvPr/>
        </p:nvSpPr>
        <p:spPr bwMode="auto">
          <a:xfrm>
            <a:off x="5432425" y="56149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97" name="Line 141"/>
          <p:cNvSpPr>
            <a:spLocks noChangeShapeType="1"/>
          </p:cNvSpPr>
          <p:nvPr/>
        </p:nvSpPr>
        <p:spPr bwMode="auto">
          <a:xfrm>
            <a:off x="5851525" y="56149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98" name="Line 142"/>
          <p:cNvSpPr>
            <a:spLocks noChangeShapeType="1"/>
          </p:cNvSpPr>
          <p:nvPr/>
        </p:nvSpPr>
        <p:spPr bwMode="auto">
          <a:xfrm>
            <a:off x="5851525" y="5678488"/>
            <a:ext cx="1588" cy="101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99" name="Line 143"/>
          <p:cNvSpPr>
            <a:spLocks noChangeShapeType="1"/>
          </p:cNvSpPr>
          <p:nvPr/>
        </p:nvSpPr>
        <p:spPr bwMode="auto">
          <a:xfrm>
            <a:off x="6257925" y="56149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00" name="Rectangle 144"/>
          <p:cNvSpPr>
            <a:spLocks noChangeArrowheads="1"/>
          </p:cNvSpPr>
          <p:nvPr/>
        </p:nvSpPr>
        <p:spPr bwMode="auto">
          <a:xfrm>
            <a:off x="5705475" y="5807075"/>
            <a:ext cx="69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1" name="Rectangle 145"/>
          <p:cNvSpPr>
            <a:spLocks noChangeArrowheads="1"/>
          </p:cNvSpPr>
          <p:nvPr/>
        </p:nvSpPr>
        <p:spPr bwMode="auto">
          <a:xfrm>
            <a:off x="5768975" y="58070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2" name="Rectangle 146"/>
          <p:cNvSpPr>
            <a:spLocks noChangeArrowheads="1"/>
          </p:cNvSpPr>
          <p:nvPr/>
        </p:nvSpPr>
        <p:spPr bwMode="auto">
          <a:xfrm>
            <a:off x="5832475" y="5807075"/>
            <a:ext cx="571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x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3" name="Rectangle 147"/>
          <p:cNvSpPr>
            <a:spLocks noChangeArrowheads="1"/>
          </p:cNvSpPr>
          <p:nvPr/>
        </p:nvSpPr>
        <p:spPr bwMode="auto">
          <a:xfrm>
            <a:off x="5883275" y="5807075"/>
            <a:ext cx="25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i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4" name="Rectangle 148"/>
          <p:cNvSpPr>
            <a:spLocks noChangeArrowheads="1"/>
          </p:cNvSpPr>
          <p:nvPr/>
        </p:nvSpPr>
        <p:spPr bwMode="auto">
          <a:xfrm>
            <a:off x="5908675" y="58070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n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5" name="Rectangle 149"/>
          <p:cNvSpPr>
            <a:spLocks noChangeArrowheads="1"/>
          </p:cNvSpPr>
          <p:nvPr/>
        </p:nvSpPr>
        <p:spPr bwMode="auto">
          <a:xfrm>
            <a:off x="5972175" y="5807075"/>
            <a:ext cx="31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6" name="Rectangle 150"/>
          <p:cNvSpPr>
            <a:spLocks noChangeArrowheads="1"/>
          </p:cNvSpPr>
          <p:nvPr/>
        </p:nvSpPr>
        <p:spPr bwMode="auto">
          <a:xfrm>
            <a:off x="5997575" y="580707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7" name="Line 151"/>
          <p:cNvSpPr>
            <a:spLocks noChangeShapeType="1"/>
          </p:cNvSpPr>
          <p:nvPr/>
        </p:nvSpPr>
        <p:spPr bwMode="auto">
          <a:xfrm>
            <a:off x="5432425" y="54117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08" name="Line 152"/>
          <p:cNvSpPr>
            <a:spLocks noChangeShapeType="1"/>
          </p:cNvSpPr>
          <p:nvPr/>
        </p:nvSpPr>
        <p:spPr bwMode="auto">
          <a:xfrm>
            <a:off x="5851525" y="54117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09" name="Line 153"/>
          <p:cNvSpPr>
            <a:spLocks noChangeShapeType="1"/>
          </p:cNvSpPr>
          <p:nvPr/>
        </p:nvSpPr>
        <p:spPr bwMode="auto">
          <a:xfrm>
            <a:off x="6257925" y="54117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0" name="Freeform 154"/>
          <p:cNvSpPr>
            <a:spLocks/>
          </p:cNvSpPr>
          <p:nvPr/>
        </p:nvSpPr>
        <p:spPr bwMode="auto">
          <a:xfrm>
            <a:off x="4759325" y="2401888"/>
            <a:ext cx="1739900" cy="3009900"/>
          </a:xfrm>
          <a:custGeom>
            <a:avLst/>
            <a:gdLst>
              <a:gd name="T0" fmla="*/ 0 w 1096"/>
              <a:gd name="T1" fmla="*/ 0 h 1896"/>
              <a:gd name="T2" fmla="*/ 2147483647 w 1096"/>
              <a:gd name="T3" fmla="*/ 0 h 1896"/>
              <a:gd name="T4" fmla="*/ 2147483647 w 1096"/>
              <a:gd name="T5" fmla="*/ 0 h 1896"/>
              <a:gd name="T6" fmla="*/ 2147483647 w 1096"/>
              <a:gd name="T7" fmla="*/ 2147483647 h 1896"/>
              <a:gd name="T8" fmla="*/ 2147483647 w 1096"/>
              <a:gd name="T9" fmla="*/ 2147483647 h 1896"/>
              <a:gd name="T10" fmla="*/ 0 w 1096"/>
              <a:gd name="T11" fmla="*/ 2147483647 h 1896"/>
              <a:gd name="T12" fmla="*/ 0 w 1096"/>
              <a:gd name="T13" fmla="*/ 2147483647 h 1896"/>
              <a:gd name="T14" fmla="*/ 0 w 1096"/>
              <a:gd name="T15" fmla="*/ 0 h 1896"/>
              <a:gd name="T16" fmla="*/ 0 w 1096"/>
              <a:gd name="T17" fmla="*/ 0 h 18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96"/>
              <a:gd name="T28" fmla="*/ 0 h 1896"/>
              <a:gd name="T29" fmla="*/ 1096 w 1096"/>
              <a:gd name="T30" fmla="*/ 1896 h 18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96" h="1896">
                <a:moveTo>
                  <a:pt x="0" y="0"/>
                </a:moveTo>
                <a:lnTo>
                  <a:pt x="1096" y="0"/>
                </a:lnTo>
                <a:lnTo>
                  <a:pt x="1096" y="1896"/>
                </a:lnTo>
                <a:lnTo>
                  <a:pt x="0" y="189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1" name="Rectangle 155"/>
          <p:cNvSpPr>
            <a:spLocks noChangeArrowheads="1"/>
          </p:cNvSpPr>
          <p:nvPr/>
        </p:nvSpPr>
        <p:spPr bwMode="auto">
          <a:xfrm>
            <a:off x="2701925" y="2744788"/>
            <a:ext cx="215900" cy="26543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2" name="Rectangle 156"/>
          <p:cNvSpPr>
            <a:spLocks noChangeArrowheads="1"/>
          </p:cNvSpPr>
          <p:nvPr/>
        </p:nvSpPr>
        <p:spPr bwMode="auto">
          <a:xfrm>
            <a:off x="3108325" y="2744788"/>
            <a:ext cx="228600" cy="26543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3" name="Freeform 157"/>
          <p:cNvSpPr>
            <a:spLocks/>
          </p:cNvSpPr>
          <p:nvPr/>
        </p:nvSpPr>
        <p:spPr bwMode="auto">
          <a:xfrm>
            <a:off x="2701925" y="2744788"/>
            <a:ext cx="215900" cy="2654300"/>
          </a:xfrm>
          <a:custGeom>
            <a:avLst/>
            <a:gdLst>
              <a:gd name="T0" fmla="*/ 0 w 136"/>
              <a:gd name="T1" fmla="*/ 0 h 1672"/>
              <a:gd name="T2" fmla="*/ 342741195 w 136"/>
              <a:gd name="T3" fmla="*/ 0 h 1672"/>
              <a:gd name="T4" fmla="*/ 342741195 w 136"/>
              <a:gd name="T5" fmla="*/ 0 h 1672"/>
              <a:gd name="T6" fmla="*/ 342741195 w 136"/>
              <a:gd name="T7" fmla="*/ 2147483647 h 1672"/>
              <a:gd name="T8" fmla="*/ 342741195 w 136"/>
              <a:gd name="T9" fmla="*/ 2147483647 h 1672"/>
              <a:gd name="T10" fmla="*/ 0 w 136"/>
              <a:gd name="T11" fmla="*/ 2147483647 h 1672"/>
              <a:gd name="T12" fmla="*/ 0 w 136"/>
              <a:gd name="T13" fmla="*/ 2147483647 h 1672"/>
              <a:gd name="T14" fmla="*/ 0 w 136"/>
              <a:gd name="T15" fmla="*/ 0 h 1672"/>
              <a:gd name="T16" fmla="*/ 0 w 136"/>
              <a:gd name="T17" fmla="*/ 0 h 16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1672"/>
              <a:gd name="T29" fmla="*/ 136 w 136"/>
              <a:gd name="T30" fmla="*/ 1672 h 16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1672">
                <a:moveTo>
                  <a:pt x="0" y="0"/>
                </a:moveTo>
                <a:lnTo>
                  <a:pt x="136" y="0"/>
                </a:lnTo>
                <a:lnTo>
                  <a:pt x="136" y="1672"/>
                </a:lnTo>
                <a:lnTo>
                  <a:pt x="0" y="167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4" name="Freeform 158"/>
          <p:cNvSpPr>
            <a:spLocks/>
          </p:cNvSpPr>
          <p:nvPr/>
        </p:nvSpPr>
        <p:spPr bwMode="auto">
          <a:xfrm>
            <a:off x="3108325" y="2744788"/>
            <a:ext cx="228600" cy="2654300"/>
          </a:xfrm>
          <a:custGeom>
            <a:avLst/>
            <a:gdLst>
              <a:gd name="T0" fmla="*/ 0 w 144"/>
              <a:gd name="T1" fmla="*/ 0 h 1672"/>
              <a:gd name="T2" fmla="*/ 362902445 w 144"/>
              <a:gd name="T3" fmla="*/ 0 h 1672"/>
              <a:gd name="T4" fmla="*/ 362902445 w 144"/>
              <a:gd name="T5" fmla="*/ 0 h 1672"/>
              <a:gd name="T6" fmla="*/ 362902445 w 144"/>
              <a:gd name="T7" fmla="*/ 2147483647 h 1672"/>
              <a:gd name="T8" fmla="*/ 362902445 w 144"/>
              <a:gd name="T9" fmla="*/ 2147483647 h 1672"/>
              <a:gd name="T10" fmla="*/ 0 w 144"/>
              <a:gd name="T11" fmla="*/ 2147483647 h 1672"/>
              <a:gd name="T12" fmla="*/ 0 w 144"/>
              <a:gd name="T13" fmla="*/ 2147483647 h 1672"/>
              <a:gd name="T14" fmla="*/ 0 w 144"/>
              <a:gd name="T15" fmla="*/ 0 h 1672"/>
              <a:gd name="T16" fmla="*/ 0 w 144"/>
              <a:gd name="T17" fmla="*/ 0 h 16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4"/>
              <a:gd name="T28" fmla="*/ 0 h 1672"/>
              <a:gd name="T29" fmla="*/ 144 w 144"/>
              <a:gd name="T30" fmla="*/ 1672 h 16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4" h="1672">
                <a:moveTo>
                  <a:pt x="0" y="0"/>
                </a:moveTo>
                <a:lnTo>
                  <a:pt x="144" y="0"/>
                </a:lnTo>
                <a:lnTo>
                  <a:pt x="144" y="1672"/>
                </a:lnTo>
                <a:lnTo>
                  <a:pt x="0" y="167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5" name="Rectangle 159"/>
          <p:cNvSpPr>
            <a:spLocks noChangeArrowheads="1"/>
          </p:cNvSpPr>
          <p:nvPr/>
        </p:nvSpPr>
        <p:spPr bwMode="auto">
          <a:xfrm>
            <a:off x="3540125" y="3455988"/>
            <a:ext cx="215900" cy="19431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6" name="Rectangle 160"/>
          <p:cNvSpPr>
            <a:spLocks noChangeArrowheads="1"/>
          </p:cNvSpPr>
          <p:nvPr/>
        </p:nvSpPr>
        <p:spPr bwMode="auto">
          <a:xfrm>
            <a:off x="3959225" y="4281488"/>
            <a:ext cx="215900" cy="11176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7" name="Freeform 161"/>
          <p:cNvSpPr>
            <a:spLocks/>
          </p:cNvSpPr>
          <p:nvPr/>
        </p:nvSpPr>
        <p:spPr bwMode="auto">
          <a:xfrm>
            <a:off x="3540125" y="3455988"/>
            <a:ext cx="215900" cy="1943100"/>
          </a:xfrm>
          <a:custGeom>
            <a:avLst/>
            <a:gdLst>
              <a:gd name="T0" fmla="*/ 0 w 136"/>
              <a:gd name="T1" fmla="*/ 0 h 1224"/>
              <a:gd name="T2" fmla="*/ 342741195 w 136"/>
              <a:gd name="T3" fmla="*/ 0 h 1224"/>
              <a:gd name="T4" fmla="*/ 342741195 w 136"/>
              <a:gd name="T5" fmla="*/ 0 h 1224"/>
              <a:gd name="T6" fmla="*/ 342741195 w 136"/>
              <a:gd name="T7" fmla="*/ 2147483647 h 1224"/>
              <a:gd name="T8" fmla="*/ 342741195 w 136"/>
              <a:gd name="T9" fmla="*/ 2147483647 h 1224"/>
              <a:gd name="T10" fmla="*/ 0 w 136"/>
              <a:gd name="T11" fmla="*/ 2147483647 h 1224"/>
              <a:gd name="T12" fmla="*/ 0 w 136"/>
              <a:gd name="T13" fmla="*/ 2147483647 h 1224"/>
              <a:gd name="T14" fmla="*/ 0 w 136"/>
              <a:gd name="T15" fmla="*/ 0 h 1224"/>
              <a:gd name="T16" fmla="*/ 0 w 136"/>
              <a:gd name="T17" fmla="*/ 0 h 12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1224"/>
              <a:gd name="T29" fmla="*/ 136 w 136"/>
              <a:gd name="T30" fmla="*/ 1224 h 12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1224">
                <a:moveTo>
                  <a:pt x="0" y="0"/>
                </a:moveTo>
                <a:lnTo>
                  <a:pt x="136" y="0"/>
                </a:lnTo>
                <a:lnTo>
                  <a:pt x="136" y="1224"/>
                </a:lnTo>
                <a:lnTo>
                  <a:pt x="0" y="122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8" name="Freeform 162"/>
          <p:cNvSpPr>
            <a:spLocks/>
          </p:cNvSpPr>
          <p:nvPr/>
        </p:nvSpPr>
        <p:spPr bwMode="auto">
          <a:xfrm>
            <a:off x="3959225" y="4281488"/>
            <a:ext cx="215900" cy="1117600"/>
          </a:xfrm>
          <a:custGeom>
            <a:avLst/>
            <a:gdLst>
              <a:gd name="T0" fmla="*/ 0 w 136"/>
              <a:gd name="T1" fmla="*/ 0 h 704"/>
              <a:gd name="T2" fmla="*/ 342741195 w 136"/>
              <a:gd name="T3" fmla="*/ 0 h 704"/>
              <a:gd name="T4" fmla="*/ 342741195 w 136"/>
              <a:gd name="T5" fmla="*/ 0 h 704"/>
              <a:gd name="T6" fmla="*/ 342741195 w 136"/>
              <a:gd name="T7" fmla="*/ 1774190178 h 704"/>
              <a:gd name="T8" fmla="*/ 342741195 w 136"/>
              <a:gd name="T9" fmla="*/ 1774190178 h 704"/>
              <a:gd name="T10" fmla="*/ 0 w 136"/>
              <a:gd name="T11" fmla="*/ 1774190178 h 704"/>
              <a:gd name="T12" fmla="*/ 0 w 136"/>
              <a:gd name="T13" fmla="*/ 1774190178 h 704"/>
              <a:gd name="T14" fmla="*/ 0 w 136"/>
              <a:gd name="T15" fmla="*/ 0 h 704"/>
              <a:gd name="T16" fmla="*/ 0 w 136"/>
              <a:gd name="T17" fmla="*/ 0 h 7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704"/>
              <a:gd name="T29" fmla="*/ 136 w 136"/>
              <a:gd name="T30" fmla="*/ 704 h 7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704">
                <a:moveTo>
                  <a:pt x="0" y="0"/>
                </a:moveTo>
                <a:lnTo>
                  <a:pt x="136" y="0"/>
                </a:lnTo>
                <a:lnTo>
                  <a:pt x="136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9" name="Rectangle 163"/>
          <p:cNvSpPr>
            <a:spLocks noChangeArrowheads="1"/>
          </p:cNvSpPr>
          <p:nvPr/>
        </p:nvSpPr>
        <p:spPr bwMode="auto">
          <a:xfrm>
            <a:off x="4873625" y="2897188"/>
            <a:ext cx="152400" cy="25146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0" name="Rectangle 164"/>
          <p:cNvSpPr>
            <a:spLocks noChangeArrowheads="1"/>
          </p:cNvSpPr>
          <p:nvPr/>
        </p:nvSpPr>
        <p:spPr bwMode="auto">
          <a:xfrm>
            <a:off x="5280025" y="4052888"/>
            <a:ext cx="152400" cy="13589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1" name="Freeform 165"/>
          <p:cNvSpPr>
            <a:spLocks/>
          </p:cNvSpPr>
          <p:nvPr/>
        </p:nvSpPr>
        <p:spPr bwMode="auto">
          <a:xfrm>
            <a:off x="4873625" y="2897188"/>
            <a:ext cx="152400" cy="2514600"/>
          </a:xfrm>
          <a:custGeom>
            <a:avLst/>
            <a:gdLst>
              <a:gd name="T0" fmla="*/ 0 w 96"/>
              <a:gd name="T1" fmla="*/ 0 h 1584"/>
              <a:gd name="T2" fmla="*/ 241935022 w 96"/>
              <a:gd name="T3" fmla="*/ 0 h 1584"/>
              <a:gd name="T4" fmla="*/ 241935022 w 96"/>
              <a:gd name="T5" fmla="*/ 0 h 1584"/>
              <a:gd name="T6" fmla="*/ 241935022 w 96"/>
              <a:gd name="T7" fmla="*/ 2147483647 h 1584"/>
              <a:gd name="T8" fmla="*/ 241935022 w 96"/>
              <a:gd name="T9" fmla="*/ 2147483647 h 1584"/>
              <a:gd name="T10" fmla="*/ 0 w 96"/>
              <a:gd name="T11" fmla="*/ 2147483647 h 1584"/>
              <a:gd name="T12" fmla="*/ 0 w 96"/>
              <a:gd name="T13" fmla="*/ 2147483647 h 1584"/>
              <a:gd name="T14" fmla="*/ 0 w 96"/>
              <a:gd name="T15" fmla="*/ 0 h 1584"/>
              <a:gd name="T16" fmla="*/ 0 w 96"/>
              <a:gd name="T17" fmla="*/ 0 h 15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584"/>
              <a:gd name="T29" fmla="*/ 96 w 96"/>
              <a:gd name="T30" fmla="*/ 1584 h 15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584">
                <a:moveTo>
                  <a:pt x="0" y="0"/>
                </a:moveTo>
                <a:lnTo>
                  <a:pt x="96" y="0"/>
                </a:lnTo>
                <a:lnTo>
                  <a:pt x="96" y="1584"/>
                </a:lnTo>
                <a:lnTo>
                  <a:pt x="0" y="158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2" name="Freeform 166"/>
          <p:cNvSpPr>
            <a:spLocks/>
          </p:cNvSpPr>
          <p:nvPr/>
        </p:nvSpPr>
        <p:spPr bwMode="auto">
          <a:xfrm>
            <a:off x="5280025" y="4052888"/>
            <a:ext cx="152400" cy="1358900"/>
          </a:xfrm>
          <a:custGeom>
            <a:avLst/>
            <a:gdLst>
              <a:gd name="T0" fmla="*/ 0 w 96"/>
              <a:gd name="T1" fmla="*/ 0 h 856"/>
              <a:gd name="T2" fmla="*/ 241935022 w 96"/>
              <a:gd name="T3" fmla="*/ 0 h 856"/>
              <a:gd name="T4" fmla="*/ 241935022 w 96"/>
              <a:gd name="T5" fmla="*/ 0 h 856"/>
              <a:gd name="T6" fmla="*/ 241935022 w 96"/>
              <a:gd name="T7" fmla="*/ 2147483647 h 856"/>
              <a:gd name="T8" fmla="*/ 241935022 w 96"/>
              <a:gd name="T9" fmla="*/ 2147483647 h 856"/>
              <a:gd name="T10" fmla="*/ 0 w 96"/>
              <a:gd name="T11" fmla="*/ 2147483647 h 856"/>
              <a:gd name="T12" fmla="*/ 0 w 96"/>
              <a:gd name="T13" fmla="*/ 2147483647 h 856"/>
              <a:gd name="T14" fmla="*/ 0 w 96"/>
              <a:gd name="T15" fmla="*/ 0 h 856"/>
              <a:gd name="T16" fmla="*/ 0 w 96"/>
              <a:gd name="T17" fmla="*/ 0 h 8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856"/>
              <a:gd name="T29" fmla="*/ 96 w 96"/>
              <a:gd name="T30" fmla="*/ 856 h 8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856">
                <a:moveTo>
                  <a:pt x="0" y="0"/>
                </a:moveTo>
                <a:lnTo>
                  <a:pt x="96" y="0"/>
                </a:lnTo>
                <a:lnTo>
                  <a:pt x="96" y="856"/>
                </a:lnTo>
                <a:lnTo>
                  <a:pt x="0" y="85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3" name="Rectangle 167"/>
          <p:cNvSpPr>
            <a:spLocks noChangeArrowheads="1"/>
          </p:cNvSpPr>
          <p:nvPr/>
        </p:nvSpPr>
        <p:spPr bwMode="auto">
          <a:xfrm>
            <a:off x="5686425" y="4535488"/>
            <a:ext cx="152400" cy="8763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4" name="Rectangle 168"/>
          <p:cNvSpPr>
            <a:spLocks noChangeArrowheads="1"/>
          </p:cNvSpPr>
          <p:nvPr/>
        </p:nvSpPr>
        <p:spPr bwMode="auto">
          <a:xfrm>
            <a:off x="6105525" y="4713288"/>
            <a:ext cx="152400" cy="6985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5" name="Freeform 169"/>
          <p:cNvSpPr>
            <a:spLocks/>
          </p:cNvSpPr>
          <p:nvPr/>
        </p:nvSpPr>
        <p:spPr bwMode="auto">
          <a:xfrm>
            <a:off x="5686425" y="4535488"/>
            <a:ext cx="152400" cy="876300"/>
          </a:xfrm>
          <a:custGeom>
            <a:avLst/>
            <a:gdLst>
              <a:gd name="T0" fmla="*/ 0 w 96"/>
              <a:gd name="T1" fmla="*/ 0 h 552"/>
              <a:gd name="T2" fmla="*/ 241935022 w 96"/>
              <a:gd name="T3" fmla="*/ 0 h 552"/>
              <a:gd name="T4" fmla="*/ 241935022 w 96"/>
              <a:gd name="T5" fmla="*/ 0 h 552"/>
              <a:gd name="T6" fmla="*/ 241935022 w 96"/>
              <a:gd name="T7" fmla="*/ 1391126032 h 552"/>
              <a:gd name="T8" fmla="*/ 241935022 w 96"/>
              <a:gd name="T9" fmla="*/ 1391126032 h 552"/>
              <a:gd name="T10" fmla="*/ 0 w 96"/>
              <a:gd name="T11" fmla="*/ 1391126032 h 552"/>
              <a:gd name="T12" fmla="*/ 0 w 96"/>
              <a:gd name="T13" fmla="*/ 1391126032 h 552"/>
              <a:gd name="T14" fmla="*/ 0 w 96"/>
              <a:gd name="T15" fmla="*/ 0 h 552"/>
              <a:gd name="T16" fmla="*/ 0 w 96"/>
              <a:gd name="T17" fmla="*/ 0 h 5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552"/>
              <a:gd name="T29" fmla="*/ 96 w 96"/>
              <a:gd name="T30" fmla="*/ 552 h 5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552">
                <a:moveTo>
                  <a:pt x="0" y="0"/>
                </a:moveTo>
                <a:lnTo>
                  <a:pt x="96" y="0"/>
                </a:lnTo>
                <a:lnTo>
                  <a:pt x="96" y="552"/>
                </a:lnTo>
                <a:lnTo>
                  <a:pt x="0" y="55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6" name="Freeform 170"/>
          <p:cNvSpPr>
            <a:spLocks/>
          </p:cNvSpPr>
          <p:nvPr/>
        </p:nvSpPr>
        <p:spPr bwMode="auto">
          <a:xfrm>
            <a:off x="6105525" y="4713288"/>
            <a:ext cx="152400" cy="698500"/>
          </a:xfrm>
          <a:custGeom>
            <a:avLst/>
            <a:gdLst>
              <a:gd name="T0" fmla="*/ 0 w 96"/>
              <a:gd name="T1" fmla="*/ 0 h 440"/>
              <a:gd name="T2" fmla="*/ 241935022 w 96"/>
              <a:gd name="T3" fmla="*/ 0 h 440"/>
              <a:gd name="T4" fmla="*/ 241935022 w 96"/>
              <a:gd name="T5" fmla="*/ 0 h 440"/>
              <a:gd name="T6" fmla="*/ 241935022 w 96"/>
              <a:gd name="T7" fmla="*/ 1108868839 h 440"/>
              <a:gd name="T8" fmla="*/ 241935022 w 96"/>
              <a:gd name="T9" fmla="*/ 1108868839 h 440"/>
              <a:gd name="T10" fmla="*/ 0 w 96"/>
              <a:gd name="T11" fmla="*/ 1108868839 h 440"/>
              <a:gd name="T12" fmla="*/ 0 w 96"/>
              <a:gd name="T13" fmla="*/ 1108868839 h 440"/>
              <a:gd name="T14" fmla="*/ 0 w 96"/>
              <a:gd name="T15" fmla="*/ 0 h 440"/>
              <a:gd name="T16" fmla="*/ 0 w 96"/>
              <a:gd name="T17" fmla="*/ 0 h 4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440"/>
              <a:gd name="T29" fmla="*/ 96 w 96"/>
              <a:gd name="T30" fmla="*/ 440 h 4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440">
                <a:moveTo>
                  <a:pt x="0" y="0"/>
                </a:moveTo>
                <a:lnTo>
                  <a:pt x="96" y="0"/>
                </a:lnTo>
                <a:lnTo>
                  <a:pt x="96" y="440"/>
                </a:lnTo>
                <a:lnTo>
                  <a:pt x="0" y="44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7" name="Rectangle 171"/>
          <p:cNvSpPr>
            <a:spLocks noChangeArrowheads="1"/>
          </p:cNvSpPr>
          <p:nvPr/>
        </p:nvSpPr>
        <p:spPr bwMode="auto">
          <a:xfrm>
            <a:off x="2701925" y="3024188"/>
            <a:ext cx="215900" cy="23749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8" name="Rectangle 172"/>
          <p:cNvSpPr>
            <a:spLocks noChangeArrowheads="1"/>
          </p:cNvSpPr>
          <p:nvPr/>
        </p:nvSpPr>
        <p:spPr bwMode="auto">
          <a:xfrm>
            <a:off x="3108325" y="3201988"/>
            <a:ext cx="228600" cy="21971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9" name="Freeform 173"/>
          <p:cNvSpPr>
            <a:spLocks/>
          </p:cNvSpPr>
          <p:nvPr/>
        </p:nvSpPr>
        <p:spPr bwMode="auto">
          <a:xfrm>
            <a:off x="2701925" y="3024188"/>
            <a:ext cx="215900" cy="2374900"/>
          </a:xfrm>
          <a:custGeom>
            <a:avLst/>
            <a:gdLst>
              <a:gd name="T0" fmla="*/ 0 w 136"/>
              <a:gd name="T1" fmla="*/ 0 h 1496"/>
              <a:gd name="T2" fmla="*/ 342741195 w 136"/>
              <a:gd name="T3" fmla="*/ 0 h 1496"/>
              <a:gd name="T4" fmla="*/ 342741195 w 136"/>
              <a:gd name="T5" fmla="*/ 0 h 1496"/>
              <a:gd name="T6" fmla="*/ 342741195 w 136"/>
              <a:gd name="T7" fmla="*/ 2147483647 h 1496"/>
              <a:gd name="T8" fmla="*/ 342741195 w 136"/>
              <a:gd name="T9" fmla="*/ 2147483647 h 1496"/>
              <a:gd name="T10" fmla="*/ 0 w 136"/>
              <a:gd name="T11" fmla="*/ 2147483647 h 1496"/>
              <a:gd name="T12" fmla="*/ 0 w 136"/>
              <a:gd name="T13" fmla="*/ 2147483647 h 1496"/>
              <a:gd name="T14" fmla="*/ 0 w 136"/>
              <a:gd name="T15" fmla="*/ 0 h 1496"/>
              <a:gd name="T16" fmla="*/ 0 w 136"/>
              <a:gd name="T17" fmla="*/ 0 h 14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1496"/>
              <a:gd name="T29" fmla="*/ 136 w 136"/>
              <a:gd name="T30" fmla="*/ 1496 h 14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1496">
                <a:moveTo>
                  <a:pt x="0" y="0"/>
                </a:moveTo>
                <a:lnTo>
                  <a:pt x="136" y="0"/>
                </a:lnTo>
                <a:lnTo>
                  <a:pt x="136" y="1496"/>
                </a:lnTo>
                <a:lnTo>
                  <a:pt x="0" y="149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0" name="Freeform 174"/>
          <p:cNvSpPr>
            <a:spLocks/>
          </p:cNvSpPr>
          <p:nvPr/>
        </p:nvSpPr>
        <p:spPr bwMode="auto">
          <a:xfrm>
            <a:off x="3108325" y="3201988"/>
            <a:ext cx="228600" cy="2197100"/>
          </a:xfrm>
          <a:custGeom>
            <a:avLst/>
            <a:gdLst>
              <a:gd name="T0" fmla="*/ 0 w 144"/>
              <a:gd name="T1" fmla="*/ 0 h 1384"/>
              <a:gd name="T2" fmla="*/ 362902445 w 144"/>
              <a:gd name="T3" fmla="*/ 0 h 1384"/>
              <a:gd name="T4" fmla="*/ 362902445 w 144"/>
              <a:gd name="T5" fmla="*/ 0 h 1384"/>
              <a:gd name="T6" fmla="*/ 362902445 w 144"/>
              <a:gd name="T7" fmla="*/ 2147483647 h 1384"/>
              <a:gd name="T8" fmla="*/ 362902445 w 144"/>
              <a:gd name="T9" fmla="*/ 2147483647 h 1384"/>
              <a:gd name="T10" fmla="*/ 0 w 144"/>
              <a:gd name="T11" fmla="*/ 2147483647 h 1384"/>
              <a:gd name="T12" fmla="*/ 0 w 144"/>
              <a:gd name="T13" fmla="*/ 2147483647 h 1384"/>
              <a:gd name="T14" fmla="*/ 0 w 144"/>
              <a:gd name="T15" fmla="*/ 0 h 1384"/>
              <a:gd name="T16" fmla="*/ 0 w 144"/>
              <a:gd name="T17" fmla="*/ 0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4"/>
              <a:gd name="T28" fmla="*/ 0 h 1384"/>
              <a:gd name="T29" fmla="*/ 144 w 144"/>
              <a:gd name="T30" fmla="*/ 1384 h 13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4" h="1384">
                <a:moveTo>
                  <a:pt x="0" y="0"/>
                </a:moveTo>
                <a:lnTo>
                  <a:pt x="144" y="0"/>
                </a:lnTo>
                <a:lnTo>
                  <a:pt x="144" y="1384"/>
                </a:lnTo>
                <a:lnTo>
                  <a:pt x="0" y="138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1" name="Rectangle 175"/>
          <p:cNvSpPr>
            <a:spLocks noChangeArrowheads="1"/>
          </p:cNvSpPr>
          <p:nvPr/>
        </p:nvSpPr>
        <p:spPr bwMode="auto">
          <a:xfrm>
            <a:off x="3540125" y="4776788"/>
            <a:ext cx="215900" cy="6223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2" name="Rectangle 176"/>
          <p:cNvSpPr>
            <a:spLocks noChangeArrowheads="1"/>
          </p:cNvSpPr>
          <p:nvPr/>
        </p:nvSpPr>
        <p:spPr bwMode="auto">
          <a:xfrm>
            <a:off x="3959225" y="5297488"/>
            <a:ext cx="215900" cy="1016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3" name="Freeform 177"/>
          <p:cNvSpPr>
            <a:spLocks/>
          </p:cNvSpPr>
          <p:nvPr/>
        </p:nvSpPr>
        <p:spPr bwMode="auto">
          <a:xfrm>
            <a:off x="3540125" y="4776788"/>
            <a:ext cx="215900" cy="622300"/>
          </a:xfrm>
          <a:custGeom>
            <a:avLst/>
            <a:gdLst>
              <a:gd name="T0" fmla="*/ 0 w 136"/>
              <a:gd name="T1" fmla="*/ 0 h 392"/>
              <a:gd name="T2" fmla="*/ 342741195 w 136"/>
              <a:gd name="T3" fmla="*/ 0 h 392"/>
              <a:gd name="T4" fmla="*/ 342741195 w 136"/>
              <a:gd name="T5" fmla="*/ 0 h 392"/>
              <a:gd name="T6" fmla="*/ 342741195 w 136"/>
              <a:gd name="T7" fmla="*/ 987901339 h 392"/>
              <a:gd name="T8" fmla="*/ 342741195 w 136"/>
              <a:gd name="T9" fmla="*/ 987901339 h 392"/>
              <a:gd name="T10" fmla="*/ 0 w 136"/>
              <a:gd name="T11" fmla="*/ 987901339 h 392"/>
              <a:gd name="T12" fmla="*/ 0 w 136"/>
              <a:gd name="T13" fmla="*/ 987901339 h 392"/>
              <a:gd name="T14" fmla="*/ 0 w 136"/>
              <a:gd name="T15" fmla="*/ 0 h 392"/>
              <a:gd name="T16" fmla="*/ 0 w 136"/>
              <a:gd name="T17" fmla="*/ 0 h 3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392"/>
              <a:gd name="T29" fmla="*/ 136 w 136"/>
              <a:gd name="T30" fmla="*/ 392 h 3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392">
                <a:moveTo>
                  <a:pt x="0" y="0"/>
                </a:moveTo>
                <a:lnTo>
                  <a:pt x="136" y="0"/>
                </a:lnTo>
                <a:lnTo>
                  <a:pt x="136" y="392"/>
                </a:lnTo>
                <a:lnTo>
                  <a:pt x="0" y="39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4" name="Freeform 178"/>
          <p:cNvSpPr>
            <a:spLocks/>
          </p:cNvSpPr>
          <p:nvPr/>
        </p:nvSpPr>
        <p:spPr bwMode="auto">
          <a:xfrm>
            <a:off x="3959225" y="5297488"/>
            <a:ext cx="215900" cy="101600"/>
          </a:xfrm>
          <a:custGeom>
            <a:avLst/>
            <a:gdLst>
              <a:gd name="T0" fmla="*/ 0 w 136"/>
              <a:gd name="T1" fmla="*/ 0 h 64"/>
              <a:gd name="T2" fmla="*/ 342741195 w 136"/>
              <a:gd name="T3" fmla="*/ 0 h 64"/>
              <a:gd name="T4" fmla="*/ 342741195 w 136"/>
              <a:gd name="T5" fmla="*/ 0 h 64"/>
              <a:gd name="T6" fmla="*/ 342741195 w 136"/>
              <a:gd name="T7" fmla="*/ 161289973 h 64"/>
              <a:gd name="T8" fmla="*/ 342741195 w 136"/>
              <a:gd name="T9" fmla="*/ 161289973 h 64"/>
              <a:gd name="T10" fmla="*/ 0 w 136"/>
              <a:gd name="T11" fmla="*/ 161289973 h 64"/>
              <a:gd name="T12" fmla="*/ 0 w 136"/>
              <a:gd name="T13" fmla="*/ 161289973 h 64"/>
              <a:gd name="T14" fmla="*/ 0 w 136"/>
              <a:gd name="T15" fmla="*/ 0 h 64"/>
              <a:gd name="T16" fmla="*/ 0 w 136"/>
              <a:gd name="T17" fmla="*/ 0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64"/>
              <a:gd name="T29" fmla="*/ 136 w 136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64">
                <a:moveTo>
                  <a:pt x="0" y="0"/>
                </a:moveTo>
                <a:lnTo>
                  <a:pt x="136" y="0"/>
                </a:lnTo>
                <a:lnTo>
                  <a:pt x="136" y="64"/>
                </a:lnTo>
                <a:lnTo>
                  <a:pt x="0" y="6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5" name="Rectangle 179"/>
          <p:cNvSpPr>
            <a:spLocks noChangeArrowheads="1"/>
          </p:cNvSpPr>
          <p:nvPr/>
        </p:nvSpPr>
        <p:spPr bwMode="auto">
          <a:xfrm>
            <a:off x="5026025" y="3786188"/>
            <a:ext cx="152400" cy="16256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6" name="Rectangle 180"/>
          <p:cNvSpPr>
            <a:spLocks noChangeArrowheads="1"/>
          </p:cNvSpPr>
          <p:nvPr/>
        </p:nvSpPr>
        <p:spPr bwMode="auto">
          <a:xfrm>
            <a:off x="5432425" y="4395788"/>
            <a:ext cx="152400" cy="10160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7" name="Freeform 181"/>
          <p:cNvSpPr>
            <a:spLocks/>
          </p:cNvSpPr>
          <p:nvPr/>
        </p:nvSpPr>
        <p:spPr bwMode="auto">
          <a:xfrm>
            <a:off x="5026025" y="3786188"/>
            <a:ext cx="152400" cy="1625600"/>
          </a:xfrm>
          <a:custGeom>
            <a:avLst/>
            <a:gdLst>
              <a:gd name="T0" fmla="*/ 0 w 96"/>
              <a:gd name="T1" fmla="*/ 0 h 1024"/>
              <a:gd name="T2" fmla="*/ 241935022 w 96"/>
              <a:gd name="T3" fmla="*/ 0 h 1024"/>
              <a:gd name="T4" fmla="*/ 241935022 w 96"/>
              <a:gd name="T5" fmla="*/ 0 h 1024"/>
              <a:gd name="T6" fmla="*/ 241935022 w 96"/>
              <a:gd name="T7" fmla="*/ 2147483647 h 1024"/>
              <a:gd name="T8" fmla="*/ 241935022 w 96"/>
              <a:gd name="T9" fmla="*/ 2147483647 h 1024"/>
              <a:gd name="T10" fmla="*/ 0 w 96"/>
              <a:gd name="T11" fmla="*/ 2147483647 h 1024"/>
              <a:gd name="T12" fmla="*/ 0 w 96"/>
              <a:gd name="T13" fmla="*/ 2147483647 h 1024"/>
              <a:gd name="T14" fmla="*/ 0 w 96"/>
              <a:gd name="T15" fmla="*/ 0 h 1024"/>
              <a:gd name="T16" fmla="*/ 0 w 96"/>
              <a:gd name="T17" fmla="*/ 0 h 10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024"/>
              <a:gd name="T29" fmla="*/ 96 w 96"/>
              <a:gd name="T30" fmla="*/ 1024 h 10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024">
                <a:moveTo>
                  <a:pt x="0" y="0"/>
                </a:moveTo>
                <a:lnTo>
                  <a:pt x="96" y="0"/>
                </a:lnTo>
                <a:lnTo>
                  <a:pt x="96" y="1024"/>
                </a:lnTo>
                <a:lnTo>
                  <a:pt x="0" y="102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8" name="Freeform 182"/>
          <p:cNvSpPr>
            <a:spLocks/>
          </p:cNvSpPr>
          <p:nvPr/>
        </p:nvSpPr>
        <p:spPr bwMode="auto">
          <a:xfrm>
            <a:off x="5432425" y="4395788"/>
            <a:ext cx="152400" cy="1016000"/>
          </a:xfrm>
          <a:custGeom>
            <a:avLst/>
            <a:gdLst>
              <a:gd name="T0" fmla="*/ 0 w 96"/>
              <a:gd name="T1" fmla="*/ 0 h 640"/>
              <a:gd name="T2" fmla="*/ 241935022 w 96"/>
              <a:gd name="T3" fmla="*/ 0 h 640"/>
              <a:gd name="T4" fmla="*/ 241935022 w 96"/>
              <a:gd name="T5" fmla="*/ 0 h 640"/>
              <a:gd name="T6" fmla="*/ 241935022 w 96"/>
              <a:gd name="T7" fmla="*/ 1612899782 h 640"/>
              <a:gd name="T8" fmla="*/ 241935022 w 96"/>
              <a:gd name="T9" fmla="*/ 1612899782 h 640"/>
              <a:gd name="T10" fmla="*/ 0 w 96"/>
              <a:gd name="T11" fmla="*/ 1612899782 h 640"/>
              <a:gd name="T12" fmla="*/ 0 w 96"/>
              <a:gd name="T13" fmla="*/ 1612899782 h 640"/>
              <a:gd name="T14" fmla="*/ 0 w 96"/>
              <a:gd name="T15" fmla="*/ 0 h 640"/>
              <a:gd name="T16" fmla="*/ 0 w 96"/>
              <a:gd name="T17" fmla="*/ 0 h 6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640"/>
              <a:gd name="T29" fmla="*/ 96 w 96"/>
              <a:gd name="T30" fmla="*/ 640 h 6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640">
                <a:moveTo>
                  <a:pt x="0" y="0"/>
                </a:moveTo>
                <a:lnTo>
                  <a:pt x="96" y="0"/>
                </a:lnTo>
                <a:lnTo>
                  <a:pt x="96" y="640"/>
                </a:lnTo>
                <a:lnTo>
                  <a:pt x="0" y="64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9" name="Rectangle 183"/>
          <p:cNvSpPr>
            <a:spLocks noChangeArrowheads="1"/>
          </p:cNvSpPr>
          <p:nvPr/>
        </p:nvSpPr>
        <p:spPr bwMode="auto">
          <a:xfrm>
            <a:off x="5838825" y="5170488"/>
            <a:ext cx="152400" cy="2413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40" name="Rectangle 184"/>
          <p:cNvSpPr>
            <a:spLocks noChangeArrowheads="1"/>
          </p:cNvSpPr>
          <p:nvPr/>
        </p:nvSpPr>
        <p:spPr bwMode="auto">
          <a:xfrm>
            <a:off x="6257925" y="5360988"/>
            <a:ext cx="152400" cy="508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41" name="Freeform 185"/>
          <p:cNvSpPr>
            <a:spLocks/>
          </p:cNvSpPr>
          <p:nvPr/>
        </p:nvSpPr>
        <p:spPr bwMode="auto">
          <a:xfrm>
            <a:off x="5838825" y="5170488"/>
            <a:ext cx="152400" cy="241300"/>
          </a:xfrm>
          <a:custGeom>
            <a:avLst/>
            <a:gdLst>
              <a:gd name="T0" fmla="*/ 0 w 96"/>
              <a:gd name="T1" fmla="*/ 0 h 152"/>
              <a:gd name="T2" fmla="*/ 241935022 w 96"/>
              <a:gd name="T3" fmla="*/ 0 h 152"/>
              <a:gd name="T4" fmla="*/ 241935022 w 96"/>
              <a:gd name="T5" fmla="*/ 0 h 152"/>
              <a:gd name="T6" fmla="*/ 241935022 w 96"/>
              <a:gd name="T7" fmla="*/ 383063695 h 152"/>
              <a:gd name="T8" fmla="*/ 241935022 w 96"/>
              <a:gd name="T9" fmla="*/ 383063695 h 152"/>
              <a:gd name="T10" fmla="*/ 0 w 96"/>
              <a:gd name="T11" fmla="*/ 383063695 h 152"/>
              <a:gd name="T12" fmla="*/ 0 w 96"/>
              <a:gd name="T13" fmla="*/ 383063695 h 152"/>
              <a:gd name="T14" fmla="*/ 0 w 96"/>
              <a:gd name="T15" fmla="*/ 0 h 152"/>
              <a:gd name="T16" fmla="*/ 0 w 96"/>
              <a:gd name="T17" fmla="*/ 0 h 1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52"/>
              <a:gd name="T29" fmla="*/ 96 w 96"/>
              <a:gd name="T30" fmla="*/ 152 h 1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52">
                <a:moveTo>
                  <a:pt x="0" y="0"/>
                </a:moveTo>
                <a:lnTo>
                  <a:pt x="96" y="0"/>
                </a:lnTo>
                <a:lnTo>
                  <a:pt x="96" y="152"/>
                </a:lnTo>
                <a:lnTo>
                  <a:pt x="0" y="15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42" name="Freeform 186"/>
          <p:cNvSpPr>
            <a:spLocks/>
          </p:cNvSpPr>
          <p:nvPr/>
        </p:nvSpPr>
        <p:spPr bwMode="auto">
          <a:xfrm>
            <a:off x="6257925" y="5360988"/>
            <a:ext cx="152400" cy="50800"/>
          </a:xfrm>
          <a:custGeom>
            <a:avLst/>
            <a:gdLst>
              <a:gd name="T0" fmla="*/ 0 w 96"/>
              <a:gd name="T1" fmla="*/ 0 h 32"/>
              <a:gd name="T2" fmla="*/ 241935022 w 96"/>
              <a:gd name="T3" fmla="*/ 0 h 32"/>
              <a:gd name="T4" fmla="*/ 241935022 w 96"/>
              <a:gd name="T5" fmla="*/ 0 h 32"/>
              <a:gd name="T6" fmla="*/ 241935022 w 96"/>
              <a:gd name="T7" fmla="*/ 80644986 h 32"/>
              <a:gd name="T8" fmla="*/ 241935022 w 96"/>
              <a:gd name="T9" fmla="*/ 80644986 h 32"/>
              <a:gd name="T10" fmla="*/ 0 w 96"/>
              <a:gd name="T11" fmla="*/ 80644986 h 32"/>
              <a:gd name="T12" fmla="*/ 0 w 96"/>
              <a:gd name="T13" fmla="*/ 80644986 h 32"/>
              <a:gd name="T14" fmla="*/ 0 w 96"/>
              <a:gd name="T15" fmla="*/ 0 h 32"/>
              <a:gd name="T16" fmla="*/ 0 w 96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32"/>
              <a:gd name="T29" fmla="*/ 96 w 9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32">
                <a:moveTo>
                  <a:pt x="0" y="0"/>
                </a:moveTo>
                <a:lnTo>
                  <a:pt x="96" y="0"/>
                </a:lnTo>
                <a:lnTo>
                  <a:pt x="96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43" name="Rectangle 187"/>
          <p:cNvSpPr>
            <a:spLocks noChangeArrowheads="1"/>
          </p:cNvSpPr>
          <p:nvPr/>
        </p:nvSpPr>
        <p:spPr bwMode="auto">
          <a:xfrm>
            <a:off x="1870075" y="935038"/>
            <a:ext cx="4857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Sperm-Egg Interaction and the Type of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44" name="Rectangle 188"/>
          <p:cNvSpPr>
            <a:spLocks noChangeArrowheads="1"/>
          </p:cNvSpPr>
          <p:nvPr/>
        </p:nvSpPr>
        <p:spPr bwMode="auto">
          <a:xfrm>
            <a:off x="6715125" y="935038"/>
            <a:ext cx="3381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45" name="Rectangle 189"/>
          <p:cNvSpPr>
            <a:spLocks noChangeArrowheads="1"/>
          </p:cNvSpPr>
          <p:nvPr/>
        </p:nvSpPr>
        <p:spPr bwMode="auto">
          <a:xfrm>
            <a:off x="7064375" y="922338"/>
            <a:ext cx="114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2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46" name="Rectangle 190"/>
          <p:cNvSpPr>
            <a:spLocks noChangeArrowheads="1"/>
          </p:cNvSpPr>
          <p:nvPr/>
        </p:nvSpPr>
        <p:spPr bwMode="auto">
          <a:xfrm>
            <a:off x="7178675" y="922338"/>
            <a:ext cx="128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+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47" name="Rectangle 191"/>
          <p:cNvSpPr>
            <a:spLocks noChangeArrowheads="1"/>
          </p:cNvSpPr>
          <p:nvPr/>
        </p:nvSpPr>
        <p:spPr bwMode="auto">
          <a:xfrm>
            <a:off x="2124075" y="1239838"/>
            <a:ext cx="4927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Response in Eggs Injected with Toxin 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4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267200"/>
            <a:ext cx="63627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-152400"/>
            <a:ext cx="7772400" cy="838200"/>
          </a:xfrm>
        </p:spPr>
        <p:txBody>
          <a:bodyPr/>
          <a:lstStyle/>
          <a:p>
            <a:pPr eaLnBrk="1" hangingPunct="1"/>
            <a:r>
              <a:rPr kumimoji="0" lang="en-US" altLang="ja-JP" sz="2400" smtClean="0">
                <a:solidFill>
                  <a:srgbClr val="000000"/>
                </a:solidFill>
              </a:rPr>
              <a:t/>
            </a:r>
            <a:br>
              <a:rPr kumimoji="0" lang="en-US" altLang="ja-JP" sz="2400" smtClean="0">
                <a:solidFill>
                  <a:srgbClr val="000000"/>
                </a:solidFill>
              </a:rPr>
            </a:br>
            <a:r>
              <a:rPr kumimoji="0" lang="en-US" altLang="ja-JP" sz="2400" smtClean="0">
                <a:solidFill>
                  <a:srgbClr val="000000"/>
                </a:solidFill>
              </a:rPr>
              <a:t>Loss of Sperm-Egg Cytoplasmic Continuity in the Toxin B-Injected Eggs 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38200"/>
            <a:ext cx="5394325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669925" y="1487488"/>
            <a:ext cx="709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5% !!!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669925" y="2592388"/>
            <a:ext cx="742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42% !!</a:t>
            </a: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4343400" y="4584700"/>
            <a:ext cx="14287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" charset="0"/>
                <a:ea typeface="Osaka" charset="-128"/>
              </a:rPr>
              <a:t>Chromosome of egg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6443663" y="4581525"/>
            <a:ext cx="174942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" charset="0"/>
                <a:ea typeface="Osaka" charset="-128"/>
              </a:rPr>
              <a:t>Once fused and separated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7010400" y="6096000"/>
            <a:ext cx="1754188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" charset="0"/>
                <a:ea typeface="Osaka" charset="-128"/>
              </a:rPr>
              <a:t>Decondenced sperm head</a:t>
            </a:r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179388" y="1916113"/>
            <a:ext cx="1330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Sperm kiss egg!</a:t>
            </a:r>
          </a:p>
        </p:txBody>
      </p:sp>
    </p:spTree>
    <p:extLst>
      <p:ext uri="{BB962C8B-B14F-4D97-AF65-F5344CB8AC3E}">
        <p14:creationId xmlns:p14="http://schemas.microsoft.com/office/powerpoint/2010/main" val="324021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utoUpdateAnimBg="0"/>
      <p:bldP spid="137222" grpId="0" autoUpdateAnimBg="0"/>
      <p:bldP spid="13722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400"/>
            <a:ext cx="3683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762000" y="4267200"/>
            <a:ext cx="73310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difficile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toxin B is a bacterial protein toxin (about 250 kDa) which monoglucosylates and inhibits Rho family proteins using UDP-glucose as cosubstrate. Targets are all Rho family proteins (Rho, Rac, and Cdc42).</a:t>
            </a:r>
            <a:endParaRPr lang="ja-JP" altLang="ja-JP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boturinum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C3 exoenzyme is a bacterial protein toxin (about 25 kDa) which monoglucosylates and inhibits RhoA, B, and C but not other GTPases of Rho family like Rac and Cdc42.</a:t>
            </a:r>
            <a:endParaRPr lang="en-US" altLang="ja-JP" sz="2400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47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8341" y="152706"/>
            <a:ext cx="7772400" cy="1143000"/>
          </a:xfrm>
        </p:spPr>
        <p:txBody>
          <a:bodyPr/>
          <a:lstStyle/>
          <a:p>
            <a:pPr eaLnBrk="1" hangingPunct="1"/>
            <a:r>
              <a:rPr kumimoji="0" lang="en-US" altLang="ja-JP" sz="2400" dirty="0" smtClean="0">
                <a:solidFill>
                  <a:srgbClr val="000000"/>
                </a:solidFill>
              </a:rPr>
              <a:t>Immunostaining of Rho Family Proteins</a:t>
            </a:r>
            <a:br>
              <a:rPr kumimoji="0" lang="en-US" altLang="ja-JP" sz="2400" dirty="0" smtClean="0">
                <a:solidFill>
                  <a:srgbClr val="000000"/>
                </a:solidFill>
              </a:rPr>
            </a:br>
            <a:r>
              <a:rPr kumimoji="0" lang="en-US" altLang="ja-JP" sz="2400" dirty="0" smtClean="0">
                <a:solidFill>
                  <a:srgbClr val="000000"/>
                </a:solidFill>
              </a:rPr>
              <a:t> in Unfertilized Mature  Eggs 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2364" y="5541934"/>
            <a:ext cx="8644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reviewer “ The authors have to confirm that the antibody against </a:t>
            </a:r>
            <a:r>
              <a:rPr kumimoji="1" lang="en-US" altLang="ja-JP" dirty="0" err="1" smtClean="0"/>
              <a:t>cdc42</a:t>
            </a:r>
            <a:r>
              <a:rPr kumimoji="1" lang="en-US" altLang="ja-JP" dirty="0" smtClean="0"/>
              <a:t> works </a:t>
            </a:r>
          </a:p>
          <a:p>
            <a:r>
              <a:rPr lang="en-US" altLang="ja-JP" dirty="0" smtClean="0"/>
              <a:t>to suggest that  </a:t>
            </a:r>
            <a:r>
              <a:rPr lang="en-US" altLang="ja-JP" dirty="0" err="1" smtClean="0"/>
              <a:t>Rac1</a:t>
            </a:r>
            <a:r>
              <a:rPr lang="en-US" altLang="ja-JP" dirty="0" smtClean="0"/>
              <a:t> is the target of toxin B in mouse egg</a:t>
            </a:r>
            <a:r>
              <a:rPr kumimoji="1"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99810" y="5441890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ja-JP" altLang="en-US" sz="20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639094" y="1399926"/>
            <a:ext cx="6172200" cy="3937744"/>
            <a:chOff x="1676400" y="1981200"/>
            <a:chExt cx="6172200" cy="3937744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1676400" y="1981200"/>
              <a:ext cx="6172200" cy="3895697"/>
              <a:chOff x="1676400" y="1981200"/>
              <a:chExt cx="6172200" cy="3895697"/>
            </a:xfrm>
          </p:grpSpPr>
          <p:grpSp>
            <p:nvGrpSpPr>
              <p:cNvPr id="5" name="グループ化 4"/>
              <p:cNvGrpSpPr/>
              <p:nvPr/>
            </p:nvGrpSpPr>
            <p:grpSpPr>
              <a:xfrm>
                <a:off x="1676400" y="1981200"/>
                <a:ext cx="6097588" cy="3895697"/>
                <a:chOff x="1676400" y="1981200"/>
                <a:chExt cx="6097588" cy="3895697"/>
              </a:xfrm>
            </p:grpSpPr>
            <p:pic>
              <p:nvPicPr>
                <p:cNvPr id="120835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676400" y="1981200"/>
                  <a:ext cx="6097588" cy="3860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" name="正方形/長方形 3"/>
                <p:cNvSpPr/>
                <p:nvPr/>
              </p:nvSpPr>
              <p:spPr>
                <a:xfrm>
                  <a:off x="4572000" y="5445224"/>
                  <a:ext cx="1944216" cy="4316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20836" name="Rectangle 4"/>
              <p:cNvSpPr>
                <a:spLocks noChangeArrowheads="1"/>
              </p:cNvSpPr>
              <p:nvPr/>
            </p:nvSpPr>
            <p:spPr bwMode="auto">
              <a:xfrm>
                <a:off x="6248400" y="3657600"/>
                <a:ext cx="1600200" cy="19812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0" name="テキスト ボックス 9"/>
            <p:cNvSpPr txBox="1"/>
            <p:nvPr/>
          </p:nvSpPr>
          <p:spPr>
            <a:xfrm>
              <a:off x="4273798" y="5518834"/>
              <a:ext cx="22076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000000"/>
                  </a:solidFill>
                  <a:latin typeface="Arial"/>
                  <a:ea typeface="ＭＳ Ｐゴシック"/>
                </a:rPr>
                <a:t>(confocal images</a:t>
              </a:r>
              <a:r>
                <a:rPr lang="en-US" altLang="ja-JP" sz="2000" dirty="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)</a:t>
              </a:r>
              <a:endParaRPr lang="ja-JP" altLang="en-US" sz="20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6928905" y="4066926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altLang="ja-JP" sz="3600" dirty="0"/>
              <a:t>(*´д</a:t>
            </a:r>
            <a:r>
              <a:rPr lang="az-Cyrl-AZ" altLang="ja-JP" sz="3600" dirty="0" smtClean="0"/>
              <a:t>`*)</a:t>
            </a:r>
            <a:r>
              <a:rPr lang="ja-JP" altLang="en-US" sz="2400" dirty="0" smtClean="0"/>
              <a:t>エー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1684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1639094" y="1399926"/>
            <a:ext cx="6097588" cy="3895697"/>
            <a:chOff x="1676400" y="1981200"/>
            <a:chExt cx="6097588" cy="3895697"/>
          </a:xfrm>
        </p:grpSpPr>
        <p:pic>
          <p:nvPicPr>
            <p:cNvPr id="12083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6400" y="1981200"/>
              <a:ext cx="6097588" cy="386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正方形/長方形 3"/>
            <p:cNvSpPr/>
            <p:nvPr/>
          </p:nvSpPr>
          <p:spPr>
            <a:xfrm>
              <a:off x="4572000" y="5445224"/>
              <a:ext cx="1944216" cy="431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8341" y="152706"/>
            <a:ext cx="7772400" cy="1143000"/>
          </a:xfrm>
        </p:spPr>
        <p:txBody>
          <a:bodyPr/>
          <a:lstStyle/>
          <a:p>
            <a:pPr eaLnBrk="1" hangingPunct="1"/>
            <a:r>
              <a:rPr kumimoji="0" lang="en-US" altLang="ja-JP" sz="2400" dirty="0" smtClean="0">
                <a:solidFill>
                  <a:srgbClr val="000000"/>
                </a:solidFill>
              </a:rPr>
              <a:t>Immunostaining of Rho Family Proteins</a:t>
            </a:r>
            <a:br>
              <a:rPr kumimoji="0" lang="en-US" altLang="ja-JP" sz="2400" dirty="0" smtClean="0">
                <a:solidFill>
                  <a:srgbClr val="000000"/>
                </a:solidFill>
              </a:rPr>
            </a:br>
            <a:r>
              <a:rPr kumimoji="0" lang="en-US" altLang="ja-JP" sz="2400" dirty="0" smtClean="0">
                <a:solidFill>
                  <a:srgbClr val="000000"/>
                </a:solidFill>
              </a:rPr>
              <a:t> in Unfertilized Mature  Eggs 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53439" y="4646679"/>
            <a:ext cx="14414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Cdc42</a:t>
            </a:r>
            <a:r>
              <a:rPr kumimoji="1" lang="en-US" altLang="ja-JP" dirty="0" smtClean="0">
                <a:solidFill>
                  <a:srgbClr val="FF0000"/>
                </a:solidFill>
              </a:rPr>
              <a:t> over-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expressed 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2364" y="5541934"/>
            <a:ext cx="8644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reviewer “ The authors have to confirm that the antibody against </a:t>
            </a:r>
            <a:r>
              <a:rPr kumimoji="1" lang="en-US" altLang="ja-JP" dirty="0" err="1" smtClean="0"/>
              <a:t>cdc42</a:t>
            </a:r>
            <a:r>
              <a:rPr kumimoji="1" lang="en-US" altLang="ja-JP" dirty="0" smtClean="0"/>
              <a:t> works </a:t>
            </a:r>
          </a:p>
          <a:p>
            <a:r>
              <a:rPr lang="en-US" altLang="ja-JP" dirty="0" smtClean="0"/>
              <a:t>to suggest that  </a:t>
            </a:r>
            <a:r>
              <a:rPr lang="en-US" altLang="ja-JP" dirty="0" err="1" smtClean="0"/>
              <a:t>Rac1</a:t>
            </a:r>
            <a:r>
              <a:rPr lang="en-US" altLang="ja-JP" dirty="0" smtClean="0"/>
              <a:t> is the target of toxin B in mouse egg.</a:t>
            </a:r>
            <a:r>
              <a:rPr kumimoji="1"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211094" y="3076326"/>
            <a:ext cx="1600200" cy="218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36492" y="4937560"/>
            <a:ext cx="220765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(confocal images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387639" y="6100141"/>
            <a:ext cx="2823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ja-JP" sz="3200" dirty="0">
                <a:solidFill>
                  <a:srgbClr val="000000"/>
                </a:solidFill>
                <a:latin typeface="+mj-ea"/>
                <a:ea typeface="+mj-ea"/>
              </a:rPr>
              <a:t>(</a:t>
            </a:r>
            <a:r>
              <a:rPr lang="ja-JP" altLang="en-US" sz="3200" dirty="0">
                <a:solidFill>
                  <a:srgbClr val="000000"/>
                </a:solidFill>
                <a:latin typeface="+mj-ea"/>
                <a:ea typeface="+mj-ea"/>
              </a:rPr>
              <a:t>｀</a:t>
            </a:r>
            <a:r>
              <a:rPr lang="en-US" altLang="ja-JP" sz="3200" dirty="0">
                <a:solidFill>
                  <a:srgbClr val="000000"/>
                </a:solidFill>
                <a:latin typeface="+mj-ea"/>
                <a:ea typeface="+mj-ea"/>
              </a:rPr>
              <a:t>^´) </a:t>
            </a:r>
            <a:r>
              <a:rPr lang="ja-JP" altLang="en-US" sz="3200" dirty="0">
                <a:solidFill>
                  <a:srgbClr val="000000"/>
                </a:solidFill>
                <a:latin typeface="+mj-ea"/>
                <a:ea typeface="+mj-ea"/>
              </a:rPr>
              <a:t>エッヘン。</a:t>
            </a:r>
            <a:endParaRPr lang="en-US" altLang="ja-JP" sz="32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772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 animBg="1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667" y="242882"/>
            <a:ext cx="8209630" cy="1143000"/>
          </a:xfrm>
        </p:spPr>
        <p:txBody>
          <a:bodyPr anchor="ctr"/>
          <a:lstStyle/>
          <a:p>
            <a:r>
              <a:rPr lang="en-US" altLang="ja-JP" sz="3600" dirty="0" smtClean="0">
                <a:ea typeface="平成明朝" pitchFamily="17" charset="-128"/>
              </a:rPr>
              <a:t>How to expression exogenous proteins in egg</a:t>
            </a:r>
            <a:r>
              <a:rPr lang="ja-JP" altLang="en-US" sz="3600" dirty="0" smtClean="0">
                <a:ea typeface="平成明朝" pitchFamily="17" charset="-128"/>
              </a:rPr>
              <a:t>！</a:t>
            </a:r>
            <a:endParaRPr lang="ja-JP" altLang="en-US" sz="4400" dirty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676400"/>
            <a:ext cx="8153400" cy="2667000"/>
          </a:xfrm>
        </p:spPr>
        <p:txBody>
          <a:bodyPr/>
          <a:lstStyle/>
          <a:p>
            <a:pPr algn="l"/>
            <a:r>
              <a:rPr lang="en-US" altLang="ja-JP" sz="2000" dirty="0" smtClean="0">
                <a:ea typeface="平成明朝" pitchFamily="17" charset="-128"/>
              </a:rPr>
              <a:t>Inject RNA transcribed </a:t>
            </a:r>
            <a:r>
              <a:rPr lang="en-US" altLang="ja-JP" sz="2000" i="1" dirty="0" smtClean="0">
                <a:ea typeface="平成明朝" pitchFamily="17" charset="-128"/>
              </a:rPr>
              <a:t>in vitro</a:t>
            </a:r>
            <a:endParaRPr lang="ja-JP" altLang="en-US" sz="2000" i="1" dirty="0">
              <a:ea typeface="平成明朝" pitchFamily="17" charset="-128"/>
            </a:endParaRPr>
          </a:p>
          <a:p>
            <a:pPr algn="l"/>
            <a:r>
              <a:rPr lang="ja-JP" altLang="en-US" sz="2000" dirty="0">
                <a:ea typeface="平成明朝" pitchFamily="17" charset="-128"/>
              </a:rPr>
              <a:t>　</a:t>
            </a:r>
            <a:r>
              <a:rPr lang="en-US" altLang="ja-JP" sz="2000" dirty="0" err="1">
                <a:ea typeface="平成明朝" pitchFamily="17" charset="-128"/>
              </a:rPr>
              <a:t>Xenopus</a:t>
            </a:r>
            <a:r>
              <a:rPr lang="en-US" altLang="ja-JP" sz="2000" dirty="0">
                <a:ea typeface="平成明朝" pitchFamily="17" charset="-128"/>
              </a:rPr>
              <a:t> </a:t>
            </a:r>
            <a:r>
              <a:rPr lang="en-US" altLang="ja-JP" sz="2000" dirty="0" smtClean="0">
                <a:ea typeface="平成明朝" pitchFamily="17" charset="-128"/>
              </a:rPr>
              <a:t> oocyte  </a:t>
            </a:r>
            <a:r>
              <a:rPr lang="ja-JP" altLang="en-US" sz="2000" dirty="0">
                <a:ea typeface="平成明朝" pitchFamily="17" charset="-128"/>
              </a:rPr>
              <a:t>　　</a:t>
            </a:r>
            <a:r>
              <a:rPr lang="en-US" altLang="ja-JP" sz="2000" dirty="0">
                <a:ea typeface="平成明朝" pitchFamily="17" charset="-128"/>
              </a:rPr>
              <a:t>OK, </a:t>
            </a:r>
            <a:r>
              <a:rPr lang="en-US" altLang="ja-JP" sz="2000" dirty="0" smtClean="0">
                <a:ea typeface="平成明朝" pitchFamily="17" charset="-128"/>
              </a:rPr>
              <a:t>highly useful in channel genes </a:t>
            </a:r>
          </a:p>
          <a:p>
            <a:pPr algn="l"/>
            <a:r>
              <a:rPr lang="ja-JP" altLang="en-US" sz="2000" dirty="0">
                <a:ea typeface="平成明朝" pitchFamily="17" charset="-128"/>
              </a:rPr>
              <a:t>　</a:t>
            </a:r>
            <a:r>
              <a:rPr lang="en-US" altLang="ja-JP" sz="2000" dirty="0" smtClean="0">
                <a:ea typeface="平成明朝" pitchFamily="17" charset="-128"/>
              </a:rPr>
              <a:t>mouse  egg</a:t>
            </a:r>
            <a:r>
              <a:rPr lang="ja-JP" altLang="en-US" sz="2000" dirty="0">
                <a:ea typeface="平成明朝" pitchFamily="17" charset="-128"/>
              </a:rPr>
              <a:t>　　　　　　</a:t>
            </a:r>
            <a:r>
              <a:rPr lang="en-US" altLang="ja-JP" sz="2000" dirty="0" smtClean="0">
                <a:ea typeface="平成明朝" pitchFamily="17" charset="-128"/>
              </a:rPr>
              <a:t>Impossible !</a:t>
            </a:r>
            <a:endParaRPr lang="ja-JP" altLang="en-US" sz="3200" dirty="0"/>
          </a:p>
        </p:txBody>
      </p:sp>
      <p:sp>
        <p:nvSpPr>
          <p:cNvPr id="151556" name="Line 4"/>
          <p:cNvSpPr>
            <a:spLocks noChangeShapeType="1"/>
          </p:cNvSpPr>
          <p:nvPr/>
        </p:nvSpPr>
        <p:spPr bwMode="auto">
          <a:xfrm>
            <a:off x="3200400" y="29718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457200" y="3429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dirty="0" smtClean="0">
                <a:solidFill>
                  <a:srgbClr val="000000"/>
                </a:solidFill>
                <a:ea typeface="平成明朝" pitchFamily="17" charset="-128"/>
              </a:rPr>
              <a:t>Why cyclin B1 is expressed in mouse oocyte/egg ?</a:t>
            </a:r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727282" y="44577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 smtClean="0">
                <a:solidFill>
                  <a:srgbClr val="000000"/>
                </a:solidFill>
                <a:ea typeface="平成明朝" pitchFamily="17" charset="-128"/>
              </a:rPr>
              <a:t>In oocyte/egg, maternal RNA are de-adenylated to be dormant. Only mRNAs of cyclin B1 and the others are </a:t>
            </a:r>
            <a:r>
              <a:rPr lang="en-US" altLang="ja-JP" sz="2400" dirty="0" err="1" smtClean="0">
                <a:solidFill>
                  <a:srgbClr val="000000"/>
                </a:solidFill>
                <a:ea typeface="平成明朝" pitchFamily="17" charset="-128"/>
              </a:rPr>
              <a:t>polyadenylated</a:t>
            </a:r>
            <a:r>
              <a:rPr lang="en-US" altLang="ja-JP" sz="2400" dirty="0" smtClean="0">
                <a:solidFill>
                  <a:srgbClr val="000000"/>
                </a:solidFill>
                <a:ea typeface="平成明朝" pitchFamily="17" charset="-128"/>
              </a:rPr>
              <a:t> to be expressed.</a:t>
            </a:r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177022" y="5963230"/>
            <a:ext cx="499822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You may be given detailed lecture by Prof. Aoki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415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animBg="1"/>
      <p:bldP spid="151557" grpId="0" autoUpdateAnimBg="0"/>
      <p:bldP spid="151558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4797425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17600"/>
            <a:ext cx="37973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3347864" y="3027300"/>
            <a:ext cx="14029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Sub-cloning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568" y="4077072"/>
            <a:ext cx="2198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In vitro </a:t>
            </a:r>
            <a:r>
              <a:rPr kumimoji="1" lang="en-US" altLang="ja-JP" dirty="0" smtClean="0"/>
              <a:t>transcription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36707" y="4195332"/>
            <a:ext cx="25442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In vitro </a:t>
            </a:r>
            <a:r>
              <a:rPr kumimoji="1" lang="en-US" altLang="ja-JP" dirty="0" smtClean="0"/>
              <a:t>polyadenylation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225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371600" y="1752600"/>
            <a:ext cx="4778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Study nature, not books.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5181600" y="2925763"/>
            <a:ext cx="21269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By J</a:t>
            </a:r>
            <a:r>
              <a:rPr lang="en-US" altLang="ja-JP" sz="28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. </a:t>
            </a:r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Agassiz</a:t>
            </a:r>
          </a:p>
        </p:txBody>
      </p:sp>
    </p:spTree>
    <p:extLst>
      <p:ext uri="{BB962C8B-B14F-4D97-AF65-F5344CB8AC3E}">
        <p14:creationId xmlns:p14="http://schemas.microsoft.com/office/powerpoint/2010/main" val="27556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138" t="16498" r="2788" b="1009"/>
          <a:stretch/>
        </p:blipFill>
        <p:spPr>
          <a:xfrm>
            <a:off x="159420" y="116632"/>
            <a:ext cx="8784976" cy="3960440"/>
          </a:xfrm>
          <a:prstGeom prst="rect">
            <a:avLst/>
          </a:prstGeom>
        </p:spPr>
      </p:pic>
      <p:pic>
        <p:nvPicPr>
          <p:cNvPr id="354306" name="Picture 2" descr="https://upload.wikimedia.org/wikipedia/commons/thumb/c/c7/Jean_Louis_Agassiz_1870.jpg/800px-Jean_Louis_Agassiz_18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38" y="1661864"/>
            <a:ext cx="2070523" cy="2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312" name="Picture 8" descr="https://www.lib.uchicago.edu/media/images/Welcome_to_Woods_Hole_a_Marine_Biological_Labor.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70365"/>
            <a:ext cx="3760911" cy="2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310" name="Picture 6" descr="http://ashipunov.info/shipunov/school/images/agassiz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75773"/>
            <a:ext cx="3048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http://sec-kaiyo.cf.ocha.ac.jp/images/material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" y="14064"/>
            <a:ext cx="898514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6" name="Picture 4" descr="http://www2s.biglobe.ne.jp/~nkazu/jugyou/image/uni_jusei/Resized800/s-DSCN09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18" y="2395230"/>
            <a:ext cx="4603994" cy="345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8" name="Picture 6" descr="https://cdn.amanaimages.com/cen3tzG4fTr7Gtw1PoeRer/321050007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2240954"/>
            <a:ext cx="5883101" cy="39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34199" y="6289132"/>
            <a:ext cx="46923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https://cdn.amanaimages.com/cen3tzG4fTr7Gtw1PoeRer/32105000781.jpg</a:t>
            </a:r>
            <a:endParaRPr kumimoji="1" lang="ja-JP" altLang="en-US" sz="105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36097" y="6162174"/>
            <a:ext cx="33843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http://www2s.biglobe.ne.jp/~nkazu/jugyou/image/uni_jusei/Resized800/s-DSCN0925.jpg</a:t>
            </a:r>
            <a:endParaRPr kumimoji="1" lang="ja-JP" altLang="en-US" sz="105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36097" y="116632"/>
            <a:ext cx="3046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http://sec-kaiyo.cf.ocha.ac.jp/material.html</a:t>
            </a:r>
            <a:endParaRPr kumimoji="1" lang="ja-JP" altLang="en-US" sz="1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2282" y="2496315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Unfertilized egg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96043" y="5210254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/>
              <a:t>Perivitelline</a:t>
            </a:r>
            <a:r>
              <a:rPr lang="en-US" altLang="ja-JP" sz="2800" dirty="0"/>
              <a:t> space</a:t>
            </a:r>
            <a:endParaRPr kumimoji="1" lang="ja-JP" altLang="en-US" sz="2800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5409246" y="4562555"/>
            <a:ext cx="572822" cy="625061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 flipV="1">
            <a:off x="7467077" y="4518189"/>
            <a:ext cx="137897" cy="495213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142074" y="5122891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Fertilization envelop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82707" y="2504625"/>
            <a:ext cx="234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F</a:t>
            </a:r>
            <a:r>
              <a:rPr lang="en-US" altLang="ja-JP" sz="2800" dirty="0" smtClean="0"/>
              <a:t>ertilized egg</a:t>
            </a:r>
            <a:endParaRPr kumimoji="1" lang="ja-JP" altLang="en-US" sz="28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4" y="-87877"/>
            <a:ext cx="471635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Fertilization in sea urchin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412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371600" y="1752600"/>
            <a:ext cx="4778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Study nature, not books.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5181600" y="2925763"/>
            <a:ext cx="21269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By J</a:t>
            </a:r>
            <a:r>
              <a:rPr lang="en-US" altLang="ja-JP" sz="28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. </a:t>
            </a:r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Agassiz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1371600" y="1766888"/>
            <a:ext cx="6172200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Study nature, not </a:t>
            </a:r>
            <a:r>
              <a:rPr lang="en-US" altLang="ja-JP" sz="320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only</a:t>
            </a:r>
            <a:r>
              <a:rPr lang="en-US" altLang="ja-JP" sz="32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 books.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04048" y="3625860"/>
            <a:ext cx="35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Modified </a:t>
            </a:r>
            <a:r>
              <a:rPr lang="en-US" altLang="ja-JP" sz="28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by Shoji </a:t>
            </a:r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Oda</a:t>
            </a:r>
            <a:endParaRPr lang="en-US" altLang="ja-JP" sz="28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74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2" grpId="0" animBg="1"/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449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>
                <a:solidFill>
                  <a:srgbClr val="000000"/>
                </a:solidFill>
                <a:latin typeface="Helvetica" charset="0"/>
                <a:ea typeface="Osaka" charset="-128"/>
              </a:rPr>
              <a:t>Sperm incorporation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114800" y="39624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Involvement of </a:t>
            </a:r>
            <a:r>
              <a:rPr lang="en-US" altLang="ja-JP" sz="2400" b="1">
                <a:solidFill>
                  <a:srgbClr val="FF1E31"/>
                </a:solidFill>
                <a:latin typeface="Helvetica" charset="0"/>
                <a:ea typeface="Osaka" charset="-128"/>
              </a:rPr>
              <a:t>actin filament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4572000" y="44196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Inhibition by </a:t>
            </a:r>
            <a:r>
              <a:rPr lang="en-US" altLang="ja-JP" sz="2400" b="1">
                <a:solidFill>
                  <a:srgbClr val="30FF80"/>
                </a:solidFill>
                <a:latin typeface="Helvetica" charset="0"/>
                <a:ea typeface="Osaka" charset="-128"/>
              </a:rPr>
              <a:t>cytochalasin</a:t>
            </a:r>
          </a:p>
        </p:txBody>
      </p:sp>
      <p:sp>
        <p:nvSpPr>
          <p:cNvPr id="123909" name="Line 5"/>
          <p:cNvSpPr>
            <a:spLocks noChangeShapeType="1"/>
          </p:cNvSpPr>
          <p:nvPr/>
        </p:nvSpPr>
        <p:spPr bwMode="auto">
          <a:xfrm>
            <a:off x="4267200" y="1828800"/>
            <a:ext cx="0" cy="205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4038600" y="990600"/>
            <a:ext cx="4191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Involvement of </a:t>
            </a:r>
            <a:r>
              <a:rPr lang="en-US" altLang="ja-JP" sz="2400" b="1">
                <a:solidFill>
                  <a:srgbClr val="FF14A9"/>
                </a:solidFill>
                <a:latin typeface="Helvetica" charset="0"/>
                <a:ea typeface="Osaka" charset="-128"/>
              </a:rPr>
              <a:t>Rho family small G proteins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4267200" y="1828800"/>
            <a:ext cx="487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Inhibition by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sz="2400" b="1" i="1">
                <a:solidFill>
                  <a:srgbClr val="0F0FFF"/>
                </a:solidFill>
                <a:latin typeface="Helvetica" charset="0"/>
                <a:ea typeface="Osaka" charset="-128"/>
              </a:rPr>
              <a:t>Clostridium difficle </a:t>
            </a:r>
            <a:r>
              <a:rPr lang="en-US" altLang="ja-JP" sz="2400" b="1">
                <a:solidFill>
                  <a:srgbClr val="0F0FFF"/>
                </a:solidFill>
                <a:latin typeface="Helvetica" charset="0"/>
                <a:ea typeface="Osaka" charset="-128"/>
              </a:rPr>
              <a:t>toxin B</a:t>
            </a:r>
          </a:p>
        </p:txBody>
      </p:sp>
      <p:pic>
        <p:nvPicPr>
          <p:cNvPr id="12391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09562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914400" y="6096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R. Yanagimachi, 1994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982663" y="4762500"/>
            <a:ext cx="1209675" cy="173038"/>
          </a:xfrm>
          <a:custGeom>
            <a:avLst/>
            <a:gdLst>
              <a:gd name="T0" fmla="*/ 0 w 762"/>
              <a:gd name="T1" fmla="*/ 216734102 h 109"/>
              <a:gd name="T2" fmla="*/ 577115001 w 762"/>
              <a:gd name="T3" fmla="*/ 239416361 h 109"/>
              <a:gd name="T4" fmla="*/ 985380381 w 762"/>
              <a:gd name="T5" fmla="*/ 191532424 h 109"/>
              <a:gd name="T6" fmla="*/ 1199594388 w 762"/>
              <a:gd name="T7" fmla="*/ 118448496 h 109"/>
              <a:gd name="T8" fmla="*/ 1559977410 w 762"/>
              <a:gd name="T9" fmla="*/ 95766212 h 109"/>
              <a:gd name="T10" fmla="*/ 1920359241 w 762"/>
              <a:gd name="T11" fmla="*/ 0 h 1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2"/>
              <a:gd name="T19" fmla="*/ 0 h 109"/>
              <a:gd name="T20" fmla="*/ 762 w 762"/>
              <a:gd name="T21" fmla="*/ 109 h 1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2" h="109">
                <a:moveTo>
                  <a:pt x="0" y="86"/>
                </a:moveTo>
                <a:cubicBezTo>
                  <a:pt x="75" y="109"/>
                  <a:pt x="153" y="71"/>
                  <a:pt x="229" y="95"/>
                </a:cubicBezTo>
                <a:cubicBezTo>
                  <a:pt x="300" y="89"/>
                  <a:pt x="331" y="91"/>
                  <a:pt x="391" y="76"/>
                </a:cubicBezTo>
                <a:cubicBezTo>
                  <a:pt x="418" y="68"/>
                  <a:pt x="448" y="50"/>
                  <a:pt x="476" y="47"/>
                </a:cubicBezTo>
                <a:cubicBezTo>
                  <a:pt x="523" y="41"/>
                  <a:pt x="571" y="41"/>
                  <a:pt x="619" y="38"/>
                </a:cubicBezTo>
                <a:cubicBezTo>
                  <a:pt x="666" y="22"/>
                  <a:pt x="711" y="0"/>
                  <a:pt x="76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1693863" y="4791075"/>
            <a:ext cx="922337" cy="152400"/>
          </a:xfrm>
          <a:custGeom>
            <a:avLst/>
            <a:gdLst>
              <a:gd name="T0" fmla="*/ 0 w 581"/>
              <a:gd name="T1" fmla="*/ 241935022 h 96"/>
              <a:gd name="T2" fmla="*/ 408265019 w 581"/>
              <a:gd name="T3" fmla="*/ 171370620 h 96"/>
              <a:gd name="T4" fmla="*/ 839210827 w 581"/>
              <a:gd name="T5" fmla="*/ 25201561 h 96"/>
              <a:gd name="T6" fmla="*/ 1464208975 w 581"/>
              <a:gd name="T7" fmla="*/ 252095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581"/>
              <a:gd name="T13" fmla="*/ 0 h 96"/>
              <a:gd name="T14" fmla="*/ 581 w 581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1" h="96">
                <a:moveTo>
                  <a:pt x="0" y="96"/>
                </a:moveTo>
                <a:cubicBezTo>
                  <a:pt x="52" y="78"/>
                  <a:pt x="106" y="74"/>
                  <a:pt x="162" y="68"/>
                </a:cubicBezTo>
                <a:cubicBezTo>
                  <a:pt x="208" y="51"/>
                  <a:pt x="281" y="13"/>
                  <a:pt x="333" y="10"/>
                </a:cubicBezTo>
                <a:cubicBezTo>
                  <a:pt x="458" y="0"/>
                  <a:pt x="494" y="1"/>
                  <a:pt x="581" y="1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1995488" y="4852988"/>
            <a:ext cx="862012" cy="127000"/>
          </a:xfrm>
          <a:custGeom>
            <a:avLst/>
            <a:gdLst>
              <a:gd name="T0" fmla="*/ 0 w 543"/>
              <a:gd name="T1" fmla="*/ 168851248 h 80"/>
              <a:gd name="T2" fmla="*/ 433466627 w 543"/>
              <a:gd name="T3" fmla="*/ 143648107 h 80"/>
              <a:gd name="T4" fmla="*/ 577114592 w 543"/>
              <a:gd name="T5" fmla="*/ 95765926 h 80"/>
              <a:gd name="T6" fmla="*/ 937497557 w 543"/>
              <a:gd name="T7" fmla="*/ 73083734 h 80"/>
              <a:gd name="T8" fmla="*/ 1368443038 w 543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3"/>
              <a:gd name="T16" fmla="*/ 0 h 80"/>
              <a:gd name="T17" fmla="*/ 543 w 543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3" h="80">
                <a:moveTo>
                  <a:pt x="0" y="67"/>
                </a:moveTo>
                <a:cubicBezTo>
                  <a:pt x="58" y="80"/>
                  <a:pt x="114" y="74"/>
                  <a:pt x="172" y="57"/>
                </a:cubicBezTo>
                <a:cubicBezTo>
                  <a:pt x="191" y="51"/>
                  <a:pt x="209" y="39"/>
                  <a:pt x="229" y="38"/>
                </a:cubicBezTo>
                <a:cubicBezTo>
                  <a:pt x="276" y="35"/>
                  <a:pt x="324" y="32"/>
                  <a:pt x="372" y="29"/>
                </a:cubicBezTo>
                <a:cubicBezTo>
                  <a:pt x="431" y="18"/>
                  <a:pt x="482" y="0"/>
                  <a:pt x="543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7" name="Freeform 13"/>
          <p:cNvSpPr>
            <a:spLocks/>
          </p:cNvSpPr>
          <p:nvPr/>
        </p:nvSpPr>
        <p:spPr bwMode="auto">
          <a:xfrm>
            <a:off x="1995488" y="4867275"/>
            <a:ext cx="1058862" cy="166688"/>
          </a:xfrm>
          <a:custGeom>
            <a:avLst/>
            <a:gdLst>
              <a:gd name="T0" fmla="*/ 0 w 667"/>
              <a:gd name="T1" fmla="*/ 73085548 h 105"/>
              <a:gd name="T2" fmla="*/ 504031026 w 667"/>
              <a:gd name="T3" fmla="*/ 0 h 105"/>
              <a:gd name="T4" fmla="*/ 1176911585 w 667"/>
              <a:gd name="T5" fmla="*/ 120967877 h 105"/>
              <a:gd name="T6" fmla="*/ 1680942810 w 667"/>
              <a:gd name="T7" fmla="*/ 264618016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667"/>
              <a:gd name="T13" fmla="*/ 0 h 105"/>
              <a:gd name="T14" fmla="*/ 667 w 667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7" h="105">
                <a:moveTo>
                  <a:pt x="0" y="29"/>
                </a:moveTo>
                <a:cubicBezTo>
                  <a:pt x="71" y="6"/>
                  <a:pt x="116" y="6"/>
                  <a:pt x="200" y="0"/>
                </a:cubicBezTo>
                <a:cubicBezTo>
                  <a:pt x="298" y="7"/>
                  <a:pt x="375" y="19"/>
                  <a:pt x="467" y="48"/>
                </a:cubicBezTo>
                <a:cubicBezTo>
                  <a:pt x="526" y="86"/>
                  <a:pt x="596" y="105"/>
                  <a:pt x="667" y="105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8" name="Freeform 14"/>
          <p:cNvSpPr>
            <a:spLocks/>
          </p:cNvSpPr>
          <p:nvPr/>
        </p:nvSpPr>
        <p:spPr bwMode="auto">
          <a:xfrm>
            <a:off x="831850" y="4989513"/>
            <a:ext cx="635000" cy="134937"/>
          </a:xfrm>
          <a:custGeom>
            <a:avLst/>
            <a:gdLst>
              <a:gd name="T0" fmla="*/ 0 w 400"/>
              <a:gd name="T1" fmla="*/ 166329686 h 85"/>
              <a:gd name="T2" fmla="*/ 168851261 w 400"/>
              <a:gd name="T3" fmla="*/ 214211716 h 85"/>
              <a:gd name="T4" fmla="*/ 768648414 w 400"/>
              <a:gd name="T5" fmla="*/ 95765573 h 85"/>
              <a:gd name="T6" fmla="*/ 1008062589 w 400"/>
              <a:gd name="T7" fmla="*/ 0 h 85"/>
              <a:gd name="T8" fmla="*/ 0 60000 65536"/>
              <a:gd name="T9" fmla="*/ 0 60000 65536"/>
              <a:gd name="T10" fmla="*/ 0 60000 65536"/>
              <a:gd name="T11" fmla="*/ 0 60000 65536"/>
              <a:gd name="T12" fmla="*/ 0 w 400"/>
              <a:gd name="T13" fmla="*/ 0 h 85"/>
              <a:gd name="T14" fmla="*/ 400 w 400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0" h="85">
                <a:moveTo>
                  <a:pt x="0" y="66"/>
                </a:moveTo>
                <a:cubicBezTo>
                  <a:pt x="22" y="71"/>
                  <a:pt x="43" y="85"/>
                  <a:pt x="67" y="85"/>
                </a:cubicBezTo>
                <a:cubicBezTo>
                  <a:pt x="150" y="85"/>
                  <a:pt x="227" y="63"/>
                  <a:pt x="305" y="38"/>
                </a:cubicBezTo>
                <a:cubicBezTo>
                  <a:pt x="337" y="27"/>
                  <a:pt x="364" y="0"/>
                  <a:pt x="400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9" name="Freeform 15"/>
          <p:cNvSpPr>
            <a:spLocks/>
          </p:cNvSpPr>
          <p:nvPr/>
        </p:nvSpPr>
        <p:spPr bwMode="auto">
          <a:xfrm>
            <a:off x="876300" y="4762500"/>
            <a:ext cx="1436688" cy="296863"/>
          </a:xfrm>
          <a:custGeom>
            <a:avLst/>
            <a:gdLst>
              <a:gd name="T0" fmla="*/ 0 w 905"/>
              <a:gd name="T1" fmla="*/ 70564496 h 187"/>
              <a:gd name="T2" fmla="*/ 481350874 w 905"/>
              <a:gd name="T3" fmla="*/ 0 h 187"/>
              <a:gd name="T4" fmla="*/ 841732650 w 905"/>
              <a:gd name="T5" fmla="*/ 22682237 h 187"/>
              <a:gd name="T6" fmla="*/ 1224796430 w 905"/>
              <a:gd name="T7" fmla="*/ 166330588 h 187"/>
              <a:gd name="T8" fmla="*/ 1489413651 w 905"/>
              <a:gd name="T9" fmla="*/ 335182129 h 187"/>
              <a:gd name="T10" fmla="*/ 2089211282 w 905"/>
              <a:gd name="T11" fmla="*/ 383064369 h 187"/>
              <a:gd name="T12" fmla="*/ 2147483647 w 905"/>
              <a:gd name="T13" fmla="*/ 360383726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5"/>
              <a:gd name="T22" fmla="*/ 0 h 187"/>
              <a:gd name="T23" fmla="*/ 905 w 905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5" h="187">
                <a:moveTo>
                  <a:pt x="0" y="28"/>
                </a:moveTo>
                <a:cubicBezTo>
                  <a:pt x="64" y="20"/>
                  <a:pt x="127" y="11"/>
                  <a:pt x="191" y="0"/>
                </a:cubicBezTo>
                <a:cubicBezTo>
                  <a:pt x="238" y="3"/>
                  <a:pt x="286" y="4"/>
                  <a:pt x="334" y="9"/>
                </a:cubicBezTo>
                <a:cubicBezTo>
                  <a:pt x="391" y="15"/>
                  <a:pt x="434" y="49"/>
                  <a:pt x="486" y="66"/>
                </a:cubicBezTo>
                <a:cubicBezTo>
                  <a:pt x="516" y="98"/>
                  <a:pt x="549" y="120"/>
                  <a:pt x="591" y="133"/>
                </a:cubicBezTo>
                <a:cubicBezTo>
                  <a:pt x="674" y="187"/>
                  <a:pt x="695" y="159"/>
                  <a:pt x="829" y="152"/>
                </a:cubicBezTo>
                <a:cubicBezTo>
                  <a:pt x="892" y="142"/>
                  <a:pt x="866" y="143"/>
                  <a:pt x="905" y="143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0" name="Freeform 16"/>
          <p:cNvSpPr>
            <a:spLocks/>
          </p:cNvSpPr>
          <p:nvPr/>
        </p:nvSpPr>
        <p:spPr bwMode="auto">
          <a:xfrm>
            <a:off x="681038" y="4989513"/>
            <a:ext cx="558800" cy="44450"/>
          </a:xfrm>
          <a:custGeom>
            <a:avLst/>
            <a:gdLst>
              <a:gd name="T0" fmla="*/ 0 w 352"/>
              <a:gd name="T1" fmla="*/ 70564381 h 28"/>
              <a:gd name="T2" fmla="*/ 887095089 w 352"/>
              <a:gd name="T3" fmla="*/ 0 h 28"/>
              <a:gd name="T4" fmla="*/ 0 60000 65536"/>
              <a:gd name="T5" fmla="*/ 0 60000 65536"/>
              <a:gd name="T6" fmla="*/ 0 w 352"/>
              <a:gd name="T7" fmla="*/ 0 h 28"/>
              <a:gd name="T8" fmla="*/ 352 w 352"/>
              <a:gd name="T9" fmla="*/ 28 h 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2" h="28">
                <a:moveTo>
                  <a:pt x="0" y="28"/>
                </a:moveTo>
                <a:cubicBezTo>
                  <a:pt x="116" y="15"/>
                  <a:pt x="234" y="0"/>
                  <a:pt x="35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1" name="Freeform 17"/>
          <p:cNvSpPr>
            <a:spLocks/>
          </p:cNvSpPr>
          <p:nvPr/>
        </p:nvSpPr>
        <p:spPr bwMode="auto">
          <a:xfrm>
            <a:off x="982663" y="5534025"/>
            <a:ext cx="1346200" cy="195263"/>
          </a:xfrm>
          <a:custGeom>
            <a:avLst/>
            <a:gdLst>
              <a:gd name="T0" fmla="*/ 0 w 848"/>
              <a:gd name="T1" fmla="*/ 0 h 123"/>
              <a:gd name="T2" fmla="*/ 383063739 w 848"/>
              <a:gd name="T3" fmla="*/ 22682259 h 123"/>
              <a:gd name="T4" fmla="*/ 695563123 w 848"/>
              <a:gd name="T5" fmla="*/ 118448461 h 123"/>
              <a:gd name="T6" fmla="*/ 1537295267 w 848"/>
              <a:gd name="T7" fmla="*/ 309980829 h 123"/>
              <a:gd name="T8" fmla="*/ 2137092678 w 848"/>
              <a:gd name="T9" fmla="*/ 262096955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8"/>
              <a:gd name="T16" fmla="*/ 0 h 123"/>
              <a:gd name="T17" fmla="*/ 848 w 848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8" h="123">
                <a:moveTo>
                  <a:pt x="0" y="0"/>
                </a:moveTo>
                <a:cubicBezTo>
                  <a:pt x="50" y="3"/>
                  <a:pt x="101" y="4"/>
                  <a:pt x="152" y="9"/>
                </a:cubicBezTo>
                <a:cubicBezTo>
                  <a:pt x="198" y="13"/>
                  <a:pt x="232" y="33"/>
                  <a:pt x="276" y="47"/>
                </a:cubicBezTo>
                <a:cubicBezTo>
                  <a:pt x="383" y="79"/>
                  <a:pt x="499" y="108"/>
                  <a:pt x="610" y="123"/>
                </a:cubicBezTo>
                <a:cubicBezTo>
                  <a:pt x="683" y="119"/>
                  <a:pt x="772" y="104"/>
                  <a:pt x="848" y="104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2" name="Freeform 18"/>
          <p:cNvSpPr>
            <a:spLocks/>
          </p:cNvSpPr>
          <p:nvPr/>
        </p:nvSpPr>
        <p:spPr bwMode="auto">
          <a:xfrm>
            <a:off x="906463" y="5564188"/>
            <a:ext cx="1195387" cy="255587"/>
          </a:xfrm>
          <a:custGeom>
            <a:avLst/>
            <a:gdLst>
              <a:gd name="T0" fmla="*/ 0 w 753"/>
              <a:gd name="T1" fmla="*/ 405743514 h 161"/>
              <a:gd name="T2" fmla="*/ 1058465236 w 753"/>
              <a:gd name="T3" fmla="*/ 191531477 h 161"/>
              <a:gd name="T4" fmla="*/ 1562496112 w 753"/>
              <a:gd name="T5" fmla="*/ 0 h 161"/>
              <a:gd name="T6" fmla="*/ 1897676247 w 753"/>
              <a:gd name="T7" fmla="*/ 95765739 h 161"/>
              <a:gd name="T8" fmla="*/ 0 60000 65536"/>
              <a:gd name="T9" fmla="*/ 0 60000 65536"/>
              <a:gd name="T10" fmla="*/ 0 60000 65536"/>
              <a:gd name="T11" fmla="*/ 0 60000 65536"/>
              <a:gd name="T12" fmla="*/ 0 w 753"/>
              <a:gd name="T13" fmla="*/ 0 h 161"/>
              <a:gd name="T14" fmla="*/ 753 w 753"/>
              <a:gd name="T15" fmla="*/ 161 h 1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3" h="161">
                <a:moveTo>
                  <a:pt x="0" y="161"/>
                </a:moveTo>
                <a:cubicBezTo>
                  <a:pt x="152" y="149"/>
                  <a:pt x="276" y="120"/>
                  <a:pt x="420" y="76"/>
                </a:cubicBezTo>
                <a:cubicBezTo>
                  <a:pt x="479" y="35"/>
                  <a:pt x="549" y="13"/>
                  <a:pt x="620" y="0"/>
                </a:cubicBezTo>
                <a:cubicBezTo>
                  <a:pt x="658" y="12"/>
                  <a:pt x="712" y="38"/>
                  <a:pt x="753" y="38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3" name="Freeform 19"/>
          <p:cNvSpPr>
            <a:spLocks/>
          </p:cNvSpPr>
          <p:nvPr/>
        </p:nvSpPr>
        <p:spPr bwMode="auto">
          <a:xfrm>
            <a:off x="1511300" y="5594350"/>
            <a:ext cx="1466850" cy="330200"/>
          </a:xfrm>
          <a:custGeom>
            <a:avLst/>
            <a:gdLst>
              <a:gd name="T0" fmla="*/ 0 w 924"/>
              <a:gd name="T1" fmla="*/ 430947584 h 208"/>
              <a:gd name="T2" fmla="*/ 912296718 w 924"/>
              <a:gd name="T3" fmla="*/ 456149140 h 208"/>
              <a:gd name="T4" fmla="*/ 1680945362 w 924"/>
              <a:gd name="T5" fmla="*/ 287297827 h 208"/>
              <a:gd name="T6" fmla="*/ 1897678742 w 924"/>
              <a:gd name="T7" fmla="*/ 214214111 h 208"/>
              <a:gd name="T8" fmla="*/ 2018646210 w 924"/>
              <a:gd name="T9" fmla="*/ 118448152 h 208"/>
              <a:gd name="T10" fmla="*/ 2147483647 w 924"/>
              <a:gd name="T11" fmla="*/ 0 h 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4"/>
              <a:gd name="T19" fmla="*/ 0 h 208"/>
              <a:gd name="T20" fmla="*/ 924 w 924"/>
              <a:gd name="T21" fmla="*/ 208 h 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4" h="208">
                <a:moveTo>
                  <a:pt x="0" y="171"/>
                </a:moveTo>
                <a:cubicBezTo>
                  <a:pt x="144" y="208"/>
                  <a:pt x="102" y="188"/>
                  <a:pt x="362" y="181"/>
                </a:cubicBezTo>
                <a:cubicBezTo>
                  <a:pt x="466" y="170"/>
                  <a:pt x="567" y="147"/>
                  <a:pt x="667" y="114"/>
                </a:cubicBezTo>
                <a:cubicBezTo>
                  <a:pt x="691" y="105"/>
                  <a:pt x="731" y="99"/>
                  <a:pt x="753" y="85"/>
                </a:cubicBezTo>
                <a:cubicBezTo>
                  <a:pt x="769" y="73"/>
                  <a:pt x="782" y="56"/>
                  <a:pt x="801" y="47"/>
                </a:cubicBezTo>
                <a:cubicBezTo>
                  <a:pt x="836" y="29"/>
                  <a:pt x="894" y="29"/>
                  <a:pt x="924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4" name="Freeform 20"/>
          <p:cNvSpPr>
            <a:spLocks/>
          </p:cNvSpPr>
          <p:nvPr/>
        </p:nvSpPr>
        <p:spPr bwMode="auto">
          <a:xfrm>
            <a:off x="1798638" y="5759450"/>
            <a:ext cx="1436687" cy="92075"/>
          </a:xfrm>
          <a:custGeom>
            <a:avLst/>
            <a:gdLst>
              <a:gd name="T0" fmla="*/ 0 w 905"/>
              <a:gd name="T1" fmla="*/ 47883762 h 58"/>
              <a:gd name="T2" fmla="*/ 1129029699 w 905"/>
              <a:gd name="T3" fmla="*/ 146169074 h 58"/>
              <a:gd name="T4" fmla="*/ 1512093213 w 905"/>
              <a:gd name="T5" fmla="*/ 120967518 h 58"/>
              <a:gd name="T6" fmla="*/ 1728826913 w 905"/>
              <a:gd name="T7" fmla="*/ 47883762 h 58"/>
              <a:gd name="T8" fmla="*/ 2147483647 w 90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5"/>
              <a:gd name="T16" fmla="*/ 0 h 58"/>
              <a:gd name="T17" fmla="*/ 905 w 90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5" h="58">
                <a:moveTo>
                  <a:pt x="0" y="19"/>
                </a:moveTo>
                <a:cubicBezTo>
                  <a:pt x="150" y="28"/>
                  <a:pt x="298" y="43"/>
                  <a:pt x="448" y="58"/>
                </a:cubicBezTo>
                <a:cubicBezTo>
                  <a:pt x="498" y="54"/>
                  <a:pt x="549" y="53"/>
                  <a:pt x="600" y="48"/>
                </a:cubicBezTo>
                <a:cubicBezTo>
                  <a:pt x="628" y="44"/>
                  <a:pt x="657" y="25"/>
                  <a:pt x="686" y="19"/>
                </a:cubicBezTo>
                <a:cubicBezTo>
                  <a:pt x="756" y="3"/>
                  <a:pt x="834" y="0"/>
                  <a:pt x="905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5" name="Freeform 21"/>
          <p:cNvSpPr>
            <a:spLocks/>
          </p:cNvSpPr>
          <p:nvPr/>
        </p:nvSpPr>
        <p:spPr bwMode="auto">
          <a:xfrm>
            <a:off x="1149350" y="5561013"/>
            <a:ext cx="2058988" cy="395287"/>
          </a:xfrm>
          <a:custGeom>
            <a:avLst/>
            <a:gdLst>
              <a:gd name="T0" fmla="*/ 2147483647 w 1297"/>
              <a:gd name="T1" fmla="*/ 100806123 h 249"/>
              <a:gd name="T2" fmla="*/ 2147483647 w 1297"/>
              <a:gd name="T3" fmla="*/ 219252568 h 249"/>
              <a:gd name="T4" fmla="*/ 2147483647 w 1297"/>
              <a:gd name="T5" fmla="*/ 388103576 h 249"/>
              <a:gd name="T6" fmla="*/ 2147483647 w 1297"/>
              <a:gd name="T7" fmla="*/ 627517363 h 249"/>
              <a:gd name="T8" fmla="*/ 1486892386 w 1297"/>
              <a:gd name="T9" fmla="*/ 531751570 h 249"/>
              <a:gd name="T10" fmla="*/ 574595747 w 1297"/>
              <a:gd name="T11" fmla="*/ 219252568 h 249"/>
              <a:gd name="T12" fmla="*/ 118448171 w 1297"/>
              <a:gd name="T13" fmla="*/ 52922432 h 249"/>
              <a:gd name="T14" fmla="*/ 0 w 1297"/>
              <a:gd name="T15" fmla="*/ 5040306 h 2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7"/>
              <a:gd name="T25" fmla="*/ 0 h 249"/>
              <a:gd name="T26" fmla="*/ 1297 w 1297"/>
              <a:gd name="T27" fmla="*/ 249 h 2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7" h="249">
                <a:moveTo>
                  <a:pt x="1248" y="40"/>
                </a:moveTo>
                <a:cubicBezTo>
                  <a:pt x="1135" y="113"/>
                  <a:pt x="1297" y="2"/>
                  <a:pt x="1200" y="87"/>
                </a:cubicBezTo>
                <a:cubicBezTo>
                  <a:pt x="1172" y="110"/>
                  <a:pt x="1142" y="131"/>
                  <a:pt x="1114" y="154"/>
                </a:cubicBezTo>
                <a:cubicBezTo>
                  <a:pt x="1042" y="210"/>
                  <a:pt x="955" y="234"/>
                  <a:pt x="867" y="249"/>
                </a:cubicBezTo>
                <a:cubicBezTo>
                  <a:pt x="773" y="240"/>
                  <a:pt x="680" y="236"/>
                  <a:pt x="590" y="211"/>
                </a:cubicBezTo>
                <a:cubicBezTo>
                  <a:pt x="467" y="177"/>
                  <a:pt x="350" y="118"/>
                  <a:pt x="228" y="87"/>
                </a:cubicBezTo>
                <a:cubicBezTo>
                  <a:pt x="171" y="48"/>
                  <a:pt x="108" y="51"/>
                  <a:pt x="47" y="21"/>
                </a:cubicBezTo>
                <a:cubicBezTo>
                  <a:pt x="6" y="0"/>
                  <a:pt x="23" y="2"/>
                  <a:pt x="0" y="2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6" name="Freeform 22"/>
          <p:cNvSpPr>
            <a:spLocks/>
          </p:cNvSpPr>
          <p:nvPr/>
        </p:nvSpPr>
        <p:spPr bwMode="auto">
          <a:xfrm>
            <a:off x="2403475" y="5594350"/>
            <a:ext cx="847725" cy="120650"/>
          </a:xfrm>
          <a:custGeom>
            <a:avLst/>
            <a:gdLst>
              <a:gd name="T0" fmla="*/ 0 w 534"/>
              <a:gd name="T1" fmla="*/ 191531848 h 76"/>
              <a:gd name="T2" fmla="*/ 481349028 w 534"/>
              <a:gd name="T3" fmla="*/ 95765924 h 76"/>
              <a:gd name="T4" fmla="*/ 551913371 w 534"/>
              <a:gd name="T5" fmla="*/ 70564371 h 76"/>
              <a:gd name="T6" fmla="*/ 624998663 w 534"/>
              <a:gd name="T7" fmla="*/ 47883756 h 76"/>
              <a:gd name="T8" fmla="*/ 768646710 w 534"/>
              <a:gd name="T9" fmla="*/ 0 h 76"/>
              <a:gd name="T10" fmla="*/ 1345763219 w 534"/>
              <a:gd name="T11" fmla="*/ 166330295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4"/>
              <a:gd name="T19" fmla="*/ 0 h 76"/>
              <a:gd name="T20" fmla="*/ 534 w 534"/>
              <a:gd name="T21" fmla="*/ 76 h 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4" h="76">
                <a:moveTo>
                  <a:pt x="0" y="76"/>
                </a:moveTo>
                <a:cubicBezTo>
                  <a:pt x="76" y="68"/>
                  <a:pt x="122" y="60"/>
                  <a:pt x="191" y="38"/>
                </a:cubicBezTo>
                <a:cubicBezTo>
                  <a:pt x="200" y="34"/>
                  <a:pt x="209" y="31"/>
                  <a:pt x="219" y="28"/>
                </a:cubicBezTo>
                <a:cubicBezTo>
                  <a:pt x="228" y="24"/>
                  <a:pt x="238" y="22"/>
                  <a:pt x="248" y="19"/>
                </a:cubicBezTo>
                <a:cubicBezTo>
                  <a:pt x="267" y="12"/>
                  <a:pt x="305" y="0"/>
                  <a:pt x="305" y="0"/>
                </a:cubicBezTo>
                <a:cubicBezTo>
                  <a:pt x="411" y="10"/>
                  <a:pt x="444" y="23"/>
                  <a:pt x="534" y="66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7" name="Freeform 23"/>
          <p:cNvSpPr>
            <a:spLocks/>
          </p:cNvSpPr>
          <p:nvPr/>
        </p:nvSpPr>
        <p:spPr bwMode="auto">
          <a:xfrm>
            <a:off x="2343150" y="4973638"/>
            <a:ext cx="725488" cy="120650"/>
          </a:xfrm>
          <a:custGeom>
            <a:avLst/>
            <a:gdLst>
              <a:gd name="T0" fmla="*/ 0 w 457"/>
              <a:gd name="T1" fmla="*/ 73083733 h 76"/>
              <a:gd name="T2" fmla="*/ 504031661 w 457"/>
              <a:gd name="T3" fmla="*/ 0 h 76"/>
              <a:gd name="T4" fmla="*/ 889616722 w 457"/>
              <a:gd name="T5" fmla="*/ 95765924 h 76"/>
              <a:gd name="T6" fmla="*/ 1151713083 w 457"/>
              <a:gd name="T7" fmla="*/ 191531848 h 76"/>
              <a:gd name="T8" fmla="*/ 0 60000 65536"/>
              <a:gd name="T9" fmla="*/ 0 60000 65536"/>
              <a:gd name="T10" fmla="*/ 0 60000 65536"/>
              <a:gd name="T11" fmla="*/ 0 60000 65536"/>
              <a:gd name="T12" fmla="*/ 0 w 457"/>
              <a:gd name="T13" fmla="*/ 0 h 76"/>
              <a:gd name="T14" fmla="*/ 457 w 457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7" h="76">
                <a:moveTo>
                  <a:pt x="0" y="29"/>
                </a:moveTo>
                <a:cubicBezTo>
                  <a:pt x="136" y="4"/>
                  <a:pt x="69" y="13"/>
                  <a:pt x="200" y="0"/>
                </a:cubicBezTo>
                <a:cubicBezTo>
                  <a:pt x="255" y="8"/>
                  <a:pt x="300" y="21"/>
                  <a:pt x="353" y="38"/>
                </a:cubicBezTo>
                <a:cubicBezTo>
                  <a:pt x="385" y="59"/>
                  <a:pt x="417" y="76"/>
                  <a:pt x="457" y="76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8" name="Freeform 24"/>
          <p:cNvSpPr>
            <a:spLocks/>
          </p:cNvSpPr>
          <p:nvPr/>
        </p:nvSpPr>
        <p:spPr bwMode="auto">
          <a:xfrm>
            <a:off x="695325" y="3455988"/>
            <a:ext cx="771525" cy="187325"/>
          </a:xfrm>
          <a:custGeom>
            <a:avLst/>
            <a:gdLst>
              <a:gd name="T0" fmla="*/ 0 w 486"/>
              <a:gd name="T1" fmla="*/ 297378460 h 118"/>
              <a:gd name="T2" fmla="*/ 624998791 w 486"/>
              <a:gd name="T3" fmla="*/ 57964397 h 118"/>
              <a:gd name="T4" fmla="*/ 864414567 w 486"/>
              <a:gd name="T5" fmla="*/ 32762829 h 118"/>
              <a:gd name="T6" fmla="*/ 1008062644 w 486"/>
              <a:gd name="T7" fmla="*/ 80645004 h 118"/>
              <a:gd name="T8" fmla="*/ 1151712308 w 486"/>
              <a:gd name="T9" fmla="*/ 153728747 h 118"/>
              <a:gd name="T10" fmla="*/ 1224796027 w 486"/>
              <a:gd name="T11" fmla="*/ 201612497 h 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6"/>
              <a:gd name="T19" fmla="*/ 0 h 118"/>
              <a:gd name="T20" fmla="*/ 486 w 486"/>
              <a:gd name="T21" fmla="*/ 118 h 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6" h="118">
                <a:moveTo>
                  <a:pt x="0" y="118"/>
                </a:moveTo>
                <a:cubicBezTo>
                  <a:pt x="73" y="68"/>
                  <a:pt x="161" y="36"/>
                  <a:pt x="248" y="23"/>
                </a:cubicBezTo>
                <a:cubicBezTo>
                  <a:pt x="286" y="9"/>
                  <a:pt x="301" y="0"/>
                  <a:pt x="343" y="13"/>
                </a:cubicBezTo>
                <a:cubicBezTo>
                  <a:pt x="362" y="18"/>
                  <a:pt x="400" y="32"/>
                  <a:pt x="400" y="32"/>
                </a:cubicBezTo>
                <a:cubicBezTo>
                  <a:pt x="484" y="87"/>
                  <a:pt x="377" y="20"/>
                  <a:pt x="457" y="61"/>
                </a:cubicBezTo>
                <a:cubicBezTo>
                  <a:pt x="467" y="66"/>
                  <a:pt x="486" y="80"/>
                  <a:pt x="486" y="8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9" name="Freeform 25"/>
          <p:cNvSpPr>
            <a:spLocks/>
          </p:cNvSpPr>
          <p:nvPr/>
        </p:nvSpPr>
        <p:spPr bwMode="auto">
          <a:xfrm>
            <a:off x="741363" y="3492500"/>
            <a:ext cx="801687" cy="528638"/>
          </a:xfrm>
          <a:custGeom>
            <a:avLst/>
            <a:gdLst>
              <a:gd name="T0" fmla="*/ 0 w 505"/>
              <a:gd name="T1" fmla="*/ 839213708 h 333"/>
              <a:gd name="T2" fmla="*/ 118446497 w 505"/>
              <a:gd name="T3" fmla="*/ 551915531 h 333"/>
              <a:gd name="T4" fmla="*/ 312499204 w 505"/>
              <a:gd name="T5" fmla="*/ 312499655 h 333"/>
              <a:gd name="T6" fmla="*/ 551913146 w 505"/>
              <a:gd name="T7" fmla="*/ 0 h 333"/>
              <a:gd name="T8" fmla="*/ 670361181 w 505"/>
              <a:gd name="T9" fmla="*/ 22682219 h 333"/>
              <a:gd name="T10" fmla="*/ 743444855 w 505"/>
              <a:gd name="T11" fmla="*/ 70564441 h 333"/>
              <a:gd name="T12" fmla="*/ 1272677408 w 505"/>
              <a:gd name="T13" fmla="*/ 47883803 h 3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5"/>
              <a:gd name="T22" fmla="*/ 0 h 333"/>
              <a:gd name="T23" fmla="*/ 505 w 505"/>
              <a:gd name="T24" fmla="*/ 333 h 3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5" h="333">
                <a:moveTo>
                  <a:pt x="0" y="333"/>
                </a:moveTo>
                <a:cubicBezTo>
                  <a:pt x="24" y="296"/>
                  <a:pt x="28" y="256"/>
                  <a:pt x="47" y="219"/>
                </a:cubicBezTo>
                <a:cubicBezTo>
                  <a:pt x="64" y="183"/>
                  <a:pt x="98" y="153"/>
                  <a:pt x="124" y="124"/>
                </a:cubicBezTo>
                <a:cubicBezTo>
                  <a:pt x="156" y="85"/>
                  <a:pt x="190" y="41"/>
                  <a:pt x="219" y="0"/>
                </a:cubicBezTo>
                <a:cubicBezTo>
                  <a:pt x="234" y="3"/>
                  <a:pt x="251" y="3"/>
                  <a:pt x="266" y="9"/>
                </a:cubicBezTo>
                <a:cubicBezTo>
                  <a:pt x="276" y="12"/>
                  <a:pt x="283" y="27"/>
                  <a:pt x="295" y="28"/>
                </a:cubicBezTo>
                <a:cubicBezTo>
                  <a:pt x="364" y="32"/>
                  <a:pt x="434" y="19"/>
                  <a:pt x="505" y="19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30" name="Freeform 26"/>
          <p:cNvSpPr>
            <a:spLocks/>
          </p:cNvSpPr>
          <p:nvPr/>
        </p:nvSpPr>
        <p:spPr bwMode="auto">
          <a:xfrm>
            <a:off x="588963" y="3598863"/>
            <a:ext cx="877887" cy="301625"/>
          </a:xfrm>
          <a:custGeom>
            <a:avLst/>
            <a:gdLst>
              <a:gd name="T0" fmla="*/ 0 w 553"/>
              <a:gd name="T1" fmla="*/ 478829732 h 190"/>
              <a:gd name="T2" fmla="*/ 577114602 w 553"/>
              <a:gd name="T3" fmla="*/ 335181567 h 190"/>
              <a:gd name="T4" fmla="*/ 720764157 w 553"/>
              <a:gd name="T5" fmla="*/ 287297819 h 190"/>
              <a:gd name="T6" fmla="*/ 816529998 w 553"/>
              <a:gd name="T7" fmla="*/ 239415660 h 190"/>
              <a:gd name="T8" fmla="*/ 960178164 w 553"/>
              <a:gd name="T9" fmla="*/ 191531863 h 190"/>
              <a:gd name="T10" fmla="*/ 1249995046 w 553"/>
              <a:gd name="T11" fmla="*/ 47883760 h 190"/>
              <a:gd name="T12" fmla="*/ 1320560937 w 553"/>
              <a:gd name="T13" fmla="*/ 22682199 h 190"/>
              <a:gd name="T14" fmla="*/ 1393644600 w 553"/>
              <a:gd name="T15" fmla="*/ 0 h 1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3"/>
              <a:gd name="T25" fmla="*/ 0 h 190"/>
              <a:gd name="T26" fmla="*/ 553 w 553"/>
              <a:gd name="T27" fmla="*/ 190 h 1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3" h="190">
                <a:moveTo>
                  <a:pt x="0" y="190"/>
                </a:moveTo>
                <a:cubicBezTo>
                  <a:pt x="75" y="171"/>
                  <a:pt x="155" y="157"/>
                  <a:pt x="229" y="133"/>
                </a:cubicBezTo>
                <a:cubicBezTo>
                  <a:pt x="248" y="126"/>
                  <a:pt x="268" y="122"/>
                  <a:pt x="286" y="114"/>
                </a:cubicBezTo>
                <a:cubicBezTo>
                  <a:pt x="298" y="107"/>
                  <a:pt x="310" y="100"/>
                  <a:pt x="324" y="95"/>
                </a:cubicBezTo>
                <a:cubicBezTo>
                  <a:pt x="342" y="87"/>
                  <a:pt x="381" y="76"/>
                  <a:pt x="381" y="76"/>
                </a:cubicBezTo>
                <a:cubicBezTo>
                  <a:pt x="429" y="44"/>
                  <a:pt x="445" y="35"/>
                  <a:pt x="496" y="19"/>
                </a:cubicBezTo>
                <a:cubicBezTo>
                  <a:pt x="505" y="15"/>
                  <a:pt x="514" y="12"/>
                  <a:pt x="524" y="9"/>
                </a:cubicBezTo>
                <a:cubicBezTo>
                  <a:pt x="533" y="5"/>
                  <a:pt x="553" y="0"/>
                  <a:pt x="553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31" name="Freeform 27"/>
          <p:cNvSpPr>
            <a:spLocks/>
          </p:cNvSpPr>
          <p:nvPr/>
        </p:nvSpPr>
        <p:spPr bwMode="auto">
          <a:xfrm>
            <a:off x="604838" y="3506788"/>
            <a:ext cx="876300" cy="317500"/>
          </a:xfrm>
          <a:custGeom>
            <a:avLst/>
            <a:gdLst>
              <a:gd name="T0" fmla="*/ 0 w 552"/>
              <a:gd name="T1" fmla="*/ 504031295 h 200"/>
              <a:gd name="T2" fmla="*/ 360381490 w 552"/>
              <a:gd name="T3" fmla="*/ 433466941 h 200"/>
              <a:gd name="T4" fmla="*/ 720764567 w 552"/>
              <a:gd name="T5" fmla="*/ 289817186 h 200"/>
              <a:gd name="T6" fmla="*/ 791328911 w 552"/>
              <a:gd name="T7" fmla="*/ 241935025 h 200"/>
              <a:gd name="T8" fmla="*/ 864412815 w 552"/>
              <a:gd name="T9" fmla="*/ 216733471 h 200"/>
              <a:gd name="T10" fmla="*/ 1008062451 w 552"/>
              <a:gd name="T11" fmla="*/ 120967513 h 200"/>
              <a:gd name="T12" fmla="*/ 1151710500 w 552"/>
              <a:gd name="T13" fmla="*/ 73083740 h 200"/>
              <a:gd name="T14" fmla="*/ 1391126032 w 552"/>
              <a:gd name="T15" fmla="*/ 0 h 2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2"/>
              <a:gd name="T25" fmla="*/ 0 h 200"/>
              <a:gd name="T26" fmla="*/ 552 w 552"/>
              <a:gd name="T27" fmla="*/ 200 h 2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2" h="200">
                <a:moveTo>
                  <a:pt x="0" y="200"/>
                </a:moveTo>
                <a:cubicBezTo>
                  <a:pt x="47" y="191"/>
                  <a:pt x="95" y="180"/>
                  <a:pt x="143" y="172"/>
                </a:cubicBezTo>
                <a:cubicBezTo>
                  <a:pt x="185" y="142"/>
                  <a:pt x="236" y="130"/>
                  <a:pt x="286" y="115"/>
                </a:cubicBezTo>
                <a:cubicBezTo>
                  <a:pt x="295" y="108"/>
                  <a:pt x="303" y="101"/>
                  <a:pt x="314" y="96"/>
                </a:cubicBezTo>
                <a:cubicBezTo>
                  <a:pt x="323" y="91"/>
                  <a:pt x="334" y="90"/>
                  <a:pt x="343" y="86"/>
                </a:cubicBezTo>
                <a:cubicBezTo>
                  <a:pt x="362" y="74"/>
                  <a:pt x="378" y="55"/>
                  <a:pt x="400" y="48"/>
                </a:cubicBezTo>
                <a:cubicBezTo>
                  <a:pt x="419" y="41"/>
                  <a:pt x="457" y="29"/>
                  <a:pt x="457" y="29"/>
                </a:cubicBezTo>
                <a:cubicBezTo>
                  <a:pt x="492" y="5"/>
                  <a:pt x="508" y="0"/>
                  <a:pt x="55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32" name="Freeform 28"/>
          <p:cNvSpPr>
            <a:spLocks/>
          </p:cNvSpPr>
          <p:nvPr/>
        </p:nvSpPr>
        <p:spPr bwMode="auto">
          <a:xfrm>
            <a:off x="528638" y="3598863"/>
            <a:ext cx="1104900" cy="60325"/>
          </a:xfrm>
          <a:custGeom>
            <a:avLst/>
            <a:gdLst>
              <a:gd name="T0" fmla="*/ 0 w 696"/>
              <a:gd name="T1" fmla="*/ 0 h 38"/>
              <a:gd name="T2" fmla="*/ 433466921 w 696"/>
              <a:gd name="T3" fmla="*/ 95765924 h 38"/>
              <a:gd name="T4" fmla="*/ 672882475 w 696"/>
              <a:gd name="T5" fmla="*/ 47883756 h 38"/>
              <a:gd name="T6" fmla="*/ 1176912159 w 696"/>
              <a:gd name="T7" fmla="*/ 95765924 h 38"/>
              <a:gd name="T8" fmla="*/ 1754028928 w 696"/>
              <a:gd name="T9" fmla="*/ 47883756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6"/>
              <a:gd name="T16" fmla="*/ 0 h 38"/>
              <a:gd name="T17" fmla="*/ 696 w 696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6" h="38">
                <a:moveTo>
                  <a:pt x="0" y="0"/>
                </a:moveTo>
                <a:cubicBezTo>
                  <a:pt x="58" y="9"/>
                  <a:pt x="114" y="22"/>
                  <a:pt x="172" y="38"/>
                </a:cubicBezTo>
                <a:cubicBezTo>
                  <a:pt x="203" y="32"/>
                  <a:pt x="234" y="19"/>
                  <a:pt x="267" y="19"/>
                </a:cubicBezTo>
                <a:cubicBezTo>
                  <a:pt x="333" y="19"/>
                  <a:pt x="400" y="33"/>
                  <a:pt x="467" y="38"/>
                </a:cubicBezTo>
                <a:cubicBezTo>
                  <a:pt x="542" y="18"/>
                  <a:pt x="618" y="19"/>
                  <a:pt x="696" y="19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33" name="Text Box 29"/>
          <p:cNvSpPr txBox="1">
            <a:spLocks noChangeArrowheads="1"/>
          </p:cNvSpPr>
          <p:nvPr/>
        </p:nvSpPr>
        <p:spPr bwMode="auto">
          <a:xfrm>
            <a:off x="1905000" y="4267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1E31"/>
                </a:solidFill>
                <a:latin typeface="Times" charset="0"/>
                <a:ea typeface="Osaka" charset="-128"/>
              </a:rPr>
              <a:t>actin filaments</a:t>
            </a:r>
          </a:p>
        </p:txBody>
      </p:sp>
    </p:spTree>
    <p:extLst>
      <p:ext uri="{BB962C8B-B14F-4D97-AF65-F5344CB8AC3E}">
        <p14:creationId xmlns:p14="http://schemas.microsoft.com/office/powerpoint/2010/main" val="1096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2971800" y="1600200"/>
            <a:ext cx="509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A report by Professor F.J. Longo (1978)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827584" y="3293839"/>
            <a:ext cx="71008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Cytochalasin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 B 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was not effective in mouse fertilization.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明朝" pitchFamily="17" charset="-128"/>
              <a:cs typeface="+mn-cs"/>
            </a:endParaRP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21955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1151" y="4145779"/>
            <a:ext cx="85603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So,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actin filaments may have little significance in mouse fertilization !?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charset="0"/>
              <a:ea typeface="ＭＳ 明朝" pitchFamily="17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47864" y="2590056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  <a:hlinkClick r:id="rId3" tooltip="Persistent link using digital object identifier"/>
              </a:rPr>
              <a:t>https://doi.org/10.1016/0012-1606(78)90197-5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15816" y="2132856"/>
            <a:ext cx="5584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“Effects of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cytochalasin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B on sperm-egg interactions”</a:t>
            </a:r>
          </a:p>
        </p:txBody>
      </p:sp>
    </p:spTree>
    <p:extLst>
      <p:ext uri="{BB962C8B-B14F-4D97-AF65-F5344CB8AC3E}">
        <p14:creationId xmlns:p14="http://schemas.microsoft.com/office/powerpoint/2010/main" val="31397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83" t="17016" r="2413"/>
          <a:stretch/>
        </p:blipFill>
        <p:spPr>
          <a:xfrm>
            <a:off x="395536" y="-16961"/>
            <a:ext cx="8208912" cy="37293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1947" t="17570" r="1970" b="3428"/>
          <a:stretch/>
        </p:blipFill>
        <p:spPr>
          <a:xfrm>
            <a:off x="395536" y="3140968"/>
            <a:ext cx="8318289" cy="37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57200"/>
            <a:ext cx="407352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1403648" y="692696"/>
            <a:ext cx="67377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Cytochalasin</a:t>
            </a:r>
            <a:r>
              <a:rPr kumimoji="1" lang="en-US" altLang="ja-JP" dirty="0" smtClean="0"/>
              <a:t> D </a:t>
            </a:r>
            <a:r>
              <a:rPr lang="en-US" altLang="ja-JP" dirty="0" smtClean="0"/>
              <a:t>inhibit sperm-egg fusion and calcium oscillations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7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828800"/>
            <a:ext cx="53721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533400" y="762000"/>
            <a:ext cx="8015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F-actin in Unfertilized Eggs Stained with Rhodamine Phalloidin</a:t>
            </a:r>
          </a:p>
        </p:txBody>
      </p:sp>
    </p:spTree>
    <p:extLst>
      <p:ext uri="{BB962C8B-B14F-4D97-AF65-F5344CB8AC3E}">
        <p14:creationId xmlns:p14="http://schemas.microsoft.com/office/powerpoint/2010/main" val="10680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591175" y="685800"/>
            <a:ext cx="1801813" cy="1343025"/>
            <a:chOff x="3522" y="432"/>
            <a:chExt cx="1135" cy="84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522" y="432"/>
              <a:ext cx="1135" cy="846"/>
              <a:chOff x="3522" y="432"/>
              <a:chExt cx="1135" cy="846"/>
            </a:xfrm>
          </p:grpSpPr>
          <p:sp>
            <p:nvSpPr>
              <p:cNvPr id="128088" name="Rectangle 4"/>
              <p:cNvSpPr>
                <a:spLocks noChangeArrowheads="1"/>
              </p:cNvSpPr>
              <p:nvPr/>
            </p:nvSpPr>
            <p:spPr bwMode="auto">
              <a:xfrm>
                <a:off x="4021" y="744"/>
                <a:ext cx="636" cy="30"/>
              </a:xfrm>
              <a:prstGeom prst="rect">
                <a:avLst/>
              </a:prstGeom>
              <a:solidFill>
                <a:srgbClr val="FF1C1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089" name="Freeform 5"/>
              <p:cNvSpPr>
                <a:spLocks/>
              </p:cNvSpPr>
              <p:nvPr/>
            </p:nvSpPr>
            <p:spPr bwMode="auto">
              <a:xfrm>
                <a:off x="4309" y="636"/>
                <a:ext cx="60" cy="90"/>
              </a:xfrm>
              <a:custGeom>
                <a:avLst/>
                <a:gdLst>
                  <a:gd name="T0" fmla="*/ 60 w 60"/>
                  <a:gd name="T1" fmla="*/ 6 h 90"/>
                  <a:gd name="T2" fmla="*/ 54 w 60"/>
                  <a:gd name="T3" fmla="*/ 0 h 90"/>
                  <a:gd name="T4" fmla="*/ 42 w 60"/>
                  <a:gd name="T5" fmla="*/ 0 h 90"/>
                  <a:gd name="T6" fmla="*/ 24 w 60"/>
                  <a:gd name="T7" fmla="*/ 0 h 90"/>
                  <a:gd name="T8" fmla="*/ 0 w 60"/>
                  <a:gd name="T9" fmla="*/ 6 h 90"/>
                  <a:gd name="T10" fmla="*/ 0 w 60"/>
                  <a:gd name="T11" fmla="*/ 6 h 90"/>
                  <a:gd name="T12" fmla="*/ 12 w 60"/>
                  <a:gd name="T13" fmla="*/ 24 h 90"/>
                  <a:gd name="T14" fmla="*/ 18 w 60"/>
                  <a:gd name="T15" fmla="*/ 54 h 90"/>
                  <a:gd name="T16" fmla="*/ 30 w 60"/>
                  <a:gd name="T17" fmla="*/ 78 h 90"/>
                  <a:gd name="T18" fmla="*/ 30 w 60"/>
                  <a:gd name="T19" fmla="*/ 90 h 90"/>
                  <a:gd name="T20" fmla="*/ 30 w 60"/>
                  <a:gd name="T21" fmla="*/ 90 h 90"/>
                  <a:gd name="T22" fmla="*/ 60 w 60"/>
                  <a:gd name="T23" fmla="*/ 6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0"/>
                  <a:gd name="T37" fmla="*/ 0 h 90"/>
                  <a:gd name="T38" fmla="*/ 60 w 60"/>
                  <a:gd name="T39" fmla="*/ 90 h 9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0" h="90">
                    <a:moveTo>
                      <a:pt x="60" y="6"/>
                    </a:moveTo>
                    <a:lnTo>
                      <a:pt x="54" y="0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12" y="24"/>
                    </a:lnTo>
                    <a:lnTo>
                      <a:pt x="18" y="54"/>
                    </a:lnTo>
                    <a:lnTo>
                      <a:pt x="30" y="78"/>
                    </a:lnTo>
                    <a:lnTo>
                      <a:pt x="30" y="90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FF1C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090" name="Freeform 6"/>
              <p:cNvSpPr>
                <a:spLocks/>
              </p:cNvSpPr>
              <p:nvPr/>
            </p:nvSpPr>
            <p:spPr bwMode="auto">
              <a:xfrm>
                <a:off x="3522" y="1068"/>
                <a:ext cx="102" cy="210"/>
              </a:xfrm>
              <a:custGeom>
                <a:avLst/>
                <a:gdLst>
                  <a:gd name="T0" fmla="*/ 102 w 102"/>
                  <a:gd name="T1" fmla="*/ 162 h 210"/>
                  <a:gd name="T2" fmla="*/ 48 w 102"/>
                  <a:gd name="T3" fmla="*/ 162 h 210"/>
                  <a:gd name="T4" fmla="*/ 48 w 102"/>
                  <a:gd name="T5" fmla="*/ 162 h 210"/>
                  <a:gd name="T6" fmla="*/ 48 w 102"/>
                  <a:gd name="T7" fmla="*/ 162 h 210"/>
                  <a:gd name="T8" fmla="*/ 48 w 102"/>
                  <a:gd name="T9" fmla="*/ 162 h 210"/>
                  <a:gd name="T10" fmla="*/ 48 w 102"/>
                  <a:gd name="T11" fmla="*/ 210 h 210"/>
                  <a:gd name="T12" fmla="*/ 48 w 102"/>
                  <a:gd name="T13" fmla="*/ 210 h 210"/>
                  <a:gd name="T14" fmla="*/ 48 w 102"/>
                  <a:gd name="T15" fmla="*/ 210 h 210"/>
                  <a:gd name="T16" fmla="*/ 48 w 102"/>
                  <a:gd name="T17" fmla="*/ 210 h 210"/>
                  <a:gd name="T18" fmla="*/ 0 w 102"/>
                  <a:gd name="T19" fmla="*/ 102 h 210"/>
                  <a:gd name="T20" fmla="*/ 0 w 102"/>
                  <a:gd name="T21" fmla="*/ 102 h 210"/>
                  <a:gd name="T22" fmla="*/ 0 w 102"/>
                  <a:gd name="T23" fmla="*/ 102 h 210"/>
                  <a:gd name="T24" fmla="*/ 0 w 102"/>
                  <a:gd name="T25" fmla="*/ 102 h 210"/>
                  <a:gd name="T26" fmla="*/ 48 w 102"/>
                  <a:gd name="T27" fmla="*/ 0 h 210"/>
                  <a:gd name="T28" fmla="*/ 48 w 102"/>
                  <a:gd name="T29" fmla="*/ 0 h 210"/>
                  <a:gd name="T30" fmla="*/ 48 w 102"/>
                  <a:gd name="T31" fmla="*/ 0 h 210"/>
                  <a:gd name="T32" fmla="*/ 48 w 102"/>
                  <a:gd name="T33" fmla="*/ 0 h 210"/>
                  <a:gd name="T34" fmla="*/ 48 w 102"/>
                  <a:gd name="T35" fmla="*/ 48 h 210"/>
                  <a:gd name="T36" fmla="*/ 48 w 102"/>
                  <a:gd name="T37" fmla="*/ 48 h 210"/>
                  <a:gd name="T38" fmla="*/ 48 w 102"/>
                  <a:gd name="T39" fmla="*/ 48 h 210"/>
                  <a:gd name="T40" fmla="*/ 48 w 102"/>
                  <a:gd name="T41" fmla="*/ 48 h 210"/>
                  <a:gd name="T42" fmla="*/ 102 w 102"/>
                  <a:gd name="T43" fmla="*/ 48 h 210"/>
                  <a:gd name="T44" fmla="*/ 102 w 102"/>
                  <a:gd name="T45" fmla="*/ 48 h 210"/>
                  <a:gd name="T46" fmla="*/ 102 w 102"/>
                  <a:gd name="T47" fmla="*/ 48 h 210"/>
                  <a:gd name="T48" fmla="*/ 102 w 102"/>
                  <a:gd name="T49" fmla="*/ 48 h 210"/>
                  <a:gd name="T50" fmla="*/ 102 w 102"/>
                  <a:gd name="T51" fmla="*/ 162 h 210"/>
                  <a:gd name="T52" fmla="*/ 102 w 102"/>
                  <a:gd name="T53" fmla="*/ 162 h 21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2"/>
                  <a:gd name="T82" fmla="*/ 0 h 210"/>
                  <a:gd name="T83" fmla="*/ 102 w 102"/>
                  <a:gd name="T84" fmla="*/ 210 h 21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2" h="210">
                    <a:moveTo>
                      <a:pt x="102" y="162"/>
                    </a:moveTo>
                    <a:lnTo>
                      <a:pt x="48" y="162"/>
                    </a:lnTo>
                    <a:lnTo>
                      <a:pt x="48" y="210"/>
                    </a:lnTo>
                    <a:lnTo>
                      <a:pt x="0" y="102"/>
                    </a:lnTo>
                    <a:lnTo>
                      <a:pt x="48" y="0"/>
                    </a:lnTo>
                    <a:lnTo>
                      <a:pt x="48" y="48"/>
                    </a:lnTo>
                    <a:lnTo>
                      <a:pt x="102" y="48"/>
                    </a:lnTo>
                    <a:lnTo>
                      <a:pt x="102" y="162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091" name="Text Box 7"/>
              <p:cNvSpPr txBox="1">
                <a:spLocks noChangeArrowheads="1"/>
              </p:cNvSpPr>
              <p:nvPr/>
            </p:nvSpPr>
            <p:spPr bwMode="auto">
              <a:xfrm>
                <a:off x="4109" y="432"/>
                <a:ext cx="49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b="1">
                    <a:solidFill>
                      <a:srgbClr val="FF0000"/>
                    </a:solidFill>
                    <a:latin typeface="Times" charset="0"/>
                    <a:ea typeface="ＭＳ 明朝" pitchFamily="17" charset="-128"/>
                  </a:rPr>
                  <a:t>Toxin B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</p:grpSp>
        <p:sp>
          <p:nvSpPr>
            <p:cNvPr id="128087" name="Rectangle 8"/>
            <p:cNvSpPr>
              <a:spLocks noChangeArrowheads="1"/>
            </p:cNvSpPr>
            <p:nvPr/>
          </p:nvSpPr>
          <p:spPr bwMode="auto">
            <a:xfrm>
              <a:off x="4333" y="582"/>
              <a:ext cx="12" cy="132"/>
            </a:xfrm>
            <a:prstGeom prst="rect">
              <a:avLst/>
            </a:prstGeom>
            <a:solidFill>
              <a:srgbClr val="FF1C1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86200" y="1228725"/>
            <a:ext cx="4570413" cy="976313"/>
            <a:chOff x="2448" y="774"/>
            <a:chExt cx="2879" cy="615"/>
          </a:xfrm>
        </p:grpSpPr>
        <p:sp>
          <p:nvSpPr>
            <p:cNvPr id="128006" name="Freeform 10"/>
            <p:cNvSpPr>
              <a:spLocks/>
            </p:cNvSpPr>
            <p:nvPr/>
          </p:nvSpPr>
          <p:spPr bwMode="auto">
            <a:xfrm>
              <a:off x="4849" y="888"/>
              <a:ext cx="132" cy="54"/>
            </a:xfrm>
            <a:custGeom>
              <a:avLst/>
              <a:gdLst>
                <a:gd name="T0" fmla="*/ 0 w 132"/>
                <a:gd name="T1" fmla="*/ 0 h 54"/>
                <a:gd name="T2" fmla="*/ 36 w 132"/>
                <a:gd name="T3" fmla="*/ 0 h 54"/>
                <a:gd name="T4" fmla="*/ 36 w 132"/>
                <a:gd name="T5" fmla="*/ 0 h 54"/>
                <a:gd name="T6" fmla="*/ 72 w 132"/>
                <a:gd name="T7" fmla="*/ 6 h 54"/>
                <a:gd name="T8" fmla="*/ 72 w 132"/>
                <a:gd name="T9" fmla="*/ 6 h 54"/>
                <a:gd name="T10" fmla="*/ 108 w 132"/>
                <a:gd name="T11" fmla="*/ 24 h 54"/>
                <a:gd name="T12" fmla="*/ 108 w 132"/>
                <a:gd name="T13" fmla="*/ 24 h 54"/>
                <a:gd name="T14" fmla="*/ 132 w 132"/>
                <a:gd name="T15" fmla="*/ 54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54"/>
                <a:gd name="T26" fmla="*/ 132 w 13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54">
                  <a:moveTo>
                    <a:pt x="0" y="0"/>
                  </a:moveTo>
                  <a:lnTo>
                    <a:pt x="36" y="0"/>
                  </a:lnTo>
                  <a:lnTo>
                    <a:pt x="72" y="6"/>
                  </a:lnTo>
                  <a:lnTo>
                    <a:pt x="108" y="24"/>
                  </a:lnTo>
                  <a:lnTo>
                    <a:pt x="132" y="5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07" name="Freeform 11"/>
            <p:cNvSpPr>
              <a:spLocks/>
            </p:cNvSpPr>
            <p:nvPr/>
          </p:nvSpPr>
          <p:spPr bwMode="auto">
            <a:xfrm>
              <a:off x="4795" y="882"/>
              <a:ext cx="360" cy="360"/>
            </a:xfrm>
            <a:custGeom>
              <a:avLst/>
              <a:gdLst>
                <a:gd name="T0" fmla="*/ 360 w 360"/>
                <a:gd name="T1" fmla="*/ 180 h 360"/>
                <a:gd name="T2" fmla="*/ 354 w 360"/>
                <a:gd name="T3" fmla="*/ 144 h 360"/>
                <a:gd name="T4" fmla="*/ 348 w 360"/>
                <a:gd name="T5" fmla="*/ 108 h 360"/>
                <a:gd name="T6" fmla="*/ 330 w 360"/>
                <a:gd name="T7" fmla="*/ 78 h 360"/>
                <a:gd name="T8" fmla="*/ 306 w 360"/>
                <a:gd name="T9" fmla="*/ 54 h 360"/>
                <a:gd name="T10" fmla="*/ 282 w 360"/>
                <a:gd name="T11" fmla="*/ 30 h 360"/>
                <a:gd name="T12" fmla="*/ 246 w 360"/>
                <a:gd name="T13" fmla="*/ 12 h 360"/>
                <a:gd name="T14" fmla="*/ 216 w 360"/>
                <a:gd name="T15" fmla="*/ 0 h 360"/>
                <a:gd name="T16" fmla="*/ 180 w 360"/>
                <a:gd name="T17" fmla="*/ 0 h 360"/>
                <a:gd name="T18" fmla="*/ 180 w 360"/>
                <a:gd name="T19" fmla="*/ 0 h 360"/>
                <a:gd name="T20" fmla="*/ 144 w 360"/>
                <a:gd name="T21" fmla="*/ 0 h 360"/>
                <a:gd name="T22" fmla="*/ 108 w 360"/>
                <a:gd name="T23" fmla="*/ 12 h 360"/>
                <a:gd name="T24" fmla="*/ 78 w 360"/>
                <a:gd name="T25" fmla="*/ 30 h 360"/>
                <a:gd name="T26" fmla="*/ 48 w 360"/>
                <a:gd name="T27" fmla="*/ 54 h 360"/>
                <a:gd name="T28" fmla="*/ 30 w 360"/>
                <a:gd name="T29" fmla="*/ 78 h 360"/>
                <a:gd name="T30" fmla="*/ 12 w 360"/>
                <a:gd name="T31" fmla="*/ 108 h 360"/>
                <a:gd name="T32" fmla="*/ 0 w 360"/>
                <a:gd name="T33" fmla="*/ 144 h 360"/>
                <a:gd name="T34" fmla="*/ 0 w 360"/>
                <a:gd name="T35" fmla="*/ 180 h 360"/>
                <a:gd name="T36" fmla="*/ 0 w 360"/>
                <a:gd name="T37" fmla="*/ 180 h 360"/>
                <a:gd name="T38" fmla="*/ 0 w 360"/>
                <a:gd name="T39" fmla="*/ 216 h 360"/>
                <a:gd name="T40" fmla="*/ 12 w 360"/>
                <a:gd name="T41" fmla="*/ 252 h 360"/>
                <a:gd name="T42" fmla="*/ 30 w 360"/>
                <a:gd name="T43" fmla="*/ 282 h 360"/>
                <a:gd name="T44" fmla="*/ 48 w 360"/>
                <a:gd name="T45" fmla="*/ 306 h 360"/>
                <a:gd name="T46" fmla="*/ 78 w 360"/>
                <a:gd name="T47" fmla="*/ 330 h 360"/>
                <a:gd name="T48" fmla="*/ 108 w 360"/>
                <a:gd name="T49" fmla="*/ 348 h 360"/>
                <a:gd name="T50" fmla="*/ 144 w 360"/>
                <a:gd name="T51" fmla="*/ 360 h 360"/>
                <a:gd name="T52" fmla="*/ 180 w 360"/>
                <a:gd name="T53" fmla="*/ 360 h 360"/>
                <a:gd name="T54" fmla="*/ 180 w 360"/>
                <a:gd name="T55" fmla="*/ 360 h 360"/>
                <a:gd name="T56" fmla="*/ 216 w 360"/>
                <a:gd name="T57" fmla="*/ 360 h 360"/>
                <a:gd name="T58" fmla="*/ 246 w 360"/>
                <a:gd name="T59" fmla="*/ 348 h 360"/>
                <a:gd name="T60" fmla="*/ 282 w 360"/>
                <a:gd name="T61" fmla="*/ 330 h 360"/>
                <a:gd name="T62" fmla="*/ 306 w 360"/>
                <a:gd name="T63" fmla="*/ 306 h 360"/>
                <a:gd name="T64" fmla="*/ 330 w 360"/>
                <a:gd name="T65" fmla="*/ 282 h 360"/>
                <a:gd name="T66" fmla="*/ 348 w 360"/>
                <a:gd name="T67" fmla="*/ 252 h 360"/>
                <a:gd name="T68" fmla="*/ 354 w 360"/>
                <a:gd name="T69" fmla="*/ 216 h 360"/>
                <a:gd name="T70" fmla="*/ 360 w 360"/>
                <a:gd name="T71" fmla="*/ 180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0"/>
                <a:gd name="T109" fmla="*/ 0 h 360"/>
                <a:gd name="T110" fmla="*/ 360 w 360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0" h="360">
                  <a:moveTo>
                    <a:pt x="360" y="180"/>
                  </a:moveTo>
                  <a:lnTo>
                    <a:pt x="354" y="144"/>
                  </a:lnTo>
                  <a:lnTo>
                    <a:pt x="348" y="108"/>
                  </a:lnTo>
                  <a:lnTo>
                    <a:pt x="330" y="78"/>
                  </a:lnTo>
                  <a:lnTo>
                    <a:pt x="306" y="54"/>
                  </a:lnTo>
                  <a:lnTo>
                    <a:pt x="282" y="30"/>
                  </a:lnTo>
                  <a:lnTo>
                    <a:pt x="246" y="12"/>
                  </a:lnTo>
                  <a:lnTo>
                    <a:pt x="216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108" y="12"/>
                  </a:lnTo>
                  <a:lnTo>
                    <a:pt x="78" y="30"/>
                  </a:lnTo>
                  <a:lnTo>
                    <a:pt x="48" y="54"/>
                  </a:lnTo>
                  <a:lnTo>
                    <a:pt x="30" y="78"/>
                  </a:lnTo>
                  <a:lnTo>
                    <a:pt x="12" y="108"/>
                  </a:lnTo>
                  <a:lnTo>
                    <a:pt x="0" y="144"/>
                  </a:lnTo>
                  <a:lnTo>
                    <a:pt x="0" y="180"/>
                  </a:lnTo>
                  <a:lnTo>
                    <a:pt x="0" y="216"/>
                  </a:lnTo>
                  <a:lnTo>
                    <a:pt x="12" y="252"/>
                  </a:lnTo>
                  <a:lnTo>
                    <a:pt x="30" y="282"/>
                  </a:lnTo>
                  <a:lnTo>
                    <a:pt x="48" y="306"/>
                  </a:lnTo>
                  <a:lnTo>
                    <a:pt x="78" y="330"/>
                  </a:lnTo>
                  <a:lnTo>
                    <a:pt x="108" y="348"/>
                  </a:lnTo>
                  <a:lnTo>
                    <a:pt x="144" y="360"/>
                  </a:lnTo>
                  <a:lnTo>
                    <a:pt x="180" y="360"/>
                  </a:lnTo>
                  <a:lnTo>
                    <a:pt x="216" y="360"/>
                  </a:lnTo>
                  <a:lnTo>
                    <a:pt x="246" y="348"/>
                  </a:lnTo>
                  <a:lnTo>
                    <a:pt x="282" y="330"/>
                  </a:lnTo>
                  <a:lnTo>
                    <a:pt x="306" y="306"/>
                  </a:lnTo>
                  <a:lnTo>
                    <a:pt x="330" y="282"/>
                  </a:lnTo>
                  <a:lnTo>
                    <a:pt x="348" y="252"/>
                  </a:lnTo>
                  <a:lnTo>
                    <a:pt x="354" y="216"/>
                  </a:lnTo>
                  <a:lnTo>
                    <a:pt x="360" y="1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08" name="Freeform 12"/>
            <p:cNvSpPr>
              <a:spLocks/>
            </p:cNvSpPr>
            <p:nvPr/>
          </p:nvSpPr>
          <p:spPr bwMode="auto">
            <a:xfrm>
              <a:off x="4795" y="882"/>
              <a:ext cx="360" cy="360"/>
            </a:xfrm>
            <a:custGeom>
              <a:avLst/>
              <a:gdLst>
                <a:gd name="T0" fmla="*/ 354 w 360"/>
                <a:gd name="T1" fmla="*/ 144 h 360"/>
                <a:gd name="T2" fmla="*/ 348 w 360"/>
                <a:gd name="T3" fmla="*/ 108 h 360"/>
                <a:gd name="T4" fmla="*/ 330 w 360"/>
                <a:gd name="T5" fmla="*/ 78 h 360"/>
                <a:gd name="T6" fmla="*/ 306 w 360"/>
                <a:gd name="T7" fmla="*/ 54 h 360"/>
                <a:gd name="T8" fmla="*/ 282 w 360"/>
                <a:gd name="T9" fmla="*/ 30 h 360"/>
                <a:gd name="T10" fmla="*/ 246 w 360"/>
                <a:gd name="T11" fmla="*/ 12 h 360"/>
                <a:gd name="T12" fmla="*/ 216 w 360"/>
                <a:gd name="T13" fmla="*/ 0 h 360"/>
                <a:gd name="T14" fmla="*/ 180 w 360"/>
                <a:gd name="T15" fmla="*/ 0 h 360"/>
                <a:gd name="T16" fmla="*/ 180 w 360"/>
                <a:gd name="T17" fmla="*/ 0 h 360"/>
                <a:gd name="T18" fmla="*/ 144 w 360"/>
                <a:gd name="T19" fmla="*/ 0 h 360"/>
                <a:gd name="T20" fmla="*/ 108 w 360"/>
                <a:gd name="T21" fmla="*/ 12 h 360"/>
                <a:gd name="T22" fmla="*/ 78 w 360"/>
                <a:gd name="T23" fmla="*/ 30 h 360"/>
                <a:gd name="T24" fmla="*/ 48 w 360"/>
                <a:gd name="T25" fmla="*/ 54 h 360"/>
                <a:gd name="T26" fmla="*/ 30 w 360"/>
                <a:gd name="T27" fmla="*/ 78 h 360"/>
                <a:gd name="T28" fmla="*/ 12 w 360"/>
                <a:gd name="T29" fmla="*/ 108 h 360"/>
                <a:gd name="T30" fmla="*/ 0 w 360"/>
                <a:gd name="T31" fmla="*/ 144 h 360"/>
                <a:gd name="T32" fmla="*/ 0 w 360"/>
                <a:gd name="T33" fmla="*/ 180 h 360"/>
                <a:gd name="T34" fmla="*/ 0 w 360"/>
                <a:gd name="T35" fmla="*/ 180 h 360"/>
                <a:gd name="T36" fmla="*/ 0 w 360"/>
                <a:gd name="T37" fmla="*/ 216 h 360"/>
                <a:gd name="T38" fmla="*/ 12 w 360"/>
                <a:gd name="T39" fmla="*/ 252 h 360"/>
                <a:gd name="T40" fmla="*/ 30 w 360"/>
                <a:gd name="T41" fmla="*/ 282 h 360"/>
                <a:gd name="T42" fmla="*/ 48 w 360"/>
                <a:gd name="T43" fmla="*/ 306 h 360"/>
                <a:gd name="T44" fmla="*/ 78 w 360"/>
                <a:gd name="T45" fmla="*/ 330 h 360"/>
                <a:gd name="T46" fmla="*/ 108 w 360"/>
                <a:gd name="T47" fmla="*/ 348 h 360"/>
                <a:gd name="T48" fmla="*/ 144 w 360"/>
                <a:gd name="T49" fmla="*/ 360 h 360"/>
                <a:gd name="T50" fmla="*/ 180 w 360"/>
                <a:gd name="T51" fmla="*/ 360 h 360"/>
                <a:gd name="T52" fmla="*/ 180 w 360"/>
                <a:gd name="T53" fmla="*/ 360 h 360"/>
                <a:gd name="T54" fmla="*/ 216 w 360"/>
                <a:gd name="T55" fmla="*/ 360 h 360"/>
                <a:gd name="T56" fmla="*/ 246 w 360"/>
                <a:gd name="T57" fmla="*/ 348 h 360"/>
                <a:gd name="T58" fmla="*/ 282 w 360"/>
                <a:gd name="T59" fmla="*/ 330 h 360"/>
                <a:gd name="T60" fmla="*/ 306 w 360"/>
                <a:gd name="T61" fmla="*/ 306 h 360"/>
                <a:gd name="T62" fmla="*/ 330 w 360"/>
                <a:gd name="T63" fmla="*/ 282 h 360"/>
                <a:gd name="T64" fmla="*/ 348 w 360"/>
                <a:gd name="T65" fmla="*/ 252 h 360"/>
                <a:gd name="T66" fmla="*/ 354 w 360"/>
                <a:gd name="T67" fmla="*/ 216 h 360"/>
                <a:gd name="T68" fmla="*/ 360 w 360"/>
                <a:gd name="T69" fmla="*/ 180 h 3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0"/>
                <a:gd name="T106" fmla="*/ 0 h 360"/>
                <a:gd name="T107" fmla="*/ 360 w 360"/>
                <a:gd name="T108" fmla="*/ 360 h 3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0" h="360">
                  <a:moveTo>
                    <a:pt x="360" y="180"/>
                  </a:moveTo>
                  <a:lnTo>
                    <a:pt x="354" y="144"/>
                  </a:lnTo>
                  <a:lnTo>
                    <a:pt x="348" y="108"/>
                  </a:lnTo>
                  <a:lnTo>
                    <a:pt x="330" y="78"/>
                  </a:lnTo>
                  <a:lnTo>
                    <a:pt x="306" y="54"/>
                  </a:lnTo>
                  <a:lnTo>
                    <a:pt x="282" y="30"/>
                  </a:lnTo>
                  <a:lnTo>
                    <a:pt x="246" y="12"/>
                  </a:lnTo>
                  <a:lnTo>
                    <a:pt x="216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108" y="12"/>
                  </a:lnTo>
                  <a:lnTo>
                    <a:pt x="78" y="30"/>
                  </a:lnTo>
                  <a:lnTo>
                    <a:pt x="48" y="54"/>
                  </a:lnTo>
                  <a:lnTo>
                    <a:pt x="30" y="78"/>
                  </a:lnTo>
                  <a:lnTo>
                    <a:pt x="12" y="108"/>
                  </a:lnTo>
                  <a:lnTo>
                    <a:pt x="0" y="144"/>
                  </a:lnTo>
                  <a:lnTo>
                    <a:pt x="0" y="180"/>
                  </a:lnTo>
                  <a:lnTo>
                    <a:pt x="0" y="216"/>
                  </a:lnTo>
                  <a:lnTo>
                    <a:pt x="12" y="252"/>
                  </a:lnTo>
                  <a:lnTo>
                    <a:pt x="30" y="282"/>
                  </a:lnTo>
                  <a:lnTo>
                    <a:pt x="48" y="306"/>
                  </a:lnTo>
                  <a:lnTo>
                    <a:pt x="78" y="330"/>
                  </a:lnTo>
                  <a:lnTo>
                    <a:pt x="108" y="348"/>
                  </a:lnTo>
                  <a:lnTo>
                    <a:pt x="144" y="360"/>
                  </a:lnTo>
                  <a:lnTo>
                    <a:pt x="180" y="360"/>
                  </a:lnTo>
                  <a:lnTo>
                    <a:pt x="216" y="360"/>
                  </a:lnTo>
                  <a:lnTo>
                    <a:pt x="246" y="348"/>
                  </a:lnTo>
                  <a:lnTo>
                    <a:pt x="282" y="330"/>
                  </a:lnTo>
                  <a:lnTo>
                    <a:pt x="306" y="306"/>
                  </a:lnTo>
                  <a:lnTo>
                    <a:pt x="330" y="282"/>
                  </a:lnTo>
                  <a:lnTo>
                    <a:pt x="348" y="252"/>
                  </a:lnTo>
                  <a:lnTo>
                    <a:pt x="354" y="216"/>
                  </a:lnTo>
                  <a:lnTo>
                    <a:pt x="36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09" name="Freeform 13"/>
            <p:cNvSpPr>
              <a:spLocks/>
            </p:cNvSpPr>
            <p:nvPr/>
          </p:nvSpPr>
          <p:spPr bwMode="auto">
            <a:xfrm>
              <a:off x="4969" y="930"/>
              <a:ext cx="126" cy="126"/>
            </a:xfrm>
            <a:custGeom>
              <a:avLst/>
              <a:gdLst>
                <a:gd name="T0" fmla="*/ 18 w 126"/>
                <a:gd name="T1" fmla="*/ 6 h 126"/>
                <a:gd name="T2" fmla="*/ 42 w 126"/>
                <a:gd name="T3" fmla="*/ 0 h 126"/>
                <a:gd name="T4" fmla="*/ 42 w 126"/>
                <a:gd name="T5" fmla="*/ 0 h 126"/>
                <a:gd name="T6" fmla="*/ 60 w 126"/>
                <a:gd name="T7" fmla="*/ 18 h 126"/>
                <a:gd name="T8" fmla="*/ 60 w 126"/>
                <a:gd name="T9" fmla="*/ 18 h 126"/>
                <a:gd name="T10" fmla="*/ 72 w 126"/>
                <a:gd name="T11" fmla="*/ 42 h 126"/>
                <a:gd name="T12" fmla="*/ 72 w 126"/>
                <a:gd name="T13" fmla="*/ 42 h 126"/>
                <a:gd name="T14" fmla="*/ 90 w 126"/>
                <a:gd name="T15" fmla="*/ 60 h 126"/>
                <a:gd name="T16" fmla="*/ 90 w 126"/>
                <a:gd name="T17" fmla="*/ 60 h 126"/>
                <a:gd name="T18" fmla="*/ 90 w 126"/>
                <a:gd name="T19" fmla="*/ 60 h 126"/>
                <a:gd name="T20" fmla="*/ 90 w 126"/>
                <a:gd name="T21" fmla="*/ 60 h 126"/>
                <a:gd name="T22" fmla="*/ 108 w 126"/>
                <a:gd name="T23" fmla="*/ 78 h 126"/>
                <a:gd name="T24" fmla="*/ 108 w 126"/>
                <a:gd name="T25" fmla="*/ 78 h 126"/>
                <a:gd name="T26" fmla="*/ 126 w 126"/>
                <a:gd name="T27" fmla="*/ 84 h 126"/>
                <a:gd name="T28" fmla="*/ 126 w 126"/>
                <a:gd name="T29" fmla="*/ 84 h 126"/>
                <a:gd name="T30" fmla="*/ 126 w 126"/>
                <a:gd name="T31" fmla="*/ 84 h 126"/>
                <a:gd name="T32" fmla="*/ 126 w 126"/>
                <a:gd name="T33" fmla="*/ 84 h 126"/>
                <a:gd name="T34" fmla="*/ 126 w 126"/>
                <a:gd name="T35" fmla="*/ 96 h 126"/>
                <a:gd name="T36" fmla="*/ 126 w 126"/>
                <a:gd name="T37" fmla="*/ 96 h 126"/>
                <a:gd name="T38" fmla="*/ 126 w 126"/>
                <a:gd name="T39" fmla="*/ 102 h 126"/>
                <a:gd name="T40" fmla="*/ 126 w 126"/>
                <a:gd name="T41" fmla="*/ 102 h 126"/>
                <a:gd name="T42" fmla="*/ 126 w 126"/>
                <a:gd name="T43" fmla="*/ 102 h 126"/>
                <a:gd name="T44" fmla="*/ 126 w 126"/>
                <a:gd name="T45" fmla="*/ 102 h 126"/>
                <a:gd name="T46" fmla="*/ 120 w 126"/>
                <a:gd name="T47" fmla="*/ 114 h 126"/>
                <a:gd name="T48" fmla="*/ 120 w 126"/>
                <a:gd name="T49" fmla="*/ 114 h 126"/>
                <a:gd name="T50" fmla="*/ 102 w 126"/>
                <a:gd name="T51" fmla="*/ 120 h 126"/>
                <a:gd name="T52" fmla="*/ 102 w 126"/>
                <a:gd name="T53" fmla="*/ 120 h 126"/>
                <a:gd name="T54" fmla="*/ 102 w 126"/>
                <a:gd name="T55" fmla="*/ 120 h 126"/>
                <a:gd name="T56" fmla="*/ 102 w 126"/>
                <a:gd name="T57" fmla="*/ 120 h 126"/>
                <a:gd name="T58" fmla="*/ 90 w 126"/>
                <a:gd name="T59" fmla="*/ 126 h 126"/>
                <a:gd name="T60" fmla="*/ 90 w 126"/>
                <a:gd name="T61" fmla="*/ 126 h 126"/>
                <a:gd name="T62" fmla="*/ 78 w 126"/>
                <a:gd name="T63" fmla="*/ 120 h 126"/>
                <a:gd name="T64" fmla="*/ 78 w 126"/>
                <a:gd name="T65" fmla="*/ 120 h 126"/>
                <a:gd name="T66" fmla="*/ 72 w 126"/>
                <a:gd name="T67" fmla="*/ 114 h 126"/>
                <a:gd name="T68" fmla="*/ 72 w 126"/>
                <a:gd name="T69" fmla="*/ 114 h 126"/>
                <a:gd name="T70" fmla="*/ 66 w 126"/>
                <a:gd name="T71" fmla="*/ 108 h 126"/>
                <a:gd name="T72" fmla="*/ 66 w 126"/>
                <a:gd name="T73" fmla="*/ 108 h 126"/>
                <a:gd name="T74" fmla="*/ 66 w 126"/>
                <a:gd name="T75" fmla="*/ 108 h 126"/>
                <a:gd name="T76" fmla="*/ 66 w 126"/>
                <a:gd name="T77" fmla="*/ 108 h 126"/>
                <a:gd name="T78" fmla="*/ 42 w 126"/>
                <a:gd name="T79" fmla="*/ 96 h 126"/>
                <a:gd name="T80" fmla="*/ 42 w 126"/>
                <a:gd name="T81" fmla="*/ 96 h 126"/>
                <a:gd name="T82" fmla="*/ 18 w 126"/>
                <a:gd name="T83" fmla="*/ 66 h 126"/>
                <a:gd name="T84" fmla="*/ 18 w 126"/>
                <a:gd name="T85" fmla="*/ 66 h 126"/>
                <a:gd name="T86" fmla="*/ 6 w 126"/>
                <a:gd name="T87" fmla="*/ 48 h 126"/>
                <a:gd name="T88" fmla="*/ 6 w 126"/>
                <a:gd name="T89" fmla="*/ 48 h 126"/>
                <a:gd name="T90" fmla="*/ 0 w 126"/>
                <a:gd name="T91" fmla="*/ 36 h 126"/>
                <a:gd name="T92" fmla="*/ 0 w 126"/>
                <a:gd name="T93" fmla="*/ 36 h 126"/>
                <a:gd name="T94" fmla="*/ 6 w 126"/>
                <a:gd name="T95" fmla="*/ 18 h 126"/>
                <a:gd name="T96" fmla="*/ 6 w 126"/>
                <a:gd name="T97" fmla="*/ 18 h 126"/>
                <a:gd name="T98" fmla="*/ 18 w 126"/>
                <a:gd name="T99" fmla="*/ 12 h 126"/>
                <a:gd name="T100" fmla="*/ 18 w 126"/>
                <a:gd name="T101" fmla="*/ 12 h 126"/>
                <a:gd name="T102" fmla="*/ 18 w 126"/>
                <a:gd name="T103" fmla="*/ 12 h 126"/>
                <a:gd name="T104" fmla="*/ 18 w 126"/>
                <a:gd name="T105" fmla="*/ 12 h 126"/>
                <a:gd name="T106" fmla="*/ 18 w 126"/>
                <a:gd name="T107" fmla="*/ 6 h 126"/>
                <a:gd name="T108" fmla="*/ 18 w 126"/>
                <a:gd name="T109" fmla="*/ 6 h 1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6"/>
                <a:gd name="T166" fmla="*/ 0 h 126"/>
                <a:gd name="T167" fmla="*/ 126 w 126"/>
                <a:gd name="T168" fmla="*/ 126 h 1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6" h="126">
                  <a:moveTo>
                    <a:pt x="18" y="6"/>
                  </a:moveTo>
                  <a:lnTo>
                    <a:pt x="42" y="0"/>
                  </a:lnTo>
                  <a:lnTo>
                    <a:pt x="60" y="18"/>
                  </a:lnTo>
                  <a:lnTo>
                    <a:pt x="72" y="42"/>
                  </a:lnTo>
                  <a:lnTo>
                    <a:pt x="90" y="60"/>
                  </a:lnTo>
                  <a:lnTo>
                    <a:pt x="108" y="78"/>
                  </a:lnTo>
                  <a:lnTo>
                    <a:pt x="126" y="84"/>
                  </a:lnTo>
                  <a:lnTo>
                    <a:pt x="126" y="96"/>
                  </a:lnTo>
                  <a:lnTo>
                    <a:pt x="126" y="102"/>
                  </a:lnTo>
                  <a:lnTo>
                    <a:pt x="120" y="114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0"/>
                  </a:lnTo>
                  <a:lnTo>
                    <a:pt x="72" y="114"/>
                  </a:lnTo>
                  <a:lnTo>
                    <a:pt x="66" y="108"/>
                  </a:lnTo>
                  <a:lnTo>
                    <a:pt x="42" y="96"/>
                  </a:lnTo>
                  <a:lnTo>
                    <a:pt x="18" y="66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18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noFill/>
            <a:ln w="9525">
              <a:solidFill>
                <a:srgbClr val="91919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0" name="Line 14"/>
            <p:cNvSpPr>
              <a:spLocks noChangeShapeType="1"/>
            </p:cNvSpPr>
            <p:nvPr/>
          </p:nvSpPr>
          <p:spPr bwMode="auto">
            <a:xfrm>
              <a:off x="4849" y="88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1" name="Line 15"/>
            <p:cNvSpPr>
              <a:spLocks noChangeShapeType="1"/>
            </p:cNvSpPr>
            <p:nvPr/>
          </p:nvSpPr>
          <p:spPr bwMode="auto">
            <a:xfrm>
              <a:off x="4885" y="888"/>
              <a:ext cx="18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2" name="Freeform 16"/>
            <p:cNvSpPr>
              <a:spLocks/>
            </p:cNvSpPr>
            <p:nvPr/>
          </p:nvSpPr>
          <p:spPr bwMode="auto">
            <a:xfrm>
              <a:off x="4921" y="894"/>
              <a:ext cx="18" cy="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0 h 6"/>
                <a:gd name="T4" fmla="*/ 0 w 18"/>
                <a:gd name="T5" fmla="*/ 0 h 6"/>
                <a:gd name="T6" fmla="*/ 18 w 18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6"/>
                <a:gd name="T14" fmla="*/ 18 w 1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6">
                  <a:moveTo>
                    <a:pt x="0" y="0"/>
                  </a:moveTo>
                  <a:lnTo>
                    <a:pt x="0" y="0"/>
                  </a:lnTo>
                  <a:lnTo>
                    <a:pt x="18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3" name="Freeform 17"/>
            <p:cNvSpPr>
              <a:spLocks/>
            </p:cNvSpPr>
            <p:nvPr/>
          </p:nvSpPr>
          <p:spPr bwMode="auto">
            <a:xfrm>
              <a:off x="4957" y="906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6 h 12"/>
                <a:gd name="T4" fmla="*/ 0 w 12"/>
                <a:gd name="T5" fmla="*/ 6 h 12"/>
                <a:gd name="T6" fmla="*/ 12 w 12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2"/>
                <a:gd name="T14" fmla="*/ 12 w 1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2">
                  <a:moveTo>
                    <a:pt x="0" y="0"/>
                  </a:moveTo>
                  <a:lnTo>
                    <a:pt x="0" y="6"/>
                  </a:lnTo>
                  <a:lnTo>
                    <a:pt x="12" y="1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4" name="Freeform 18"/>
            <p:cNvSpPr>
              <a:spLocks/>
            </p:cNvSpPr>
            <p:nvPr/>
          </p:nvSpPr>
          <p:spPr bwMode="auto">
            <a:xfrm>
              <a:off x="4975" y="936"/>
              <a:ext cx="6" cy="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0" y="0"/>
                  </a:moveTo>
                  <a:lnTo>
                    <a:pt x="6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5" name="Freeform 19"/>
            <p:cNvSpPr>
              <a:spLocks/>
            </p:cNvSpPr>
            <p:nvPr/>
          </p:nvSpPr>
          <p:spPr bwMode="auto">
            <a:xfrm>
              <a:off x="4243" y="852"/>
              <a:ext cx="360" cy="390"/>
            </a:xfrm>
            <a:custGeom>
              <a:avLst/>
              <a:gdLst>
                <a:gd name="T0" fmla="*/ 360 w 360"/>
                <a:gd name="T1" fmla="*/ 210 h 390"/>
                <a:gd name="T2" fmla="*/ 360 w 360"/>
                <a:gd name="T3" fmla="*/ 246 h 390"/>
                <a:gd name="T4" fmla="*/ 348 w 360"/>
                <a:gd name="T5" fmla="*/ 282 h 390"/>
                <a:gd name="T6" fmla="*/ 330 w 360"/>
                <a:gd name="T7" fmla="*/ 312 h 390"/>
                <a:gd name="T8" fmla="*/ 306 w 360"/>
                <a:gd name="T9" fmla="*/ 336 h 390"/>
                <a:gd name="T10" fmla="*/ 282 w 360"/>
                <a:gd name="T11" fmla="*/ 360 h 390"/>
                <a:gd name="T12" fmla="*/ 252 w 360"/>
                <a:gd name="T13" fmla="*/ 378 h 390"/>
                <a:gd name="T14" fmla="*/ 216 w 360"/>
                <a:gd name="T15" fmla="*/ 390 h 390"/>
                <a:gd name="T16" fmla="*/ 180 w 360"/>
                <a:gd name="T17" fmla="*/ 390 h 390"/>
                <a:gd name="T18" fmla="*/ 180 w 360"/>
                <a:gd name="T19" fmla="*/ 390 h 390"/>
                <a:gd name="T20" fmla="*/ 144 w 360"/>
                <a:gd name="T21" fmla="*/ 390 h 390"/>
                <a:gd name="T22" fmla="*/ 108 w 360"/>
                <a:gd name="T23" fmla="*/ 378 h 390"/>
                <a:gd name="T24" fmla="*/ 78 w 360"/>
                <a:gd name="T25" fmla="*/ 360 h 390"/>
                <a:gd name="T26" fmla="*/ 54 w 360"/>
                <a:gd name="T27" fmla="*/ 336 h 390"/>
                <a:gd name="T28" fmla="*/ 30 w 360"/>
                <a:gd name="T29" fmla="*/ 312 h 390"/>
                <a:gd name="T30" fmla="*/ 12 w 360"/>
                <a:gd name="T31" fmla="*/ 282 h 390"/>
                <a:gd name="T32" fmla="*/ 0 w 360"/>
                <a:gd name="T33" fmla="*/ 246 h 390"/>
                <a:gd name="T34" fmla="*/ 0 w 360"/>
                <a:gd name="T35" fmla="*/ 210 h 390"/>
                <a:gd name="T36" fmla="*/ 0 w 360"/>
                <a:gd name="T37" fmla="*/ 210 h 390"/>
                <a:gd name="T38" fmla="*/ 0 w 360"/>
                <a:gd name="T39" fmla="*/ 174 h 390"/>
                <a:gd name="T40" fmla="*/ 12 w 360"/>
                <a:gd name="T41" fmla="*/ 144 h 390"/>
                <a:gd name="T42" fmla="*/ 30 w 360"/>
                <a:gd name="T43" fmla="*/ 108 h 390"/>
                <a:gd name="T44" fmla="*/ 48 w 360"/>
                <a:gd name="T45" fmla="*/ 84 h 390"/>
                <a:gd name="T46" fmla="*/ 72 w 360"/>
                <a:gd name="T47" fmla="*/ 60 h 390"/>
                <a:gd name="T48" fmla="*/ 102 w 360"/>
                <a:gd name="T49" fmla="*/ 36 h 390"/>
                <a:gd name="T50" fmla="*/ 132 w 360"/>
                <a:gd name="T51" fmla="*/ 24 h 390"/>
                <a:gd name="T52" fmla="*/ 162 w 360"/>
                <a:gd name="T53" fmla="*/ 18 h 390"/>
                <a:gd name="T54" fmla="*/ 162 w 360"/>
                <a:gd name="T55" fmla="*/ 18 h 390"/>
                <a:gd name="T56" fmla="*/ 168 w 360"/>
                <a:gd name="T57" fmla="*/ 12 h 390"/>
                <a:gd name="T58" fmla="*/ 174 w 360"/>
                <a:gd name="T59" fmla="*/ 6 h 390"/>
                <a:gd name="T60" fmla="*/ 174 w 360"/>
                <a:gd name="T61" fmla="*/ 6 h 390"/>
                <a:gd name="T62" fmla="*/ 186 w 360"/>
                <a:gd name="T63" fmla="*/ 0 h 390"/>
                <a:gd name="T64" fmla="*/ 198 w 360"/>
                <a:gd name="T65" fmla="*/ 0 h 390"/>
                <a:gd name="T66" fmla="*/ 210 w 360"/>
                <a:gd name="T67" fmla="*/ 12 h 390"/>
                <a:gd name="T68" fmla="*/ 216 w 360"/>
                <a:gd name="T69" fmla="*/ 18 h 390"/>
                <a:gd name="T70" fmla="*/ 216 w 360"/>
                <a:gd name="T71" fmla="*/ 18 h 390"/>
                <a:gd name="T72" fmla="*/ 222 w 360"/>
                <a:gd name="T73" fmla="*/ 30 h 390"/>
                <a:gd name="T74" fmla="*/ 234 w 360"/>
                <a:gd name="T75" fmla="*/ 42 h 390"/>
                <a:gd name="T76" fmla="*/ 258 w 360"/>
                <a:gd name="T77" fmla="*/ 54 h 390"/>
                <a:gd name="T78" fmla="*/ 276 w 360"/>
                <a:gd name="T79" fmla="*/ 72 h 390"/>
                <a:gd name="T80" fmla="*/ 306 w 360"/>
                <a:gd name="T81" fmla="*/ 90 h 390"/>
                <a:gd name="T82" fmla="*/ 324 w 360"/>
                <a:gd name="T83" fmla="*/ 120 h 390"/>
                <a:gd name="T84" fmla="*/ 348 w 360"/>
                <a:gd name="T85" fmla="*/ 156 h 390"/>
                <a:gd name="T86" fmla="*/ 360 w 360"/>
                <a:gd name="T87" fmla="*/ 210 h 3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60"/>
                <a:gd name="T133" fmla="*/ 0 h 390"/>
                <a:gd name="T134" fmla="*/ 360 w 360"/>
                <a:gd name="T135" fmla="*/ 390 h 39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60" h="390">
                  <a:moveTo>
                    <a:pt x="360" y="210"/>
                  </a:moveTo>
                  <a:lnTo>
                    <a:pt x="360" y="246"/>
                  </a:lnTo>
                  <a:lnTo>
                    <a:pt x="348" y="282"/>
                  </a:lnTo>
                  <a:lnTo>
                    <a:pt x="330" y="312"/>
                  </a:lnTo>
                  <a:lnTo>
                    <a:pt x="306" y="336"/>
                  </a:lnTo>
                  <a:lnTo>
                    <a:pt x="282" y="360"/>
                  </a:lnTo>
                  <a:lnTo>
                    <a:pt x="252" y="378"/>
                  </a:lnTo>
                  <a:lnTo>
                    <a:pt x="216" y="390"/>
                  </a:lnTo>
                  <a:lnTo>
                    <a:pt x="180" y="390"/>
                  </a:lnTo>
                  <a:lnTo>
                    <a:pt x="144" y="390"/>
                  </a:lnTo>
                  <a:lnTo>
                    <a:pt x="108" y="378"/>
                  </a:lnTo>
                  <a:lnTo>
                    <a:pt x="78" y="360"/>
                  </a:lnTo>
                  <a:lnTo>
                    <a:pt x="54" y="336"/>
                  </a:lnTo>
                  <a:lnTo>
                    <a:pt x="30" y="312"/>
                  </a:lnTo>
                  <a:lnTo>
                    <a:pt x="12" y="282"/>
                  </a:lnTo>
                  <a:lnTo>
                    <a:pt x="0" y="246"/>
                  </a:lnTo>
                  <a:lnTo>
                    <a:pt x="0" y="210"/>
                  </a:lnTo>
                  <a:lnTo>
                    <a:pt x="0" y="174"/>
                  </a:lnTo>
                  <a:lnTo>
                    <a:pt x="12" y="144"/>
                  </a:lnTo>
                  <a:lnTo>
                    <a:pt x="30" y="108"/>
                  </a:lnTo>
                  <a:lnTo>
                    <a:pt x="48" y="84"/>
                  </a:lnTo>
                  <a:lnTo>
                    <a:pt x="72" y="60"/>
                  </a:lnTo>
                  <a:lnTo>
                    <a:pt x="102" y="36"/>
                  </a:lnTo>
                  <a:lnTo>
                    <a:pt x="132" y="24"/>
                  </a:lnTo>
                  <a:lnTo>
                    <a:pt x="162" y="18"/>
                  </a:lnTo>
                  <a:lnTo>
                    <a:pt x="168" y="12"/>
                  </a:lnTo>
                  <a:lnTo>
                    <a:pt x="174" y="6"/>
                  </a:lnTo>
                  <a:lnTo>
                    <a:pt x="186" y="0"/>
                  </a:lnTo>
                  <a:lnTo>
                    <a:pt x="198" y="0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22" y="30"/>
                  </a:lnTo>
                  <a:lnTo>
                    <a:pt x="234" y="42"/>
                  </a:lnTo>
                  <a:lnTo>
                    <a:pt x="258" y="54"/>
                  </a:lnTo>
                  <a:lnTo>
                    <a:pt x="276" y="72"/>
                  </a:lnTo>
                  <a:lnTo>
                    <a:pt x="306" y="90"/>
                  </a:lnTo>
                  <a:lnTo>
                    <a:pt x="324" y="120"/>
                  </a:lnTo>
                  <a:lnTo>
                    <a:pt x="348" y="156"/>
                  </a:lnTo>
                  <a:lnTo>
                    <a:pt x="360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6" name="Freeform 20"/>
            <p:cNvSpPr>
              <a:spLocks/>
            </p:cNvSpPr>
            <p:nvPr/>
          </p:nvSpPr>
          <p:spPr bwMode="auto">
            <a:xfrm>
              <a:off x="4243" y="852"/>
              <a:ext cx="360" cy="390"/>
            </a:xfrm>
            <a:custGeom>
              <a:avLst/>
              <a:gdLst>
                <a:gd name="T0" fmla="*/ 360 w 360"/>
                <a:gd name="T1" fmla="*/ 246 h 390"/>
                <a:gd name="T2" fmla="*/ 348 w 360"/>
                <a:gd name="T3" fmla="*/ 282 h 390"/>
                <a:gd name="T4" fmla="*/ 330 w 360"/>
                <a:gd name="T5" fmla="*/ 312 h 390"/>
                <a:gd name="T6" fmla="*/ 306 w 360"/>
                <a:gd name="T7" fmla="*/ 336 h 390"/>
                <a:gd name="T8" fmla="*/ 282 w 360"/>
                <a:gd name="T9" fmla="*/ 360 h 390"/>
                <a:gd name="T10" fmla="*/ 252 w 360"/>
                <a:gd name="T11" fmla="*/ 378 h 390"/>
                <a:gd name="T12" fmla="*/ 216 w 360"/>
                <a:gd name="T13" fmla="*/ 390 h 390"/>
                <a:gd name="T14" fmla="*/ 180 w 360"/>
                <a:gd name="T15" fmla="*/ 390 h 390"/>
                <a:gd name="T16" fmla="*/ 180 w 360"/>
                <a:gd name="T17" fmla="*/ 390 h 390"/>
                <a:gd name="T18" fmla="*/ 144 w 360"/>
                <a:gd name="T19" fmla="*/ 390 h 390"/>
                <a:gd name="T20" fmla="*/ 108 w 360"/>
                <a:gd name="T21" fmla="*/ 378 h 390"/>
                <a:gd name="T22" fmla="*/ 78 w 360"/>
                <a:gd name="T23" fmla="*/ 360 h 390"/>
                <a:gd name="T24" fmla="*/ 54 w 360"/>
                <a:gd name="T25" fmla="*/ 336 h 390"/>
                <a:gd name="T26" fmla="*/ 30 w 360"/>
                <a:gd name="T27" fmla="*/ 312 h 390"/>
                <a:gd name="T28" fmla="*/ 12 w 360"/>
                <a:gd name="T29" fmla="*/ 282 h 390"/>
                <a:gd name="T30" fmla="*/ 0 w 360"/>
                <a:gd name="T31" fmla="*/ 246 h 390"/>
                <a:gd name="T32" fmla="*/ 0 w 360"/>
                <a:gd name="T33" fmla="*/ 210 h 390"/>
                <a:gd name="T34" fmla="*/ 0 w 360"/>
                <a:gd name="T35" fmla="*/ 210 h 390"/>
                <a:gd name="T36" fmla="*/ 0 w 360"/>
                <a:gd name="T37" fmla="*/ 174 h 390"/>
                <a:gd name="T38" fmla="*/ 12 w 360"/>
                <a:gd name="T39" fmla="*/ 144 h 390"/>
                <a:gd name="T40" fmla="*/ 30 w 360"/>
                <a:gd name="T41" fmla="*/ 108 h 390"/>
                <a:gd name="T42" fmla="*/ 48 w 360"/>
                <a:gd name="T43" fmla="*/ 84 h 390"/>
                <a:gd name="T44" fmla="*/ 72 w 360"/>
                <a:gd name="T45" fmla="*/ 60 h 390"/>
                <a:gd name="T46" fmla="*/ 102 w 360"/>
                <a:gd name="T47" fmla="*/ 36 h 390"/>
                <a:gd name="T48" fmla="*/ 132 w 360"/>
                <a:gd name="T49" fmla="*/ 24 h 390"/>
                <a:gd name="T50" fmla="*/ 162 w 360"/>
                <a:gd name="T51" fmla="*/ 18 h 390"/>
                <a:gd name="T52" fmla="*/ 162 w 360"/>
                <a:gd name="T53" fmla="*/ 18 h 390"/>
                <a:gd name="T54" fmla="*/ 168 w 360"/>
                <a:gd name="T55" fmla="*/ 12 h 390"/>
                <a:gd name="T56" fmla="*/ 174 w 360"/>
                <a:gd name="T57" fmla="*/ 6 h 390"/>
                <a:gd name="T58" fmla="*/ 174 w 360"/>
                <a:gd name="T59" fmla="*/ 6 h 390"/>
                <a:gd name="T60" fmla="*/ 186 w 360"/>
                <a:gd name="T61" fmla="*/ 0 h 390"/>
                <a:gd name="T62" fmla="*/ 198 w 360"/>
                <a:gd name="T63" fmla="*/ 0 h 390"/>
                <a:gd name="T64" fmla="*/ 210 w 360"/>
                <a:gd name="T65" fmla="*/ 12 h 390"/>
                <a:gd name="T66" fmla="*/ 216 w 360"/>
                <a:gd name="T67" fmla="*/ 18 h 390"/>
                <a:gd name="T68" fmla="*/ 216 w 360"/>
                <a:gd name="T69" fmla="*/ 18 h 390"/>
                <a:gd name="T70" fmla="*/ 222 w 360"/>
                <a:gd name="T71" fmla="*/ 30 h 390"/>
                <a:gd name="T72" fmla="*/ 234 w 360"/>
                <a:gd name="T73" fmla="*/ 42 h 390"/>
                <a:gd name="T74" fmla="*/ 258 w 360"/>
                <a:gd name="T75" fmla="*/ 54 h 390"/>
                <a:gd name="T76" fmla="*/ 276 w 360"/>
                <a:gd name="T77" fmla="*/ 72 h 390"/>
                <a:gd name="T78" fmla="*/ 306 w 360"/>
                <a:gd name="T79" fmla="*/ 90 h 390"/>
                <a:gd name="T80" fmla="*/ 324 w 360"/>
                <a:gd name="T81" fmla="*/ 120 h 390"/>
                <a:gd name="T82" fmla="*/ 348 w 360"/>
                <a:gd name="T83" fmla="*/ 156 h 390"/>
                <a:gd name="T84" fmla="*/ 360 w 360"/>
                <a:gd name="T85" fmla="*/ 210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0"/>
                <a:gd name="T130" fmla="*/ 0 h 390"/>
                <a:gd name="T131" fmla="*/ 360 w 360"/>
                <a:gd name="T132" fmla="*/ 390 h 3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0" h="390">
                  <a:moveTo>
                    <a:pt x="360" y="210"/>
                  </a:moveTo>
                  <a:lnTo>
                    <a:pt x="360" y="246"/>
                  </a:lnTo>
                  <a:lnTo>
                    <a:pt x="348" y="282"/>
                  </a:lnTo>
                  <a:lnTo>
                    <a:pt x="330" y="312"/>
                  </a:lnTo>
                  <a:lnTo>
                    <a:pt x="306" y="336"/>
                  </a:lnTo>
                  <a:lnTo>
                    <a:pt x="282" y="360"/>
                  </a:lnTo>
                  <a:lnTo>
                    <a:pt x="252" y="378"/>
                  </a:lnTo>
                  <a:lnTo>
                    <a:pt x="216" y="390"/>
                  </a:lnTo>
                  <a:lnTo>
                    <a:pt x="180" y="390"/>
                  </a:lnTo>
                  <a:lnTo>
                    <a:pt x="144" y="390"/>
                  </a:lnTo>
                  <a:lnTo>
                    <a:pt x="108" y="378"/>
                  </a:lnTo>
                  <a:lnTo>
                    <a:pt x="78" y="360"/>
                  </a:lnTo>
                  <a:lnTo>
                    <a:pt x="54" y="336"/>
                  </a:lnTo>
                  <a:lnTo>
                    <a:pt x="30" y="312"/>
                  </a:lnTo>
                  <a:lnTo>
                    <a:pt x="12" y="282"/>
                  </a:lnTo>
                  <a:lnTo>
                    <a:pt x="0" y="246"/>
                  </a:lnTo>
                  <a:lnTo>
                    <a:pt x="0" y="210"/>
                  </a:lnTo>
                  <a:lnTo>
                    <a:pt x="0" y="174"/>
                  </a:lnTo>
                  <a:lnTo>
                    <a:pt x="12" y="144"/>
                  </a:lnTo>
                  <a:lnTo>
                    <a:pt x="30" y="108"/>
                  </a:lnTo>
                  <a:lnTo>
                    <a:pt x="48" y="84"/>
                  </a:lnTo>
                  <a:lnTo>
                    <a:pt x="72" y="60"/>
                  </a:lnTo>
                  <a:lnTo>
                    <a:pt x="102" y="36"/>
                  </a:lnTo>
                  <a:lnTo>
                    <a:pt x="132" y="24"/>
                  </a:lnTo>
                  <a:lnTo>
                    <a:pt x="162" y="18"/>
                  </a:lnTo>
                  <a:lnTo>
                    <a:pt x="168" y="12"/>
                  </a:lnTo>
                  <a:lnTo>
                    <a:pt x="174" y="6"/>
                  </a:lnTo>
                  <a:lnTo>
                    <a:pt x="186" y="0"/>
                  </a:lnTo>
                  <a:lnTo>
                    <a:pt x="198" y="0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22" y="30"/>
                  </a:lnTo>
                  <a:lnTo>
                    <a:pt x="234" y="42"/>
                  </a:lnTo>
                  <a:lnTo>
                    <a:pt x="258" y="54"/>
                  </a:lnTo>
                  <a:lnTo>
                    <a:pt x="276" y="72"/>
                  </a:lnTo>
                  <a:lnTo>
                    <a:pt x="306" y="90"/>
                  </a:lnTo>
                  <a:lnTo>
                    <a:pt x="324" y="120"/>
                  </a:lnTo>
                  <a:lnTo>
                    <a:pt x="348" y="156"/>
                  </a:lnTo>
                  <a:lnTo>
                    <a:pt x="360" y="21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7" name="Freeform 21"/>
            <p:cNvSpPr>
              <a:spLocks/>
            </p:cNvSpPr>
            <p:nvPr/>
          </p:nvSpPr>
          <p:spPr bwMode="auto">
            <a:xfrm>
              <a:off x="4297" y="828"/>
              <a:ext cx="132" cy="54"/>
            </a:xfrm>
            <a:custGeom>
              <a:avLst/>
              <a:gdLst>
                <a:gd name="T0" fmla="*/ 0 w 132"/>
                <a:gd name="T1" fmla="*/ 0 h 54"/>
                <a:gd name="T2" fmla="*/ 36 w 132"/>
                <a:gd name="T3" fmla="*/ 0 h 54"/>
                <a:gd name="T4" fmla="*/ 36 w 132"/>
                <a:gd name="T5" fmla="*/ 0 h 54"/>
                <a:gd name="T6" fmla="*/ 72 w 132"/>
                <a:gd name="T7" fmla="*/ 6 h 54"/>
                <a:gd name="T8" fmla="*/ 72 w 132"/>
                <a:gd name="T9" fmla="*/ 6 h 54"/>
                <a:gd name="T10" fmla="*/ 108 w 132"/>
                <a:gd name="T11" fmla="*/ 24 h 54"/>
                <a:gd name="T12" fmla="*/ 108 w 132"/>
                <a:gd name="T13" fmla="*/ 24 h 54"/>
                <a:gd name="T14" fmla="*/ 132 w 132"/>
                <a:gd name="T15" fmla="*/ 54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54"/>
                <a:gd name="T26" fmla="*/ 132 w 13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54">
                  <a:moveTo>
                    <a:pt x="0" y="0"/>
                  </a:moveTo>
                  <a:lnTo>
                    <a:pt x="36" y="0"/>
                  </a:lnTo>
                  <a:lnTo>
                    <a:pt x="72" y="6"/>
                  </a:lnTo>
                  <a:lnTo>
                    <a:pt x="108" y="24"/>
                  </a:lnTo>
                  <a:lnTo>
                    <a:pt x="132" y="5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8" name="Freeform 22"/>
            <p:cNvSpPr>
              <a:spLocks/>
            </p:cNvSpPr>
            <p:nvPr/>
          </p:nvSpPr>
          <p:spPr bwMode="auto">
            <a:xfrm>
              <a:off x="4423" y="882"/>
              <a:ext cx="60" cy="42"/>
            </a:xfrm>
            <a:custGeom>
              <a:avLst/>
              <a:gdLst>
                <a:gd name="T0" fmla="*/ 6 w 60"/>
                <a:gd name="T1" fmla="*/ 0 h 42"/>
                <a:gd name="T2" fmla="*/ 18 w 60"/>
                <a:gd name="T3" fmla="*/ 0 h 42"/>
                <a:gd name="T4" fmla="*/ 18 w 60"/>
                <a:gd name="T5" fmla="*/ 0 h 42"/>
                <a:gd name="T6" fmla="*/ 24 w 60"/>
                <a:gd name="T7" fmla="*/ 6 h 42"/>
                <a:gd name="T8" fmla="*/ 24 w 60"/>
                <a:gd name="T9" fmla="*/ 6 h 42"/>
                <a:gd name="T10" fmla="*/ 30 w 60"/>
                <a:gd name="T11" fmla="*/ 12 h 42"/>
                <a:gd name="T12" fmla="*/ 30 w 60"/>
                <a:gd name="T13" fmla="*/ 12 h 42"/>
                <a:gd name="T14" fmla="*/ 36 w 60"/>
                <a:gd name="T15" fmla="*/ 18 h 42"/>
                <a:gd name="T16" fmla="*/ 36 w 60"/>
                <a:gd name="T17" fmla="*/ 18 h 42"/>
                <a:gd name="T18" fmla="*/ 36 w 60"/>
                <a:gd name="T19" fmla="*/ 18 h 42"/>
                <a:gd name="T20" fmla="*/ 36 w 60"/>
                <a:gd name="T21" fmla="*/ 18 h 42"/>
                <a:gd name="T22" fmla="*/ 42 w 60"/>
                <a:gd name="T23" fmla="*/ 24 h 42"/>
                <a:gd name="T24" fmla="*/ 42 w 60"/>
                <a:gd name="T25" fmla="*/ 24 h 42"/>
                <a:gd name="T26" fmla="*/ 48 w 60"/>
                <a:gd name="T27" fmla="*/ 30 h 42"/>
                <a:gd name="T28" fmla="*/ 48 w 60"/>
                <a:gd name="T29" fmla="*/ 30 h 42"/>
                <a:gd name="T30" fmla="*/ 48 w 60"/>
                <a:gd name="T31" fmla="*/ 30 h 42"/>
                <a:gd name="T32" fmla="*/ 48 w 60"/>
                <a:gd name="T33" fmla="*/ 30 h 42"/>
                <a:gd name="T34" fmla="*/ 54 w 60"/>
                <a:gd name="T35" fmla="*/ 30 h 42"/>
                <a:gd name="T36" fmla="*/ 54 w 60"/>
                <a:gd name="T37" fmla="*/ 30 h 42"/>
                <a:gd name="T38" fmla="*/ 60 w 60"/>
                <a:gd name="T39" fmla="*/ 36 h 42"/>
                <a:gd name="T40" fmla="*/ 60 w 60"/>
                <a:gd name="T41" fmla="*/ 36 h 42"/>
                <a:gd name="T42" fmla="*/ 60 w 60"/>
                <a:gd name="T43" fmla="*/ 36 h 42"/>
                <a:gd name="T44" fmla="*/ 60 w 60"/>
                <a:gd name="T45" fmla="*/ 36 h 42"/>
                <a:gd name="T46" fmla="*/ 54 w 60"/>
                <a:gd name="T47" fmla="*/ 36 h 42"/>
                <a:gd name="T48" fmla="*/ 54 w 60"/>
                <a:gd name="T49" fmla="*/ 36 h 42"/>
                <a:gd name="T50" fmla="*/ 48 w 60"/>
                <a:gd name="T51" fmla="*/ 42 h 42"/>
                <a:gd name="T52" fmla="*/ 48 w 60"/>
                <a:gd name="T53" fmla="*/ 42 h 42"/>
                <a:gd name="T54" fmla="*/ 48 w 60"/>
                <a:gd name="T55" fmla="*/ 42 h 42"/>
                <a:gd name="T56" fmla="*/ 48 w 60"/>
                <a:gd name="T57" fmla="*/ 42 h 42"/>
                <a:gd name="T58" fmla="*/ 36 w 60"/>
                <a:gd name="T59" fmla="*/ 42 h 42"/>
                <a:gd name="T60" fmla="*/ 36 w 60"/>
                <a:gd name="T61" fmla="*/ 42 h 42"/>
                <a:gd name="T62" fmla="*/ 24 w 60"/>
                <a:gd name="T63" fmla="*/ 42 h 42"/>
                <a:gd name="T64" fmla="*/ 24 w 60"/>
                <a:gd name="T65" fmla="*/ 42 h 42"/>
                <a:gd name="T66" fmla="*/ 24 w 60"/>
                <a:gd name="T67" fmla="*/ 42 h 42"/>
                <a:gd name="T68" fmla="*/ 24 w 60"/>
                <a:gd name="T69" fmla="*/ 42 h 42"/>
                <a:gd name="T70" fmla="*/ 18 w 60"/>
                <a:gd name="T71" fmla="*/ 36 h 42"/>
                <a:gd name="T72" fmla="*/ 18 w 60"/>
                <a:gd name="T73" fmla="*/ 36 h 42"/>
                <a:gd name="T74" fmla="*/ 6 w 60"/>
                <a:gd name="T75" fmla="*/ 24 h 42"/>
                <a:gd name="T76" fmla="*/ 6 w 60"/>
                <a:gd name="T77" fmla="*/ 24 h 42"/>
                <a:gd name="T78" fmla="*/ 0 w 60"/>
                <a:gd name="T79" fmla="*/ 12 h 42"/>
                <a:gd name="T80" fmla="*/ 0 w 60"/>
                <a:gd name="T81" fmla="*/ 12 h 42"/>
                <a:gd name="T82" fmla="*/ 6 w 60"/>
                <a:gd name="T83" fmla="*/ 0 h 42"/>
                <a:gd name="T84" fmla="*/ 6 w 60"/>
                <a:gd name="T85" fmla="*/ 0 h 42"/>
                <a:gd name="T86" fmla="*/ 6 w 60"/>
                <a:gd name="T87" fmla="*/ 0 h 42"/>
                <a:gd name="T88" fmla="*/ 6 w 60"/>
                <a:gd name="T89" fmla="*/ 0 h 42"/>
                <a:gd name="T90" fmla="*/ 6 w 60"/>
                <a:gd name="T91" fmla="*/ 0 h 42"/>
                <a:gd name="T92" fmla="*/ 6 w 60"/>
                <a:gd name="T93" fmla="*/ 0 h 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0"/>
                <a:gd name="T142" fmla="*/ 0 h 42"/>
                <a:gd name="T143" fmla="*/ 60 w 60"/>
                <a:gd name="T144" fmla="*/ 42 h 4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0" h="42">
                  <a:moveTo>
                    <a:pt x="6" y="0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42"/>
                  </a:lnTo>
                  <a:lnTo>
                    <a:pt x="36" y="42"/>
                  </a:lnTo>
                  <a:lnTo>
                    <a:pt x="24" y="42"/>
                  </a:lnTo>
                  <a:lnTo>
                    <a:pt x="18" y="36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9525">
              <a:solidFill>
                <a:srgbClr val="6464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9" name="Freeform 23"/>
            <p:cNvSpPr>
              <a:spLocks/>
            </p:cNvSpPr>
            <p:nvPr/>
          </p:nvSpPr>
          <p:spPr bwMode="auto">
            <a:xfrm>
              <a:off x="3690" y="846"/>
              <a:ext cx="361" cy="396"/>
            </a:xfrm>
            <a:custGeom>
              <a:avLst/>
              <a:gdLst>
                <a:gd name="T0" fmla="*/ 265 w 361"/>
                <a:gd name="T1" fmla="*/ 54 h 396"/>
                <a:gd name="T2" fmla="*/ 349 w 361"/>
                <a:gd name="T3" fmla="*/ 150 h 396"/>
                <a:gd name="T4" fmla="*/ 361 w 361"/>
                <a:gd name="T5" fmla="*/ 216 h 396"/>
                <a:gd name="T6" fmla="*/ 349 w 361"/>
                <a:gd name="T7" fmla="*/ 288 h 396"/>
                <a:gd name="T8" fmla="*/ 307 w 361"/>
                <a:gd name="T9" fmla="*/ 342 h 396"/>
                <a:gd name="T10" fmla="*/ 253 w 361"/>
                <a:gd name="T11" fmla="*/ 384 h 396"/>
                <a:gd name="T12" fmla="*/ 180 w 361"/>
                <a:gd name="T13" fmla="*/ 396 h 396"/>
                <a:gd name="T14" fmla="*/ 144 w 361"/>
                <a:gd name="T15" fmla="*/ 396 h 396"/>
                <a:gd name="T16" fmla="*/ 78 w 361"/>
                <a:gd name="T17" fmla="*/ 366 h 396"/>
                <a:gd name="T18" fmla="*/ 30 w 361"/>
                <a:gd name="T19" fmla="*/ 318 h 396"/>
                <a:gd name="T20" fmla="*/ 0 w 361"/>
                <a:gd name="T21" fmla="*/ 252 h 396"/>
                <a:gd name="T22" fmla="*/ 0 w 361"/>
                <a:gd name="T23" fmla="*/ 216 h 396"/>
                <a:gd name="T24" fmla="*/ 42 w 361"/>
                <a:gd name="T25" fmla="*/ 96 h 396"/>
                <a:gd name="T26" fmla="*/ 156 w 361"/>
                <a:gd name="T27" fmla="*/ 36 h 396"/>
                <a:gd name="T28" fmla="*/ 156 w 361"/>
                <a:gd name="T29" fmla="*/ 36 h 396"/>
                <a:gd name="T30" fmla="*/ 156 w 361"/>
                <a:gd name="T31" fmla="*/ 30 h 396"/>
                <a:gd name="T32" fmla="*/ 156 w 361"/>
                <a:gd name="T33" fmla="*/ 30 h 396"/>
                <a:gd name="T34" fmla="*/ 156 w 361"/>
                <a:gd name="T35" fmla="*/ 30 h 396"/>
                <a:gd name="T36" fmla="*/ 162 w 361"/>
                <a:gd name="T37" fmla="*/ 18 h 396"/>
                <a:gd name="T38" fmla="*/ 168 w 361"/>
                <a:gd name="T39" fmla="*/ 18 h 396"/>
                <a:gd name="T40" fmla="*/ 180 w 361"/>
                <a:gd name="T41" fmla="*/ 18 h 396"/>
                <a:gd name="T42" fmla="*/ 180 w 361"/>
                <a:gd name="T43" fmla="*/ 18 h 396"/>
                <a:gd name="T44" fmla="*/ 186 w 361"/>
                <a:gd name="T45" fmla="*/ 18 h 396"/>
                <a:gd name="T46" fmla="*/ 192 w 361"/>
                <a:gd name="T47" fmla="*/ 18 h 396"/>
                <a:gd name="T48" fmla="*/ 192 w 361"/>
                <a:gd name="T49" fmla="*/ 18 h 396"/>
                <a:gd name="T50" fmla="*/ 192 w 361"/>
                <a:gd name="T51" fmla="*/ 18 h 396"/>
                <a:gd name="T52" fmla="*/ 211 w 361"/>
                <a:gd name="T53" fmla="*/ 12 h 396"/>
                <a:gd name="T54" fmla="*/ 211 w 361"/>
                <a:gd name="T55" fmla="*/ 12 h 396"/>
                <a:gd name="T56" fmla="*/ 211 w 361"/>
                <a:gd name="T57" fmla="*/ 6 h 396"/>
                <a:gd name="T58" fmla="*/ 217 w 361"/>
                <a:gd name="T59" fmla="*/ 0 h 396"/>
                <a:gd name="T60" fmla="*/ 217 w 361"/>
                <a:gd name="T61" fmla="*/ 0 h 396"/>
                <a:gd name="T62" fmla="*/ 217 w 361"/>
                <a:gd name="T63" fmla="*/ 0 h 396"/>
                <a:gd name="T64" fmla="*/ 217 w 361"/>
                <a:gd name="T65" fmla="*/ 6 h 396"/>
                <a:gd name="T66" fmla="*/ 217 w 361"/>
                <a:gd name="T67" fmla="*/ 12 h 396"/>
                <a:gd name="T68" fmla="*/ 217 w 361"/>
                <a:gd name="T69" fmla="*/ 18 h 396"/>
                <a:gd name="T70" fmla="*/ 205 w 361"/>
                <a:gd name="T71" fmla="*/ 36 h 3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1"/>
                <a:gd name="T109" fmla="*/ 0 h 396"/>
                <a:gd name="T110" fmla="*/ 361 w 361"/>
                <a:gd name="T111" fmla="*/ 396 h 3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1" h="396">
                  <a:moveTo>
                    <a:pt x="205" y="36"/>
                  </a:moveTo>
                  <a:lnTo>
                    <a:pt x="265" y="54"/>
                  </a:lnTo>
                  <a:lnTo>
                    <a:pt x="313" y="96"/>
                  </a:lnTo>
                  <a:lnTo>
                    <a:pt x="349" y="150"/>
                  </a:lnTo>
                  <a:lnTo>
                    <a:pt x="361" y="216"/>
                  </a:lnTo>
                  <a:lnTo>
                    <a:pt x="361" y="252"/>
                  </a:lnTo>
                  <a:lnTo>
                    <a:pt x="349" y="288"/>
                  </a:lnTo>
                  <a:lnTo>
                    <a:pt x="331" y="318"/>
                  </a:lnTo>
                  <a:lnTo>
                    <a:pt x="307" y="342"/>
                  </a:lnTo>
                  <a:lnTo>
                    <a:pt x="283" y="366"/>
                  </a:lnTo>
                  <a:lnTo>
                    <a:pt x="253" y="384"/>
                  </a:lnTo>
                  <a:lnTo>
                    <a:pt x="217" y="396"/>
                  </a:lnTo>
                  <a:lnTo>
                    <a:pt x="180" y="396"/>
                  </a:lnTo>
                  <a:lnTo>
                    <a:pt x="144" y="396"/>
                  </a:lnTo>
                  <a:lnTo>
                    <a:pt x="108" y="384"/>
                  </a:lnTo>
                  <a:lnTo>
                    <a:pt x="78" y="366"/>
                  </a:lnTo>
                  <a:lnTo>
                    <a:pt x="54" y="342"/>
                  </a:lnTo>
                  <a:lnTo>
                    <a:pt x="30" y="318"/>
                  </a:lnTo>
                  <a:lnTo>
                    <a:pt x="12" y="288"/>
                  </a:lnTo>
                  <a:lnTo>
                    <a:pt x="0" y="252"/>
                  </a:lnTo>
                  <a:lnTo>
                    <a:pt x="0" y="216"/>
                  </a:lnTo>
                  <a:lnTo>
                    <a:pt x="12" y="150"/>
                  </a:lnTo>
                  <a:lnTo>
                    <a:pt x="42" y="96"/>
                  </a:lnTo>
                  <a:lnTo>
                    <a:pt x="96" y="54"/>
                  </a:lnTo>
                  <a:lnTo>
                    <a:pt x="156" y="36"/>
                  </a:lnTo>
                  <a:lnTo>
                    <a:pt x="156" y="30"/>
                  </a:lnTo>
                  <a:lnTo>
                    <a:pt x="162" y="18"/>
                  </a:lnTo>
                  <a:lnTo>
                    <a:pt x="168" y="18"/>
                  </a:lnTo>
                  <a:lnTo>
                    <a:pt x="174" y="18"/>
                  </a:lnTo>
                  <a:lnTo>
                    <a:pt x="180" y="18"/>
                  </a:lnTo>
                  <a:lnTo>
                    <a:pt x="186" y="18"/>
                  </a:lnTo>
                  <a:lnTo>
                    <a:pt x="192" y="18"/>
                  </a:lnTo>
                  <a:lnTo>
                    <a:pt x="205" y="12"/>
                  </a:lnTo>
                  <a:lnTo>
                    <a:pt x="211" y="12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17" y="0"/>
                  </a:lnTo>
                  <a:lnTo>
                    <a:pt x="217" y="6"/>
                  </a:lnTo>
                  <a:lnTo>
                    <a:pt x="217" y="12"/>
                  </a:lnTo>
                  <a:lnTo>
                    <a:pt x="217" y="18"/>
                  </a:lnTo>
                  <a:lnTo>
                    <a:pt x="211" y="30"/>
                  </a:lnTo>
                  <a:lnTo>
                    <a:pt x="205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0" name="Freeform 24"/>
            <p:cNvSpPr>
              <a:spLocks/>
            </p:cNvSpPr>
            <p:nvPr/>
          </p:nvSpPr>
          <p:spPr bwMode="auto">
            <a:xfrm>
              <a:off x="3720" y="870"/>
              <a:ext cx="132" cy="54"/>
            </a:xfrm>
            <a:custGeom>
              <a:avLst/>
              <a:gdLst>
                <a:gd name="T0" fmla="*/ 132 w 132"/>
                <a:gd name="T1" fmla="*/ 0 h 54"/>
                <a:gd name="T2" fmla="*/ 96 w 132"/>
                <a:gd name="T3" fmla="*/ 0 h 54"/>
                <a:gd name="T4" fmla="*/ 54 w 132"/>
                <a:gd name="T5" fmla="*/ 6 h 54"/>
                <a:gd name="T6" fmla="*/ 24 w 132"/>
                <a:gd name="T7" fmla="*/ 24 h 54"/>
                <a:gd name="T8" fmla="*/ 0 w 132"/>
                <a:gd name="T9" fmla="*/ 54 h 54"/>
                <a:gd name="T10" fmla="*/ 132 w 13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2"/>
                <a:gd name="T19" fmla="*/ 0 h 54"/>
                <a:gd name="T20" fmla="*/ 132 w 13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2" h="54">
                  <a:moveTo>
                    <a:pt x="132" y="0"/>
                  </a:moveTo>
                  <a:lnTo>
                    <a:pt x="96" y="0"/>
                  </a:lnTo>
                  <a:lnTo>
                    <a:pt x="54" y="6"/>
                  </a:lnTo>
                  <a:lnTo>
                    <a:pt x="24" y="24"/>
                  </a:lnTo>
                  <a:lnTo>
                    <a:pt x="0" y="54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1" name="Freeform 25"/>
            <p:cNvSpPr>
              <a:spLocks/>
            </p:cNvSpPr>
            <p:nvPr/>
          </p:nvSpPr>
          <p:spPr bwMode="auto">
            <a:xfrm>
              <a:off x="3690" y="846"/>
              <a:ext cx="361" cy="396"/>
            </a:xfrm>
            <a:custGeom>
              <a:avLst/>
              <a:gdLst>
                <a:gd name="T0" fmla="*/ 265 w 361"/>
                <a:gd name="T1" fmla="*/ 54 h 396"/>
                <a:gd name="T2" fmla="*/ 349 w 361"/>
                <a:gd name="T3" fmla="*/ 150 h 396"/>
                <a:gd name="T4" fmla="*/ 361 w 361"/>
                <a:gd name="T5" fmla="*/ 216 h 396"/>
                <a:gd name="T6" fmla="*/ 361 w 361"/>
                <a:gd name="T7" fmla="*/ 252 h 396"/>
                <a:gd name="T8" fmla="*/ 349 w 361"/>
                <a:gd name="T9" fmla="*/ 288 h 396"/>
                <a:gd name="T10" fmla="*/ 307 w 361"/>
                <a:gd name="T11" fmla="*/ 342 h 396"/>
                <a:gd name="T12" fmla="*/ 283 w 361"/>
                <a:gd name="T13" fmla="*/ 366 h 396"/>
                <a:gd name="T14" fmla="*/ 217 w 361"/>
                <a:gd name="T15" fmla="*/ 396 h 396"/>
                <a:gd name="T16" fmla="*/ 180 w 361"/>
                <a:gd name="T17" fmla="*/ 396 h 396"/>
                <a:gd name="T18" fmla="*/ 144 w 361"/>
                <a:gd name="T19" fmla="*/ 396 h 396"/>
                <a:gd name="T20" fmla="*/ 108 w 361"/>
                <a:gd name="T21" fmla="*/ 384 h 396"/>
                <a:gd name="T22" fmla="*/ 54 w 361"/>
                <a:gd name="T23" fmla="*/ 342 h 396"/>
                <a:gd name="T24" fmla="*/ 30 w 361"/>
                <a:gd name="T25" fmla="*/ 318 h 396"/>
                <a:gd name="T26" fmla="*/ 0 w 361"/>
                <a:gd name="T27" fmla="*/ 252 h 396"/>
                <a:gd name="T28" fmla="*/ 0 w 361"/>
                <a:gd name="T29" fmla="*/ 216 h 396"/>
                <a:gd name="T30" fmla="*/ 12 w 361"/>
                <a:gd name="T31" fmla="*/ 150 h 396"/>
                <a:gd name="T32" fmla="*/ 42 w 361"/>
                <a:gd name="T33" fmla="*/ 96 h 396"/>
                <a:gd name="T34" fmla="*/ 156 w 361"/>
                <a:gd name="T35" fmla="*/ 36 h 396"/>
                <a:gd name="T36" fmla="*/ 156 w 361"/>
                <a:gd name="T37" fmla="*/ 36 h 396"/>
                <a:gd name="T38" fmla="*/ 156 w 361"/>
                <a:gd name="T39" fmla="*/ 30 h 396"/>
                <a:gd name="T40" fmla="*/ 156 w 361"/>
                <a:gd name="T41" fmla="*/ 30 h 396"/>
                <a:gd name="T42" fmla="*/ 156 w 361"/>
                <a:gd name="T43" fmla="*/ 30 h 396"/>
                <a:gd name="T44" fmla="*/ 156 w 361"/>
                <a:gd name="T45" fmla="*/ 30 h 396"/>
                <a:gd name="T46" fmla="*/ 156 w 361"/>
                <a:gd name="T47" fmla="*/ 30 h 396"/>
                <a:gd name="T48" fmla="*/ 162 w 361"/>
                <a:gd name="T49" fmla="*/ 18 h 396"/>
                <a:gd name="T50" fmla="*/ 168 w 361"/>
                <a:gd name="T51" fmla="*/ 18 h 396"/>
                <a:gd name="T52" fmla="*/ 174 w 361"/>
                <a:gd name="T53" fmla="*/ 18 h 396"/>
                <a:gd name="T54" fmla="*/ 180 w 361"/>
                <a:gd name="T55" fmla="*/ 18 h 396"/>
                <a:gd name="T56" fmla="*/ 180 w 361"/>
                <a:gd name="T57" fmla="*/ 18 h 396"/>
                <a:gd name="T58" fmla="*/ 186 w 361"/>
                <a:gd name="T59" fmla="*/ 18 h 396"/>
                <a:gd name="T60" fmla="*/ 186 w 361"/>
                <a:gd name="T61" fmla="*/ 18 h 396"/>
                <a:gd name="T62" fmla="*/ 192 w 361"/>
                <a:gd name="T63" fmla="*/ 18 h 396"/>
                <a:gd name="T64" fmla="*/ 192 w 361"/>
                <a:gd name="T65" fmla="*/ 18 h 396"/>
                <a:gd name="T66" fmla="*/ 192 w 361"/>
                <a:gd name="T67" fmla="*/ 18 h 396"/>
                <a:gd name="T68" fmla="*/ 205 w 361"/>
                <a:gd name="T69" fmla="*/ 12 h 396"/>
                <a:gd name="T70" fmla="*/ 211 w 361"/>
                <a:gd name="T71" fmla="*/ 12 h 396"/>
                <a:gd name="T72" fmla="*/ 211 w 361"/>
                <a:gd name="T73" fmla="*/ 12 h 396"/>
                <a:gd name="T74" fmla="*/ 211 w 361"/>
                <a:gd name="T75" fmla="*/ 6 h 396"/>
                <a:gd name="T76" fmla="*/ 217 w 361"/>
                <a:gd name="T77" fmla="*/ 6 h 396"/>
                <a:gd name="T78" fmla="*/ 217 w 361"/>
                <a:gd name="T79" fmla="*/ 0 h 396"/>
                <a:gd name="T80" fmla="*/ 217 w 361"/>
                <a:gd name="T81" fmla="*/ 0 h 396"/>
                <a:gd name="T82" fmla="*/ 217 w 361"/>
                <a:gd name="T83" fmla="*/ 0 h 396"/>
                <a:gd name="T84" fmla="*/ 217 w 361"/>
                <a:gd name="T85" fmla="*/ 6 h 396"/>
                <a:gd name="T86" fmla="*/ 217 w 361"/>
                <a:gd name="T87" fmla="*/ 6 h 396"/>
                <a:gd name="T88" fmla="*/ 217 w 361"/>
                <a:gd name="T89" fmla="*/ 12 h 396"/>
                <a:gd name="T90" fmla="*/ 217 w 361"/>
                <a:gd name="T91" fmla="*/ 18 h 396"/>
                <a:gd name="T92" fmla="*/ 211 w 361"/>
                <a:gd name="T93" fmla="*/ 30 h 39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61"/>
                <a:gd name="T142" fmla="*/ 0 h 396"/>
                <a:gd name="T143" fmla="*/ 361 w 361"/>
                <a:gd name="T144" fmla="*/ 396 h 39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61" h="396">
                  <a:moveTo>
                    <a:pt x="205" y="36"/>
                  </a:moveTo>
                  <a:lnTo>
                    <a:pt x="265" y="54"/>
                  </a:lnTo>
                  <a:lnTo>
                    <a:pt x="313" y="96"/>
                  </a:lnTo>
                  <a:lnTo>
                    <a:pt x="349" y="150"/>
                  </a:lnTo>
                  <a:lnTo>
                    <a:pt x="361" y="216"/>
                  </a:lnTo>
                  <a:lnTo>
                    <a:pt x="361" y="252"/>
                  </a:lnTo>
                  <a:lnTo>
                    <a:pt x="349" y="288"/>
                  </a:lnTo>
                  <a:lnTo>
                    <a:pt x="331" y="318"/>
                  </a:lnTo>
                  <a:lnTo>
                    <a:pt x="307" y="342"/>
                  </a:lnTo>
                  <a:lnTo>
                    <a:pt x="283" y="366"/>
                  </a:lnTo>
                  <a:lnTo>
                    <a:pt x="253" y="384"/>
                  </a:lnTo>
                  <a:lnTo>
                    <a:pt x="217" y="396"/>
                  </a:lnTo>
                  <a:lnTo>
                    <a:pt x="180" y="396"/>
                  </a:lnTo>
                  <a:lnTo>
                    <a:pt x="144" y="396"/>
                  </a:lnTo>
                  <a:lnTo>
                    <a:pt x="108" y="384"/>
                  </a:lnTo>
                  <a:lnTo>
                    <a:pt x="78" y="366"/>
                  </a:lnTo>
                  <a:lnTo>
                    <a:pt x="54" y="342"/>
                  </a:lnTo>
                  <a:lnTo>
                    <a:pt x="30" y="318"/>
                  </a:lnTo>
                  <a:lnTo>
                    <a:pt x="12" y="288"/>
                  </a:lnTo>
                  <a:lnTo>
                    <a:pt x="0" y="252"/>
                  </a:lnTo>
                  <a:lnTo>
                    <a:pt x="0" y="216"/>
                  </a:lnTo>
                  <a:lnTo>
                    <a:pt x="12" y="150"/>
                  </a:lnTo>
                  <a:lnTo>
                    <a:pt x="42" y="96"/>
                  </a:lnTo>
                  <a:lnTo>
                    <a:pt x="96" y="54"/>
                  </a:lnTo>
                  <a:lnTo>
                    <a:pt x="156" y="36"/>
                  </a:lnTo>
                  <a:lnTo>
                    <a:pt x="156" y="30"/>
                  </a:lnTo>
                  <a:lnTo>
                    <a:pt x="162" y="18"/>
                  </a:lnTo>
                  <a:lnTo>
                    <a:pt x="168" y="18"/>
                  </a:lnTo>
                  <a:lnTo>
                    <a:pt x="174" y="18"/>
                  </a:lnTo>
                  <a:lnTo>
                    <a:pt x="180" y="18"/>
                  </a:lnTo>
                  <a:lnTo>
                    <a:pt x="186" y="18"/>
                  </a:lnTo>
                  <a:lnTo>
                    <a:pt x="192" y="18"/>
                  </a:lnTo>
                  <a:lnTo>
                    <a:pt x="205" y="12"/>
                  </a:lnTo>
                  <a:lnTo>
                    <a:pt x="211" y="12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17" y="0"/>
                  </a:lnTo>
                  <a:lnTo>
                    <a:pt x="217" y="6"/>
                  </a:lnTo>
                  <a:lnTo>
                    <a:pt x="217" y="12"/>
                  </a:lnTo>
                  <a:lnTo>
                    <a:pt x="217" y="18"/>
                  </a:lnTo>
                  <a:lnTo>
                    <a:pt x="211" y="30"/>
                  </a:lnTo>
                  <a:lnTo>
                    <a:pt x="205" y="3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2" name="Freeform 26"/>
            <p:cNvSpPr>
              <a:spLocks/>
            </p:cNvSpPr>
            <p:nvPr/>
          </p:nvSpPr>
          <p:spPr bwMode="auto">
            <a:xfrm>
              <a:off x="3720" y="870"/>
              <a:ext cx="132" cy="54"/>
            </a:xfrm>
            <a:custGeom>
              <a:avLst/>
              <a:gdLst>
                <a:gd name="T0" fmla="*/ 132 w 132"/>
                <a:gd name="T1" fmla="*/ 0 h 54"/>
                <a:gd name="T2" fmla="*/ 96 w 132"/>
                <a:gd name="T3" fmla="*/ 0 h 54"/>
                <a:gd name="T4" fmla="*/ 96 w 132"/>
                <a:gd name="T5" fmla="*/ 0 h 54"/>
                <a:gd name="T6" fmla="*/ 54 w 132"/>
                <a:gd name="T7" fmla="*/ 6 h 54"/>
                <a:gd name="T8" fmla="*/ 54 w 132"/>
                <a:gd name="T9" fmla="*/ 6 h 54"/>
                <a:gd name="T10" fmla="*/ 24 w 132"/>
                <a:gd name="T11" fmla="*/ 24 h 54"/>
                <a:gd name="T12" fmla="*/ 24 w 132"/>
                <a:gd name="T13" fmla="*/ 24 h 54"/>
                <a:gd name="T14" fmla="*/ 0 w 132"/>
                <a:gd name="T15" fmla="*/ 54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54"/>
                <a:gd name="T26" fmla="*/ 132 w 13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54">
                  <a:moveTo>
                    <a:pt x="132" y="0"/>
                  </a:moveTo>
                  <a:lnTo>
                    <a:pt x="96" y="0"/>
                  </a:lnTo>
                  <a:lnTo>
                    <a:pt x="54" y="6"/>
                  </a:lnTo>
                  <a:lnTo>
                    <a:pt x="24" y="24"/>
                  </a:lnTo>
                  <a:lnTo>
                    <a:pt x="0" y="5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3" name="Freeform 27"/>
            <p:cNvSpPr>
              <a:spLocks/>
            </p:cNvSpPr>
            <p:nvPr/>
          </p:nvSpPr>
          <p:spPr bwMode="auto">
            <a:xfrm>
              <a:off x="3090" y="882"/>
              <a:ext cx="366" cy="360"/>
            </a:xfrm>
            <a:custGeom>
              <a:avLst/>
              <a:gdLst>
                <a:gd name="T0" fmla="*/ 366 w 366"/>
                <a:gd name="T1" fmla="*/ 180 h 360"/>
                <a:gd name="T2" fmla="*/ 360 w 366"/>
                <a:gd name="T3" fmla="*/ 144 h 360"/>
                <a:gd name="T4" fmla="*/ 354 w 366"/>
                <a:gd name="T5" fmla="*/ 108 h 360"/>
                <a:gd name="T6" fmla="*/ 336 w 366"/>
                <a:gd name="T7" fmla="*/ 78 h 360"/>
                <a:gd name="T8" fmla="*/ 312 w 366"/>
                <a:gd name="T9" fmla="*/ 54 h 360"/>
                <a:gd name="T10" fmla="*/ 288 w 366"/>
                <a:gd name="T11" fmla="*/ 30 h 360"/>
                <a:gd name="T12" fmla="*/ 252 w 366"/>
                <a:gd name="T13" fmla="*/ 12 h 360"/>
                <a:gd name="T14" fmla="*/ 222 w 366"/>
                <a:gd name="T15" fmla="*/ 0 h 360"/>
                <a:gd name="T16" fmla="*/ 186 w 366"/>
                <a:gd name="T17" fmla="*/ 0 h 360"/>
                <a:gd name="T18" fmla="*/ 186 w 366"/>
                <a:gd name="T19" fmla="*/ 0 h 360"/>
                <a:gd name="T20" fmla="*/ 150 w 366"/>
                <a:gd name="T21" fmla="*/ 0 h 360"/>
                <a:gd name="T22" fmla="*/ 114 w 366"/>
                <a:gd name="T23" fmla="*/ 12 h 360"/>
                <a:gd name="T24" fmla="*/ 84 w 366"/>
                <a:gd name="T25" fmla="*/ 30 h 360"/>
                <a:gd name="T26" fmla="*/ 54 w 366"/>
                <a:gd name="T27" fmla="*/ 54 h 360"/>
                <a:gd name="T28" fmla="*/ 36 w 366"/>
                <a:gd name="T29" fmla="*/ 78 h 360"/>
                <a:gd name="T30" fmla="*/ 18 w 366"/>
                <a:gd name="T31" fmla="*/ 108 h 360"/>
                <a:gd name="T32" fmla="*/ 6 w 366"/>
                <a:gd name="T33" fmla="*/ 144 h 360"/>
                <a:gd name="T34" fmla="*/ 0 w 366"/>
                <a:gd name="T35" fmla="*/ 180 h 360"/>
                <a:gd name="T36" fmla="*/ 0 w 366"/>
                <a:gd name="T37" fmla="*/ 180 h 360"/>
                <a:gd name="T38" fmla="*/ 6 w 366"/>
                <a:gd name="T39" fmla="*/ 216 h 360"/>
                <a:gd name="T40" fmla="*/ 18 w 366"/>
                <a:gd name="T41" fmla="*/ 252 h 360"/>
                <a:gd name="T42" fmla="*/ 36 w 366"/>
                <a:gd name="T43" fmla="*/ 282 h 360"/>
                <a:gd name="T44" fmla="*/ 54 w 366"/>
                <a:gd name="T45" fmla="*/ 306 h 360"/>
                <a:gd name="T46" fmla="*/ 84 w 366"/>
                <a:gd name="T47" fmla="*/ 330 h 360"/>
                <a:gd name="T48" fmla="*/ 114 w 366"/>
                <a:gd name="T49" fmla="*/ 348 h 360"/>
                <a:gd name="T50" fmla="*/ 150 w 366"/>
                <a:gd name="T51" fmla="*/ 360 h 360"/>
                <a:gd name="T52" fmla="*/ 186 w 366"/>
                <a:gd name="T53" fmla="*/ 360 h 360"/>
                <a:gd name="T54" fmla="*/ 186 w 366"/>
                <a:gd name="T55" fmla="*/ 360 h 360"/>
                <a:gd name="T56" fmla="*/ 222 w 366"/>
                <a:gd name="T57" fmla="*/ 360 h 360"/>
                <a:gd name="T58" fmla="*/ 252 w 366"/>
                <a:gd name="T59" fmla="*/ 348 h 360"/>
                <a:gd name="T60" fmla="*/ 288 w 366"/>
                <a:gd name="T61" fmla="*/ 330 h 360"/>
                <a:gd name="T62" fmla="*/ 312 w 366"/>
                <a:gd name="T63" fmla="*/ 306 h 360"/>
                <a:gd name="T64" fmla="*/ 336 w 366"/>
                <a:gd name="T65" fmla="*/ 282 h 360"/>
                <a:gd name="T66" fmla="*/ 354 w 366"/>
                <a:gd name="T67" fmla="*/ 252 h 360"/>
                <a:gd name="T68" fmla="*/ 360 w 366"/>
                <a:gd name="T69" fmla="*/ 216 h 360"/>
                <a:gd name="T70" fmla="*/ 366 w 366"/>
                <a:gd name="T71" fmla="*/ 180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6"/>
                <a:gd name="T109" fmla="*/ 0 h 360"/>
                <a:gd name="T110" fmla="*/ 366 w 366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6" h="360">
                  <a:moveTo>
                    <a:pt x="366" y="180"/>
                  </a:moveTo>
                  <a:lnTo>
                    <a:pt x="360" y="144"/>
                  </a:lnTo>
                  <a:lnTo>
                    <a:pt x="354" y="108"/>
                  </a:lnTo>
                  <a:lnTo>
                    <a:pt x="336" y="78"/>
                  </a:lnTo>
                  <a:lnTo>
                    <a:pt x="312" y="54"/>
                  </a:lnTo>
                  <a:lnTo>
                    <a:pt x="288" y="30"/>
                  </a:lnTo>
                  <a:lnTo>
                    <a:pt x="252" y="12"/>
                  </a:lnTo>
                  <a:lnTo>
                    <a:pt x="222" y="0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14" y="12"/>
                  </a:lnTo>
                  <a:lnTo>
                    <a:pt x="84" y="30"/>
                  </a:lnTo>
                  <a:lnTo>
                    <a:pt x="54" y="54"/>
                  </a:lnTo>
                  <a:lnTo>
                    <a:pt x="36" y="78"/>
                  </a:lnTo>
                  <a:lnTo>
                    <a:pt x="18" y="108"/>
                  </a:lnTo>
                  <a:lnTo>
                    <a:pt x="6" y="144"/>
                  </a:lnTo>
                  <a:lnTo>
                    <a:pt x="0" y="180"/>
                  </a:lnTo>
                  <a:lnTo>
                    <a:pt x="6" y="216"/>
                  </a:lnTo>
                  <a:lnTo>
                    <a:pt x="18" y="252"/>
                  </a:lnTo>
                  <a:lnTo>
                    <a:pt x="36" y="282"/>
                  </a:lnTo>
                  <a:lnTo>
                    <a:pt x="54" y="306"/>
                  </a:lnTo>
                  <a:lnTo>
                    <a:pt x="84" y="330"/>
                  </a:lnTo>
                  <a:lnTo>
                    <a:pt x="114" y="348"/>
                  </a:lnTo>
                  <a:lnTo>
                    <a:pt x="150" y="360"/>
                  </a:lnTo>
                  <a:lnTo>
                    <a:pt x="186" y="360"/>
                  </a:lnTo>
                  <a:lnTo>
                    <a:pt x="222" y="360"/>
                  </a:lnTo>
                  <a:lnTo>
                    <a:pt x="252" y="348"/>
                  </a:lnTo>
                  <a:lnTo>
                    <a:pt x="288" y="330"/>
                  </a:lnTo>
                  <a:lnTo>
                    <a:pt x="312" y="306"/>
                  </a:lnTo>
                  <a:lnTo>
                    <a:pt x="336" y="282"/>
                  </a:lnTo>
                  <a:lnTo>
                    <a:pt x="354" y="252"/>
                  </a:lnTo>
                  <a:lnTo>
                    <a:pt x="360" y="216"/>
                  </a:lnTo>
                  <a:lnTo>
                    <a:pt x="366" y="1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4" name="Freeform 28"/>
            <p:cNvSpPr>
              <a:spLocks/>
            </p:cNvSpPr>
            <p:nvPr/>
          </p:nvSpPr>
          <p:spPr bwMode="auto">
            <a:xfrm>
              <a:off x="3090" y="882"/>
              <a:ext cx="366" cy="360"/>
            </a:xfrm>
            <a:custGeom>
              <a:avLst/>
              <a:gdLst>
                <a:gd name="T0" fmla="*/ 360 w 366"/>
                <a:gd name="T1" fmla="*/ 144 h 360"/>
                <a:gd name="T2" fmla="*/ 354 w 366"/>
                <a:gd name="T3" fmla="*/ 108 h 360"/>
                <a:gd name="T4" fmla="*/ 336 w 366"/>
                <a:gd name="T5" fmla="*/ 78 h 360"/>
                <a:gd name="T6" fmla="*/ 312 w 366"/>
                <a:gd name="T7" fmla="*/ 54 h 360"/>
                <a:gd name="T8" fmla="*/ 288 w 366"/>
                <a:gd name="T9" fmla="*/ 30 h 360"/>
                <a:gd name="T10" fmla="*/ 252 w 366"/>
                <a:gd name="T11" fmla="*/ 12 h 360"/>
                <a:gd name="T12" fmla="*/ 222 w 366"/>
                <a:gd name="T13" fmla="*/ 0 h 360"/>
                <a:gd name="T14" fmla="*/ 186 w 366"/>
                <a:gd name="T15" fmla="*/ 0 h 360"/>
                <a:gd name="T16" fmla="*/ 186 w 366"/>
                <a:gd name="T17" fmla="*/ 0 h 360"/>
                <a:gd name="T18" fmla="*/ 150 w 366"/>
                <a:gd name="T19" fmla="*/ 0 h 360"/>
                <a:gd name="T20" fmla="*/ 114 w 366"/>
                <a:gd name="T21" fmla="*/ 12 h 360"/>
                <a:gd name="T22" fmla="*/ 84 w 366"/>
                <a:gd name="T23" fmla="*/ 30 h 360"/>
                <a:gd name="T24" fmla="*/ 54 w 366"/>
                <a:gd name="T25" fmla="*/ 54 h 360"/>
                <a:gd name="T26" fmla="*/ 36 w 366"/>
                <a:gd name="T27" fmla="*/ 78 h 360"/>
                <a:gd name="T28" fmla="*/ 18 w 366"/>
                <a:gd name="T29" fmla="*/ 108 h 360"/>
                <a:gd name="T30" fmla="*/ 6 w 366"/>
                <a:gd name="T31" fmla="*/ 144 h 360"/>
                <a:gd name="T32" fmla="*/ 0 w 366"/>
                <a:gd name="T33" fmla="*/ 180 h 360"/>
                <a:gd name="T34" fmla="*/ 0 w 366"/>
                <a:gd name="T35" fmla="*/ 180 h 360"/>
                <a:gd name="T36" fmla="*/ 6 w 366"/>
                <a:gd name="T37" fmla="*/ 216 h 360"/>
                <a:gd name="T38" fmla="*/ 18 w 366"/>
                <a:gd name="T39" fmla="*/ 252 h 360"/>
                <a:gd name="T40" fmla="*/ 36 w 366"/>
                <a:gd name="T41" fmla="*/ 282 h 360"/>
                <a:gd name="T42" fmla="*/ 54 w 366"/>
                <a:gd name="T43" fmla="*/ 306 h 360"/>
                <a:gd name="T44" fmla="*/ 84 w 366"/>
                <a:gd name="T45" fmla="*/ 330 h 360"/>
                <a:gd name="T46" fmla="*/ 114 w 366"/>
                <a:gd name="T47" fmla="*/ 348 h 360"/>
                <a:gd name="T48" fmla="*/ 150 w 366"/>
                <a:gd name="T49" fmla="*/ 360 h 360"/>
                <a:gd name="T50" fmla="*/ 186 w 366"/>
                <a:gd name="T51" fmla="*/ 360 h 360"/>
                <a:gd name="T52" fmla="*/ 186 w 366"/>
                <a:gd name="T53" fmla="*/ 360 h 360"/>
                <a:gd name="T54" fmla="*/ 222 w 366"/>
                <a:gd name="T55" fmla="*/ 360 h 360"/>
                <a:gd name="T56" fmla="*/ 252 w 366"/>
                <a:gd name="T57" fmla="*/ 348 h 360"/>
                <a:gd name="T58" fmla="*/ 288 w 366"/>
                <a:gd name="T59" fmla="*/ 330 h 360"/>
                <a:gd name="T60" fmla="*/ 312 w 366"/>
                <a:gd name="T61" fmla="*/ 306 h 360"/>
                <a:gd name="T62" fmla="*/ 336 w 366"/>
                <a:gd name="T63" fmla="*/ 282 h 360"/>
                <a:gd name="T64" fmla="*/ 354 w 366"/>
                <a:gd name="T65" fmla="*/ 252 h 360"/>
                <a:gd name="T66" fmla="*/ 360 w 366"/>
                <a:gd name="T67" fmla="*/ 216 h 360"/>
                <a:gd name="T68" fmla="*/ 366 w 366"/>
                <a:gd name="T69" fmla="*/ 180 h 3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6"/>
                <a:gd name="T106" fmla="*/ 0 h 360"/>
                <a:gd name="T107" fmla="*/ 366 w 366"/>
                <a:gd name="T108" fmla="*/ 360 h 3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6" h="360">
                  <a:moveTo>
                    <a:pt x="366" y="180"/>
                  </a:moveTo>
                  <a:lnTo>
                    <a:pt x="360" y="144"/>
                  </a:lnTo>
                  <a:lnTo>
                    <a:pt x="354" y="108"/>
                  </a:lnTo>
                  <a:lnTo>
                    <a:pt x="336" y="78"/>
                  </a:lnTo>
                  <a:lnTo>
                    <a:pt x="312" y="54"/>
                  </a:lnTo>
                  <a:lnTo>
                    <a:pt x="288" y="30"/>
                  </a:lnTo>
                  <a:lnTo>
                    <a:pt x="252" y="12"/>
                  </a:lnTo>
                  <a:lnTo>
                    <a:pt x="222" y="0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14" y="12"/>
                  </a:lnTo>
                  <a:lnTo>
                    <a:pt x="84" y="30"/>
                  </a:lnTo>
                  <a:lnTo>
                    <a:pt x="54" y="54"/>
                  </a:lnTo>
                  <a:lnTo>
                    <a:pt x="36" y="78"/>
                  </a:lnTo>
                  <a:lnTo>
                    <a:pt x="18" y="108"/>
                  </a:lnTo>
                  <a:lnTo>
                    <a:pt x="6" y="144"/>
                  </a:lnTo>
                  <a:lnTo>
                    <a:pt x="0" y="180"/>
                  </a:lnTo>
                  <a:lnTo>
                    <a:pt x="6" y="216"/>
                  </a:lnTo>
                  <a:lnTo>
                    <a:pt x="18" y="252"/>
                  </a:lnTo>
                  <a:lnTo>
                    <a:pt x="36" y="282"/>
                  </a:lnTo>
                  <a:lnTo>
                    <a:pt x="54" y="306"/>
                  </a:lnTo>
                  <a:lnTo>
                    <a:pt x="84" y="330"/>
                  </a:lnTo>
                  <a:lnTo>
                    <a:pt x="114" y="348"/>
                  </a:lnTo>
                  <a:lnTo>
                    <a:pt x="150" y="360"/>
                  </a:lnTo>
                  <a:lnTo>
                    <a:pt x="186" y="360"/>
                  </a:lnTo>
                  <a:lnTo>
                    <a:pt x="222" y="360"/>
                  </a:lnTo>
                  <a:lnTo>
                    <a:pt x="252" y="348"/>
                  </a:lnTo>
                  <a:lnTo>
                    <a:pt x="288" y="330"/>
                  </a:lnTo>
                  <a:lnTo>
                    <a:pt x="312" y="306"/>
                  </a:lnTo>
                  <a:lnTo>
                    <a:pt x="336" y="282"/>
                  </a:lnTo>
                  <a:lnTo>
                    <a:pt x="354" y="252"/>
                  </a:lnTo>
                  <a:lnTo>
                    <a:pt x="360" y="216"/>
                  </a:lnTo>
                  <a:lnTo>
                    <a:pt x="366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5" name="Freeform 29"/>
            <p:cNvSpPr>
              <a:spLocks/>
            </p:cNvSpPr>
            <p:nvPr/>
          </p:nvSpPr>
          <p:spPr bwMode="auto">
            <a:xfrm>
              <a:off x="3240" y="840"/>
              <a:ext cx="60" cy="42"/>
            </a:xfrm>
            <a:custGeom>
              <a:avLst/>
              <a:gdLst>
                <a:gd name="T0" fmla="*/ 0 w 60"/>
                <a:gd name="T1" fmla="*/ 30 h 42"/>
                <a:gd name="T2" fmla="*/ 0 w 60"/>
                <a:gd name="T3" fmla="*/ 18 h 42"/>
                <a:gd name="T4" fmla="*/ 0 w 60"/>
                <a:gd name="T5" fmla="*/ 18 h 42"/>
                <a:gd name="T6" fmla="*/ 12 w 60"/>
                <a:gd name="T7" fmla="*/ 18 h 42"/>
                <a:gd name="T8" fmla="*/ 12 w 60"/>
                <a:gd name="T9" fmla="*/ 18 h 42"/>
                <a:gd name="T10" fmla="*/ 24 w 60"/>
                <a:gd name="T11" fmla="*/ 18 h 42"/>
                <a:gd name="T12" fmla="*/ 24 w 60"/>
                <a:gd name="T13" fmla="*/ 18 h 42"/>
                <a:gd name="T14" fmla="*/ 30 w 60"/>
                <a:gd name="T15" fmla="*/ 18 h 42"/>
                <a:gd name="T16" fmla="*/ 30 w 60"/>
                <a:gd name="T17" fmla="*/ 18 h 42"/>
                <a:gd name="T18" fmla="*/ 30 w 60"/>
                <a:gd name="T19" fmla="*/ 18 h 42"/>
                <a:gd name="T20" fmla="*/ 30 w 60"/>
                <a:gd name="T21" fmla="*/ 18 h 42"/>
                <a:gd name="T22" fmla="*/ 42 w 60"/>
                <a:gd name="T23" fmla="*/ 12 h 42"/>
                <a:gd name="T24" fmla="*/ 42 w 60"/>
                <a:gd name="T25" fmla="*/ 12 h 42"/>
                <a:gd name="T26" fmla="*/ 48 w 60"/>
                <a:gd name="T27" fmla="*/ 12 h 42"/>
                <a:gd name="T28" fmla="*/ 48 w 60"/>
                <a:gd name="T29" fmla="*/ 12 h 42"/>
                <a:gd name="T30" fmla="*/ 48 w 60"/>
                <a:gd name="T31" fmla="*/ 12 h 42"/>
                <a:gd name="T32" fmla="*/ 48 w 60"/>
                <a:gd name="T33" fmla="*/ 12 h 42"/>
                <a:gd name="T34" fmla="*/ 54 w 60"/>
                <a:gd name="T35" fmla="*/ 6 h 42"/>
                <a:gd name="T36" fmla="*/ 54 w 60"/>
                <a:gd name="T37" fmla="*/ 6 h 42"/>
                <a:gd name="T38" fmla="*/ 60 w 60"/>
                <a:gd name="T39" fmla="*/ 0 h 42"/>
                <a:gd name="T40" fmla="*/ 60 w 60"/>
                <a:gd name="T41" fmla="*/ 0 h 42"/>
                <a:gd name="T42" fmla="*/ 60 w 60"/>
                <a:gd name="T43" fmla="*/ 0 h 42"/>
                <a:gd name="T44" fmla="*/ 60 w 60"/>
                <a:gd name="T45" fmla="*/ 0 h 42"/>
                <a:gd name="T46" fmla="*/ 60 w 60"/>
                <a:gd name="T47" fmla="*/ 6 h 42"/>
                <a:gd name="T48" fmla="*/ 60 w 60"/>
                <a:gd name="T49" fmla="*/ 6 h 42"/>
                <a:gd name="T50" fmla="*/ 54 w 60"/>
                <a:gd name="T51" fmla="*/ 18 h 42"/>
                <a:gd name="T52" fmla="*/ 54 w 60"/>
                <a:gd name="T53" fmla="*/ 18 h 42"/>
                <a:gd name="T54" fmla="*/ 54 w 60"/>
                <a:gd name="T55" fmla="*/ 18 h 42"/>
                <a:gd name="T56" fmla="*/ 54 w 60"/>
                <a:gd name="T57" fmla="*/ 18 h 42"/>
                <a:gd name="T58" fmla="*/ 48 w 60"/>
                <a:gd name="T59" fmla="*/ 30 h 42"/>
                <a:gd name="T60" fmla="*/ 48 w 60"/>
                <a:gd name="T61" fmla="*/ 30 h 42"/>
                <a:gd name="T62" fmla="*/ 42 w 60"/>
                <a:gd name="T63" fmla="*/ 36 h 42"/>
                <a:gd name="T64" fmla="*/ 42 w 60"/>
                <a:gd name="T65" fmla="*/ 36 h 42"/>
                <a:gd name="T66" fmla="*/ 42 w 60"/>
                <a:gd name="T67" fmla="*/ 36 h 42"/>
                <a:gd name="T68" fmla="*/ 42 w 60"/>
                <a:gd name="T69" fmla="*/ 36 h 42"/>
                <a:gd name="T70" fmla="*/ 30 w 60"/>
                <a:gd name="T71" fmla="*/ 36 h 42"/>
                <a:gd name="T72" fmla="*/ 30 w 60"/>
                <a:gd name="T73" fmla="*/ 36 h 42"/>
                <a:gd name="T74" fmla="*/ 18 w 60"/>
                <a:gd name="T75" fmla="*/ 42 h 42"/>
                <a:gd name="T76" fmla="*/ 18 w 60"/>
                <a:gd name="T77" fmla="*/ 42 h 42"/>
                <a:gd name="T78" fmla="*/ 0 w 60"/>
                <a:gd name="T79" fmla="*/ 36 h 42"/>
                <a:gd name="T80" fmla="*/ 0 w 60"/>
                <a:gd name="T81" fmla="*/ 36 h 42"/>
                <a:gd name="T82" fmla="*/ 0 w 60"/>
                <a:gd name="T83" fmla="*/ 30 h 42"/>
                <a:gd name="T84" fmla="*/ 0 w 60"/>
                <a:gd name="T85" fmla="*/ 30 h 42"/>
                <a:gd name="T86" fmla="*/ 0 w 60"/>
                <a:gd name="T87" fmla="*/ 30 h 42"/>
                <a:gd name="T88" fmla="*/ 0 w 60"/>
                <a:gd name="T89" fmla="*/ 30 h 42"/>
                <a:gd name="T90" fmla="*/ 0 w 60"/>
                <a:gd name="T91" fmla="*/ 30 h 42"/>
                <a:gd name="T92" fmla="*/ 0 w 60"/>
                <a:gd name="T93" fmla="*/ 30 h 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0"/>
                <a:gd name="T142" fmla="*/ 0 h 42"/>
                <a:gd name="T143" fmla="*/ 60 w 60"/>
                <a:gd name="T144" fmla="*/ 42 h 4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0" h="42">
                  <a:moveTo>
                    <a:pt x="0" y="30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18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18" y="42"/>
                  </a:lnTo>
                  <a:lnTo>
                    <a:pt x="0" y="36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6" name="Freeform 30"/>
            <p:cNvSpPr>
              <a:spLocks/>
            </p:cNvSpPr>
            <p:nvPr/>
          </p:nvSpPr>
          <p:spPr bwMode="auto">
            <a:xfrm>
              <a:off x="3120" y="858"/>
              <a:ext cx="114" cy="18"/>
            </a:xfrm>
            <a:custGeom>
              <a:avLst/>
              <a:gdLst>
                <a:gd name="T0" fmla="*/ 114 w 114"/>
                <a:gd name="T1" fmla="*/ 0 h 18"/>
                <a:gd name="T2" fmla="*/ 102 w 114"/>
                <a:gd name="T3" fmla="*/ 6 h 18"/>
                <a:gd name="T4" fmla="*/ 90 w 114"/>
                <a:gd name="T5" fmla="*/ 6 h 18"/>
                <a:gd name="T6" fmla="*/ 90 w 114"/>
                <a:gd name="T7" fmla="*/ 6 h 18"/>
                <a:gd name="T8" fmla="*/ 78 w 114"/>
                <a:gd name="T9" fmla="*/ 0 h 18"/>
                <a:gd name="T10" fmla="*/ 66 w 114"/>
                <a:gd name="T11" fmla="*/ 0 h 18"/>
                <a:gd name="T12" fmla="*/ 66 w 114"/>
                <a:gd name="T13" fmla="*/ 0 h 18"/>
                <a:gd name="T14" fmla="*/ 48 w 114"/>
                <a:gd name="T15" fmla="*/ 6 h 18"/>
                <a:gd name="T16" fmla="*/ 24 w 114"/>
                <a:gd name="T17" fmla="*/ 18 h 18"/>
                <a:gd name="T18" fmla="*/ 24 w 114"/>
                <a:gd name="T19" fmla="*/ 18 h 18"/>
                <a:gd name="T20" fmla="*/ 12 w 114"/>
                <a:gd name="T21" fmla="*/ 12 h 18"/>
                <a:gd name="T22" fmla="*/ 0 w 114"/>
                <a:gd name="T23" fmla="*/ 6 h 18"/>
                <a:gd name="T24" fmla="*/ 114 w 114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4"/>
                <a:gd name="T40" fmla="*/ 0 h 18"/>
                <a:gd name="T41" fmla="*/ 114 w 114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4" h="18">
                  <a:moveTo>
                    <a:pt x="114" y="0"/>
                  </a:moveTo>
                  <a:lnTo>
                    <a:pt x="102" y="6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48" y="6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0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7" name="Freeform 31"/>
            <p:cNvSpPr>
              <a:spLocks/>
            </p:cNvSpPr>
            <p:nvPr/>
          </p:nvSpPr>
          <p:spPr bwMode="auto">
            <a:xfrm>
              <a:off x="3120" y="858"/>
              <a:ext cx="114" cy="18"/>
            </a:xfrm>
            <a:custGeom>
              <a:avLst/>
              <a:gdLst>
                <a:gd name="T0" fmla="*/ 114 w 114"/>
                <a:gd name="T1" fmla="*/ 0 h 18"/>
                <a:gd name="T2" fmla="*/ 102 w 114"/>
                <a:gd name="T3" fmla="*/ 6 h 18"/>
                <a:gd name="T4" fmla="*/ 102 w 114"/>
                <a:gd name="T5" fmla="*/ 6 h 18"/>
                <a:gd name="T6" fmla="*/ 90 w 114"/>
                <a:gd name="T7" fmla="*/ 6 h 18"/>
                <a:gd name="T8" fmla="*/ 90 w 114"/>
                <a:gd name="T9" fmla="*/ 6 h 18"/>
                <a:gd name="T10" fmla="*/ 90 w 114"/>
                <a:gd name="T11" fmla="*/ 6 h 18"/>
                <a:gd name="T12" fmla="*/ 90 w 114"/>
                <a:gd name="T13" fmla="*/ 6 h 18"/>
                <a:gd name="T14" fmla="*/ 78 w 114"/>
                <a:gd name="T15" fmla="*/ 0 h 18"/>
                <a:gd name="T16" fmla="*/ 78 w 114"/>
                <a:gd name="T17" fmla="*/ 0 h 18"/>
                <a:gd name="T18" fmla="*/ 66 w 114"/>
                <a:gd name="T19" fmla="*/ 0 h 18"/>
                <a:gd name="T20" fmla="*/ 66 w 114"/>
                <a:gd name="T21" fmla="*/ 0 h 18"/>
                <a:gd name="T22" fmla="*/ 66 w 114"/>
                <a:gd name="T23" fmla="*/ 0 h 18"/>
                <a:gd name="T24" fmla="*/ 66 w 114"/>
                <a:gd name="T25" fmla="*/ 0 h 18"/>
                <a:gd name="T26" fmla="*/ 48 w 114"/>
                <a:gd name="T27" fmla="*/ 6 h 18"/>
                <a:gd name="T28" fmla="*/ 48 w 114"/>
                <a:gd name="T29" fmla="*/ 6 h 18"/>
                <a:gd name="T30" fmla="*/ 24 w 114"/>
                <a:gd name="T31" fmla="*/ 18 h 18"/>
                <a:gd name="T32" fmla="*/ 24 w 114"/>
                <a:gd name="T33" fmla="*/ 18 h 18"/>
                <a:gd name="T34" fmla="*/ 24 w 114"/>
                <a:gd name="T35" fmla="*/ 18 h 18"/>
                <a:gd name="T36" fmla="*/ 24 w 114"/>
                <a:gd name="T37" fmla="*/ 18 h 18"/>
                <a:gd name="T38" fmla="*/ 12 w 114"/>
                <a:gd name="T39" fmla="*/ 12 h 18"/>
                <a:gd name="T40" fmla="*/ 12 w 114"/>
                <a:gd name="T41" fmla="*/ 12 h 18"/>
                <a:gd name="T42" fmla="*/ 0 w 114"/>
                <a:gd name="T43" fmla="*/ 6 h 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4"/>
                <a:gd name="T67" fmla="*/ 0 h 18"/>
                <a:gd name="T68" fmla="*/ 114 w 114"/>
                <a:gd name="T69" fmla="*/ 18 h 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4" h="18">
                  <a:moveTo>
                    <a:pt x="114" y="0"/>
                  </a:moveTo>
                  <a:lnTo>
                    <a:pt x="102" y="6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48" y="6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8" name="Rectangle 32"/>
            <p:cNvSpPr>
              <a:spLocks noChangeArrowheads="1"/>
            </p:cNvSpPr>
            <p:nvPr/>
          </p:nvSpPr>
          <p:spPr bwMode="auto">
            <a:xfrm>
              <a:off x="3159" y="1299"/>
              <a:ext cx="46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29" name="Rectangle 33"/>
            <p:cNvSpPr>
              <a:spLocks noChangeArrowheads="1"/>
            </p:cNvSpPr>
            <p:nvPr/>
          </p:nvSpPr>
          <p:spPr bwMode="auto">
            <a:xfrm>
              <a:off x="3207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0" name="Rectangle 34"/>
            <p:cNvSpPr>
              <a:spLocks noChangeArrowheads="1"/>
            </p:cNvSpPr>
            <p:nvPr/>
          </p:nvSpPr>
          <p:spPr bwMode="auto">
            <a:xfrm>
              <a:off x="3225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1" name="Rectangle 35"/>
            <p:cNvSpPr>
              <a:spLocks noChangeArrowheads="1"/>
            </p:cNvSpPr>
            <p:nvPr/>
          </p:nvSpPr>
          <p:spPr bwMode="auto">
            <a:xfrm>
              <a:off x="3267" y="1299"/>
              <a:ext cx="43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d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2" name="Rectangle 36"/>
            <p:cNvSpPr>
              <a:spLocks noChangeArrowheads="1"/>
            </p:cNvSpPr>
            <p:nvPr/>
          </p:nvSpPr>
          <p:spPr bwMode="auto">
            <a:xfrm>
              <a:off x="3309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3" name="Rectangle 37"/>
            <p:cNvSpPr>
              <a:spLocks noChangeArrowheads="1"/>
            </p:cNvSpPr>
            <p:nvPr/>
          </p:nvSpPr>
          <p:spPr bwMode="auto">
            <a:xfrm>
              <a:off x="3327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4" name="Rectangle 38"/>
            <p:cNvSpPr>
              <a:spLocks noChangeArrowheads="1"/>
            </p:cNvSpPr>
            <p:nvPr/>
          </p:nvSpPr>
          <p:spPr bwMode="auto">
            <a:xfrm>
              <a:off x="3369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g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5" name="Rectangle 39"/>
            <p:cNvSpPr>
              <a:spLocks noChangeArrowheads="1"/>
            </p:cNvSpPr>
            <p:nvPr/>
          </p:nvSpPr>
          <p:spPr bwMode="auto">
            <a:xfrm>
              <a:off x="3159" y="1299"/>
              <a:ext cx="251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Binding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6" name="Rectangle 40"/>
            <p:cNvSpPr>
              <a:spLocks noChangeArrowheads="1"/>
            </p:cNvSpPr>
            <p:nvPr/>
          </p:nvSpPr>
          <p:spPr bwMode="auto">
            <a:xfrm>
              <a:off x="3777" y="1299"/>
              <a:ext cx="4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F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7" name="Rectangle 41"/>
            <p:cNvSpPr>
              <a:spLocks noChangeArrowheads="1"/>
            </p:cNvSpPr>
            <p:nvPr/>
          </p:nvSpPr>
          <p:spPr bwMode="auto">
            <a:xfrm>
              <a:off x="3819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8" name="Rectangle 42"/>
            <p:cNvSpPr>
              <a:spLocks noChangeArrowheads="1"/>
            </p:cNvSpPr>
            <p:nvPr/>
          </p:nvSpPr>
          <p:spPr bwMode="auto">
            <a:xfrm>
              <a:off x="3861" y="1299"/>
              <a:ext cx="3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s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9" name="Rectangle 43"/>
            <p:cNvSpPr>
              <a:spLocks noChangeArrowheads="1"/>
            </p:cNvSpPr>
            <p:nvPr/>
          </p:nvSpPr>
          <p:spPr bwMode="auto">
            <a:xfrm>
              <a:off x="3897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40" name="Rectangle 44"/>
            <p:cNvSpPr>
              <a:spLocks noChangeArrowheads="1"/>
            </p:cNvSpPr>
            <p:nvPr/>
          </p:nvSpPr>
          <p:spPr bwMode="auto">
            <a:xfrm>
              <a:off x="3915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41" name="Rectangle 45"/>
            <p:cNvSpPr>
              <a:spLocks noChangeArrowheads="1"/>
            </p:cNvSpPr>
            <p:nvPr/>
          </p:nvSpPr>
          <p:spPr bwMode="auto">
            <a:xfrm>
              <a:off x="3957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42" name="Rectangle 46"/>
            <p:cNvSpPr>
              <a:spLocks noChangeArrowheads="1"/>
            </p:cNvSpPr>
            <p:nvPr/>
          </p:nvSpPr>
          <p:spPr bwMode="auto">
            <a:xfrm>
              <a:off x="3777" y="1299"/>
              <a:ext cx="221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Fusion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43" name="Freeform 47"/>
            <p:cNvSpPr>
              <a:spLocks/>
            </p:cNvSpPr>
            <p:nvPr/>
          </p:nvSpPr>
          <p:spPr bwMode="auto">
            <a:xfrm>
              <a:off x="3522" y="846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54 w 102"/>
                <a:gd name="T3" fmla="*/ 162 h 210"/>
                <a:gd name="T4" fmla="*/ 54 w 102"/>
                <a:gd name="T5" fmla="*/ 162 h 210"/>
                <a:gd name="T6" fmla="*/ 54 w 102"/>
                <a:gd name="T7" fmla="*/ 210 h 210"/>
                <a:gd name="T8" fmla="*/ 54 w 102"/>
                <a:gd name="T9" fmla="*/ 210 h 210"/>
                <a:gd name="T10" fmla="*/ 102 w 102"/>
                <a:gd name="T11" fmla="*/ 102 h 210"/>
                <a:gd name="T12" fmla="*/ 102 w 102"/>
                <a:gd name="T13" fmla="*/ 102 h 210"/>
                <a:gd name="T14" fmla="*/ 54 w 102"/>
                <a:gd name="T15" fmla="*/ 0 h 210"/>
                <a:gd name="T16" fmla="*/ 54 w 102"/>
                <a:gd name="T17" fmla="*/ 0 h 210"/>
                <a:gd name="T18" fmla="*/ 54 w 102"/>
                <a:gd name="T19" fmla="*/ 48 h 210"/>
                <a:gd name="T20" fmla="*/ 54 w 102"/>
                <a:gd name="T21" fmla="*/ 48 h 210"/>
                <a:gd name="T22" fmla="*/ 0 w 102"/>
                <a:gd name="T23" fmla="*/ 48 h 210"/>
                <a:gd name="T24" fmla="*/ 0 w 102"/>
                <a:gd name="T25" fmla="*/ 48 h 210"/>
                <a:gd name="T26" fmla="*/ 0 w 102"/>
                <a:gd name="T27" fmla="*/ 162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210"/>
                <a:gd name="T44" fmla="*/ 102 w 102"/>
                <a:gd name="T45" fmla="*/ 210 h 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210">
                  <a:moveTo>
                    <a:pt x="0" y="162"/>
                  </a:moveTo>
                  <a:lnTo>
                    <a:pt x="54" y="162"/>
                  </a:lnTo>
                  <a:lnTo>
                    <a:pt x="54" y="210"/>
                  </a:lnTo>
                  <a:lnTo>
                    <a:pt x="102" y="102"/>
                  </a:lnTo>
                  <a:lnTo>
                    <a:pt x="54" y="0"/>
                  </a:lnTo>
                  <a:lnTo>
                    <a:pt x="54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4" name="Freeform 48"/>
            <p:cNvSpPr>
              <a:spLocks/>
            </p:cNvSpPr>
            <p:nvPr/>
          </p:nvSpPr>
          <p:spPr bwMode="auto">
            <a:xfrm>
              <a:off x="4099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48 w 102"/>
                <a:gd name="T3" fmla="*/ 162 h 210"/>
                <a:gd name="T4" fmla="*/ 48 w 102"/>
                <a:gd name="T5" fmla="*/ 162 h 210"/>
                <a:gd name="T6" fmla="*/ 48 w 102"/>
                <a:gd name="T7" fmla="*/ 210 h 210"/>
                <a:gd name="T8" fmla="*/ 48 w 102"/>
                <a:gd name="T9" fmla="*/ 210 h 210"/>
                <a:gd name="T10" fmla="*/ 102 w 102"/>
                <a:gd name="T11" fmla="*/ 102 h 210"/>
                <a:gd name="T12" fmla="*/ 102 w 102"/>
                <a:gd name="T13" fmla="*/ 102 h 210"/>
                <a:gd name="T14" fmla="*/ 48 w 102"/>
                <a:gd name="T15" fmla="*/ 0 h 210"/>
                <a:gd name="T16" fmla="*/ 48 w 102"/>
                <a:gd name="T17" fmla="*/ 0 h 210"/>
                <a:gd name="T18" fmla="*/ 48 w 102"/>
                <a:gd name="T19" fmla="*/ 48 h 210"/>
                <a:gd name="T20" fmla="*/ 48 w 102"/>
                <a:gd name="T21" fmla="*/ 48 h 210"/>
                <a:gd name="T22" fmla="*/ 0 w 102"/>
                <a:gd name="T23" fmla="*/ 48 h 210"/>
                <a:gd name="T24" fmla="*/ 0 w 102"/>
                <a:gd name="T25" fmla="*/ 48 h 210"/>
                <a:gd name="T26" fmla="*/ 0 w 102"/>
                <a:gd name="T27" fmla="*/ 162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210"/>
                <a:gd name="T44" fmla="*/ 102 w 102"/>
                <a:gd name="T45" fmla="*/ 210 h 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210">
                  <a:moveTo>
                    <a:pt x="0" y="162"/>
                  </a:moveTo>
                  <a:lnTo>
                    <a:pt x="48" y="162"/>
                  </a:lnTo>
                  <a:lnTo>
                    <a:pt x="48" y="210"/>
                  </a:lnTo>
                  <a:lnTo>
                    <a:pt x="102" y="102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5" name="Freeform 49"/>
            <p:cNvSpPr>
              <a:spLocks/>
            </p:cNvSpPr>
            <p:nvPr/>
          </p:nvSpPr>
          <p:spPr bwMode="auto">
            <a:xfrm>
              <a:off x="3522" y="846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54 w 102"/>
                <a:gd name="T3" fmla="*/ 162 h 210"/>
                <a:gd name="T4" fmla="*/ 54 w 102"/>
                <a:gd name="T5" fmla="*/ 162 h 210"/>
                <a:gd name="T6" fmla="*/ 54 w 102"/>
                <a:gd name="T7" fmla="*/ 162 h 210"/>
                <a:gd name="T8" fmla="*/ 54 w 102"/>
                <a:gd name="T9" fmla="*/ 162 h 210"/>
                <a:gd name="T10" fmla="*/ 54 w 102"/>
                <a:gd name="T11" fmla="*/ 210 h 210"/>
                <a:gd name="T12" fmla="*/ 54 w 102"/>
                <a:gd name="T13" fmla="*/ 210 h 210"/>
                <a:gd name="T14" fmla="*/ 54 w 102"/>
                <a:gd name="T15" fmla="*/ 210 h 210"/>
                <a:gd name="T16" fmla="*/ 54 w 102"/>
                <a:gd name="T17" fmla="*/ 210 h 210"/>
                <a:gd name="T18" fmla="*/ 102 w 102"/>
                <a:gd name="T19" fmla="*/ 102 h 210"/>
                <a:gd name="T20" fmla="*/ 102 w 102"/>
                <a:gd name="T21" fmla="*/ 102 h 210"/>
                <a:gd name="T22" fmla="*/ 102 w 102"/>
                <a:gd name="T23" fmla="*/ 102 h 210"/>
                <a:gd name="T24" fmla="*/ 102 w 102"/>
                <a:gd name="T25" fmla="*/ 102 h 210"/>
                <a:gd name="T26" fmla="*/ 54 w 102"/>
                <a:gd name="T27" fmla="*/ 0 h 210"/>
                <a:gd name="T28" fmla="*/ 54 w 102"/>
                <a:gd name="T29" fmla="*/ 0 h 210"/>
                <a:gd name="T30" fmla="*/ 54 w 102"/>
                <a:gd name="T31" fmla="*/ 0 h 210"/>
                <a:gd name="T32" fmla="*/ 54 w 102"/>
                <a:gd name="T33" fmla="*/ 0 h 210"/>
                <a:gd name="T34" fmla="*/ 54 w 102"/>
                <a:gd name="T35" fmla="*/ 48 h 210"/>
                <a:gd name="T36" fmla="*/ 54 w 102"/>
                <a:gd name="T37" fmla="*/ 48 h 210"/>
                <a:gd name="T38" fmla="*/ 54 w 102"/>
                <a:gd name="T39" fmla="*/ 48 h 210"/>
                <a:gd name="T40" fmla="*/ 54 w 102"/>
                <a:gd name="T41" fmla="*/ 48 h 210"/>
                <a:gd name="T42" fmla="*/ 0 w 102"/>
                <a:gd name="T43" fmla="*/ 48 h 210"/>
                <a:gd name="T44" fmla="*/ 0 w 102"/>
                <a:gd name="T45" fmla="*/ 48 h 210"/>
                <a:gd name="T46" fmla="*/ 0 w 102"/>
                <a:gd name="T47" fmla="*/ 48 h 210"/>
                <a:gd name="T48" fmla="*/ 0 w 102"/>
                <a:gd name="T49" fmla="*/ 48 h 210"/>
                <a:gd name="T50" fmla="*/ 0 w 102"/>
                <a:gd name="T51" fmla="*/ 162 h 210"/>
                <a:gd name="T52" fmla="*/ 0 w 102"/>
                <a:gd name="T53" fmla="*/ 162 h 2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2"/>
                <a:gd name="T82" fmla="*/ 0 h 210"/>
                <a:gd name="T83" fmla="*/ 102 w 102"/>
                <a:gd name="T84" fmla="*/ 210 h 21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2" h="210">
                  <a:moveTo>
                    <a:pt x="0" y="162"/>
                  </a:moveTo>
                  <a:lnTo>
                    <a:pt x="54" y="162"/>
                  </a:lnTo>
                  <a:lnTo>
                    <a:pt x="54" y="210"/>
                  </a:lnTo>
                  <a:lnTo>
                    <a:pt x="102" y="102"/>
                  </a:lnTo>
                  <a:lnTo>
                    <a:pt x="54" y="0"/>
                  </a:lnTo>
                  <a:lnTo>
                    <a:pt x="54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6" name="Freeform 50"/>
            <p:cNvSpPr>
              <a:spLocks/>
            </p:cNvSpPr>
            <p:nvPr/>
          </p:nvSpPr>
          <p:spPr bwMode="auto">
            <a:xfrm>
              <a:off x="4099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48 w 102"/>
                <a:gd name="T3" fmla="*/ 162 h 210"/>
                <a:gd name="T4" fmla="*/ 48 w 102"/>
                <a:gd name="T5" fmla="*/ 162 h 210"/>
                <a:gd name="T6" fmla="*/ 48 w 102"/>
                <a:gd name="T7" fmla="*/ 162 h 210"/>
                <a:gd name="T8" fmla="*/ 48 w 102"/>
                <a:gd name="T9" fmla="*/ 162 h 210"/>
                <a:gd name="T10" fmla="*/ 48 w 102"/>
                <a:gd name="T11" fmla="*/ 210 h 210"/>
                <a:gd name="T12" fmla="*/ 48 w 102"/>
                <a:gd name="T13" fmla="*/ 210 h 210"/>
                <a:gd name="T14" fmla="*/ 48 w 102"/>
                <a:gd name="T15" fmla="*/ 210 h 210"/>
                <a:gd name="T16" fmla="*/ 48 w 102"/>
                <a:gd name="T17" fmla="*/ 210 h 210"/>
                <a:gd name="T18" fmla="*/ 102 w 102"/>
                <a:gd name="T19" fmla="*/ 102 h 210"/>
                <a:gd name="T20" fmla="*/ 102 w 102"/>
                <a:gd name="T21" fmla="*/ 102 h 210"/>
                <a:gd name="T22" fmla="*/ 102 w 102"/>
                <a:gd name="T23" fmla="*/ 102 h 210"/>
                <a:gd name="T24" fmla="*/ 102 w 102"/>
                <a:gd name="T25" fmla="*/ 102 h 210"/>
                <a:gd name="T26" fmla="*/ 48 w 102"/>
                <a:gd name="T27" fmla="*/ 0 h 210"/>
                <a:gd name="T28" fmla="*/ 48 w 102"/>
                <a:gd name="T29" fmla="*/ 0 h 210"/>
                <a:gd name="T30" fmla="*/ 48 w 102"/>
                <a:gd name="T31" fmla="*/ 0 h 210"/>
                <a:gd name="T32" fmla="*/ 48 w 102"/>
                <a:gd name="T33" fmla="*/ 0 h 210"/>
                <a:gd name="T34" fmla="*/ 48 w 102"/>
                <a:gd name="T35" fmla="*/ 48 h 210"/>
                <a:gd name="T36" fmla="*/ 48 w 102"/>
                <a:gd name="T37" fmla="*/ 48 h 210"/>
                <a:gd name="T38" fmla="*/ 48 w 102"/>
                <a:gd name="T39" fmla="*/ 48 h 210"/>
                <a:gd name="T40" fmla="*/ 48 w 102"/>
                <a:gd name="T41" fmla="*/ 48 h 210"/>
                <a:gd name="T42" fmla="*/ 0 w 102"/>
                <a:gd name="T43" fmla="*/ 48 h 210"/>
                <a:gd name="T44" fmla="*/ 0 w 102"/>
                <a:gd name="T45" fmla="*/ 48 h 210"/>
                <a:gd name="T46" fmla="*/ 0 w 102"/>
                <a:gd name="T47" fmla="*/ 48 h 210"/>
                <a:gd name="T48" fmla="*/ 0 w 102"/>
                <a:gd name="T49" fmla="*/ 48 h 210"/>
                <a:gd name="T50" fmla="*/ 0 w 102"/>
                <a:gd name="T51" fmla="*/ 162 h 210"/>
                <a:gd name="T52" fmla="*/ 0 w 102"/>
                <a:gd name="T53" fmla="*/ 162 h 2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2"/>
                <a:gd name="T82" fmla="*/ 0 h 210"/>
                <a:gd name="T83" fmla="*/ 102 w 102"/>
                <a:gd name="T84" fmla="*/ 210 h 21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2" h="210">
                  <a:moveTo>
                    <a:pt x="0" y="162"/>
                  </a:moveTo>
                  <a:lnTo>
                    <a:pt x="48" y="162"/>
                  </a:lnTo>
                  <a:lnTo>
                    <a:pt x="48" y="210"/>
                  </a:lnTo>
                  <a:lnTo>
                    <a:pt x="102" y="102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7" name="Freeform 51"/>
            <p:cNvSpPr>
              <a:spLocks/>
            </p:cNvSpPr>
            <p:nvPr/>
          </p:nvSpPr>
          <p:spPr bwMode="auto">
            <a:xfrm>
              <a:off x="2934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54 w 102"/>
                <a:gd name="T3" fmla="*/ 162 h 210"/>
                <a:gd name="T4" fmla="*/ 54 w 102"/>
                <a:gd name="T5" fmla="*/ 162 h 210"/>
                <a:gd name="T6" fmla="*/ 54 w 102"/>
                <a:gd name="T7" fmla="*/ 210 h 210"/>
                <a:gd name="T8" fmla="*/ 54 w 102"/>
                <a:gd name="T9" fmla="*/ 210 h 210"/>
                <a:gd name="T10" fmla="*/ 102 w 102"/>
                <a:gd name="T11" fmla="*/ 102 h 210"/>
                <a:gd name="T12" fmla="*/ 102 w 102"/>
                <a:gd name="T13" fmla="*/ 102 h 210"/>
                <a:gd name="T14" fmla="*/ 54 w 102"/>
                <a:gd name="T15" fmla="*/ 0 h 210"/>
                <a:gd name="T16" fmla="*/ 54 w 102"/>
                <a:gd name="T17" fmla="*/ 0 h 210"/>
                <a:gd name="T18" fmla="*/ 54 w 102"/>
                <a:gd name="T19" fmla="*/ 48 h 210"/>
                <a:gd name="T20" fmla="*/ 54 w 102"/>
                <a:gd name="T21" fmla="*/ 48 h 210"/>
                <a:gd name="T22" fmla="*/ 0 w 102"/>
                <a:gd name="T23" fmla="*/ 48 h 210"/>
                <a:gd name="T24" fmla="*/ 0 w 102"/>
                <a:gd name="T25" fmla="*/ 48 h 210"/>
                <a:gd name="T26" fmla="*/ 0 w 102"/>
                <a:gd name="T27" fmla="*/ 162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210"/>
                <a:gd name="T44" fmla="*/ 102 w 102"/>
                <a:gd name="T45" fmla="*/ 210 h 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210">
                  <a:moveTo>
                    <a:pt x="0" y="162"/>
                  </a:moveTo>
                  <a:lnTo>
                    <a:pt x="54" y="162"/>
                  </a:lnTo>
                  <a:lnTo>
                    <a:pt x="54" y="210"/>
                  </a:lnTo>
                  <a:lnTo>
                    <a:pt x="102" y="102"/>
                  </a:lnTo>
                  <a:lnTo>
                    <a:pt x="54" y="0"/>
                  </a:lnTo>
                  <a:lnTo>
                    <a:pt x="54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8" name="Freeform 52"/>
            <p:cNvSpPr>
              <a:spLocks/>
            </p:cNvSpPr>
            <p:nvPr/>
          </p:nvSpPr>
          <p:spPr bwMode="auto">
            <a:xfrm>
              <a:off x="2532" y="882"/>
              <a:ext cx="366" cy="360"/>
            </a:xfrm>
            <a:custGeom>
              <a:avLst/>
              <a:gdLst>
                <a:gd name="T0" fmla="*/ 366 w 366"/>
                <a:gd name="T1" fmla="*/ 180 h 360"/>
                <a:gd name="T2" fmla="*/ 360 w 366"/>
                <a:gd name="T3" fmla="*/ 144 h 360"/>
                <a:gd name="T4" fmla="*/ 348 w 366"/>
                <a:gd name="T5" fmla="*/ 108 h 360"/>
                <a:gd name="T6" fmla="*/ 336 w 366"/>
                <a:gd name="T7" fmla="*/ 78 h 360"/>
                <a:gd name="T8" fmla="*/ 312 w 366"/>
                <a:gd name="T9" fmla="*/ 54 h 360"/>
                <a:gd name="T10" fmla="*/ 282 w 366"/>
                <a:gd name="T11" fmla="*/ 30 h 360"/>
                <a:gd name="T12" fmla="*/ 252 w 366"/>
                <a:gd name="T13" fmla="*/ 12 h 360"/>
                <a:gd name="T14" fmla="*/ 222 w 366"/>
                <a:gd name="T15" fmla="*/ 0 h 360"/>
                <a:gd name="T16" fmla="*/ 186 w 366"/>
                <a:gd name="T17" fmla="*/ 0 h 360"/>
                <a:gd name="T18" fmla="*/ 186 w 366"/>
                <a:gd name="T19" fmla="*/ 0 h 360"/>
                <a:gd name="T20" fmla="*/ 144 w 366"/>
                <a:gd name="T21" fmla="*/ 0 h 360"/>
                <a:gd name="T22" fmla="*/ 114 w 366"/>
                <a:gd name="T23" fmla="*/ 12 h 360"/>
                <a:gd name="T24" fmla="*/ 84 w 366"/>
                <a:gd name="T25" fmla="*/ 30 h 360"/>
                <a:gd name="T26" fmla="*/ 54 w 366"/>
                <a:gd name="T27" fmla="*/ 54 h 360"/>
                <a:gd name="T28" fmla="*/ 30 w 366"/>
                <a:gd name="T29" fmla="*/ 78 h 360"/>
                <a:gd name="T30" fmla="*/ 18 w 366"/>
                <a:gd name="T31" fmla="*/ 108 h 360"/>
                <a:gd name="T32" fmla="*/ 6 w 366"/>
                <a:gd name="T33" fmla="*/ 144 h 360"/>
                <a:gd name="T34" fmla="*/ 0 w 366"/>
                <a:gd name="T35" fmla="*/ 180 h 360"/>
                <a:gd name="T36" fmla="*/ 0 w 366"/>
                <a:gd name="T37" fmla="*/ 180 h 360"/>
                <a:gd name="T38" fmla="*/ 6 w 366"/>
                <a:gd name="T39" fmla="*/ 216 h 360"/>
                <a:gd name="T40" fmla="*/ 18 w 366"/>
                <a:gd name="T41" fmla="*/ 252 h 360"/>
                <a:gd name="T42" fmla="*/ 30 w 366"/>
                <a:gd name="T43" fmla="*/ 282 h 360"/>
                <a:gd name="T44" fmla="*/ 54 w 366"/>
                <a:gd name="T45" fmla="*/ 306 h 360"/>
                <a:gd name="T46" fmla="*/ 84 w 366"/>
                <a:gd name="T47" fmla="*/ 330 h 360"/>
                <a:gd name="T48" fmla="*/ 114 w 366"/>
                <a:gd name="T49" fmla="*/ 348 h 360"/>
                <a:gd name="T50" fmla="*/ 144 w 366"/>
                <a:gd name="T51" fmla="*/ 360 h 360"/>
                <a:gd name="T52" fmla="*/ 186 w 366"/>
                <a:gd name="T53" fmla="*/ 360 h 360"/>
                <a:gd name="T54" fmla="*/ 186 w 366"/>
                <a:gd name="T55" fmla="*/ 360 h 360"/>
                <a:gd name="T56" fmla="*/ 222 w 366"/>
                <a:gd name="T57" fmla="*/ 360 h 360"/>
                <a:gd name="T58" fmla="*/ 252 w 366"/>
                <a:gd name="T59" fmla="*/ 348 h 360"/>
                <a:gd name="T60" fmla="*/ 282 w 366"/>
                <a:gd name="T61" fmla="*/ 330 h 360"/>
                <a:gd name="T62" fmla="*/ 312 w 366"/>
                <a:gd name="T63" fmla="*/ 306 h 360"/>
                <a:gd name="T64" fmla="*/ 336 w 366"/>
                <a:gd name="T65" fmla="*/ 282 h 360"/>
                <a:gd name="T66" fmla="*/ 348 w 366"/>
                <a:gd name="T67" fmla="*/ 252 h 360"/>
                <a:gd name="T68" fmla="*/ 360 w 366"/>
                <a:gd name="T69" fmla="*/ 216 h 360"/>
                <a:gd name="T70" fmla="*/ 366 w 366"/>
                <a:gd name="T71" fmla="*/ 180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6"/>
                <a:gd name="T109" fmla="*/ 0 h 360"/>
                <a:gd name="T110" fmla="*/ 366 w 366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6" h="360">
                  <a:moveTo>
                    <a:pt x="366" y="180"/>
                  </a:moveTo>
                  <a:lnTo>
                    <a:pt x="360" y="144"/>
                  </a:lnTo>
                  <a:lnTo>
                    <a:pt x="348" y="108"/>
                  </a:lnTo>
                  <a:lnTo>
                    <a:pt x="336" y="78"/>
                  </a:lnTo>
                  <a:lnTo>
                    <a:pt x="312" y="54"/>
                  </a:lnTo>
                  <a:lnTo>
                    <a:pt x="282" y="30"/>
                  </a:lnTo>
                  <a:lnTo>
                    <a:pt x="252" y="12"/>
                  </a:lnTo>
                  <a:lnTo>
                    <a:pt x="222" y="0"/>
                  </a:lnTo>
                  <a:lnTo>
                    <a:pt x="186" y="0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84" y="30"/>
                  </a:lnTo>
                  <a:lnTo>
                    <a:pt x="54" y="54"/>
                  </a:lnTo>
                  <a:lnTo>
                    <a:pt x="30" y="78"/>
                  </a:lnTo>
                  <a:lnTo>
                    <a:pt x="18" y="108"/>
                  </a:lnTo>
                  <a:lnTo>
                    <a:pt x="6" y="144"/>
                  </a:lnTo>
                  <a:lnTo>
                    <a:pt x="0" y="180"/>
                  </a:lnTo>
                  <a:lnTo>
                    <a:pt x="6" y="216"/>
                  </a:lnTo>
                  <a:lnTo>
                    <a:pt x="18" y="252"/>
                  </a:lnTo>
                  <a:lnTo>
                    <a:pt x="30" y="282"/>
                  </a:lnTo>
                  <a:lnTo>
                    <a:pt x="54" y="306"/>
                  </a:lnTo>
                  <a:lnTo>
                    <a:pt x="84" y="330"/>
                  </a:lnTo>
                  <a:lnTo>
                    <a:pt x="114" y="348"/>
                  </a:lnTo>
                  <a:lnTo>
                    <a:pt x="144" y="360"/>
                  </a:lnTo>
                  <a:lnTo>
                    <a:pt x="186" y="360"/>
                  </a:lnTo>
                  <a:lnTo>
                    <a:pt x="222" y="360"/>
                  </a:lnTo>
                  <a:lnTo>
                    <a:pt x="252" y="348"/>
                  </a:lnTo>
                  <a:lnTo>
                    <a:pt x="282" y="330"/>
                  </a:lnTo>
                  <a:lnTo>
                    <a:pt x="312" y="306"/>
                  </a:lnTo>
                  <a:lnTo>
                    <a:pt x="336" y="282"/>
                  </a:lnTo>
                  <a:lnTo>
                    <a:pt x="348" y="252"/>
                  </a:lnTo>
                  <a:lnTo>
                    <a:pt x="360" y="216"/>
                  </a:lnTo>
                  <a:lnTo>
                    <a:pt x="366" y="1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9" name="Freeform 53"/>
            <p:cNvSpPr>
              <a:spLocks/>
            </p:cNvSpPr>
            <p:nvPr/>
          </p:nvSpPr>
          <p:spPr bwMode="auto">
            <a:xfrm>
              <a:off x="2934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54 w 102"/>
                <a:gd name="T3" fmla="*/ 162 h 210"/>
                <a:gd name="T4" fmla="*/ 54 w 102"/>
                <a:gd name="T5" fmla="*/ 162 h 210"/>
                <a:gd name="T6" fmla="*/ 54 w 102"/>
                <a:gd name="T7" fmla="*/ 162 h 210"/>
                <a:gd name="T8" fmla="*/ 54 w 102"/>
                <a:gd name="T9" fmla="*/ 162 h 210"/>
                <a:gd name="T10" fmla="*/ 54 w 102"/>
                <a:gd name="T11" fmla="*/ 210 h 210"/>
                <a:gd name="T12" fmla="*/ 54 w 102"/>
                <a:gd name="T13" fmla="*/ 210 h 210"/>
                <a:gd name="T14" fmla="*/ 54 w 102"/>
                <a:gd name="T15" fmla="*/ 210 h 210"/>
                <a:gd name="T16" fmla="*/ 54 w 102"/>
                <a:gd name="T17" fmla="*/ 210 h 210"/>
                <a:gd name="T18" fmla="*/ 102 w 102"/>
                <a:gd name="T19" fmla="*/ 102 h 210"/>
                <a:gd name="T20" fmla="*/ 102 w 102"/>
                <a:gd name="T21" fmla="*/ 102 h 210"/>
                <a:gd name="T22" fmla="*/ 102 w 102"/>
                <a:gd name="T23" fmla="*/ 102 h 210"/>
                <a:gd name="T24" fmla="*/ 102 w 102"/>
                <a:gd name="T25" fmla="*/ 102 h 210"/>
                <a:gd name="T26" fmla="*/ 54 w 102"/>
                <a:gd name="T27" fmla="*/ 0 h 210"/>
                <a:gd name="T28" fmla="*/ 54 w 102"/>
                <a:gd name="T29" fmla="*/ 0 h 210"/>
                <a:gd name="T30" fmla="*/ 54 w 102"/>
                <a:gd name="T31" fmla="*/ 0 h 210"/>
                <a:gd name="T32" fmla="*/ 54 w 102"/>
                <a:gd name="T33" fmla="*/ 0 h 210"/>
                <a:gd name="T34" fmla="*/ 54 w 102"/>
                <a:gd name="T35" fmla="*/ 48 h 210"/>
                <a:gd name="T36" fmla="*/ 54 w 102"/>
                <a:gd name="T37" fmla="*/ 48 h 210"/>
                <a:gd name="T38" fmla="*/ 54 w 102"/>
                <a:gd name="T39" fmla="*/ 48 h 210"/>
                <a:gd name="T40" fmla="*/ 54 w 102"/>
                <a:gd name="T41" fmla="*/ 48 h 210"/>
                <a:gd name="T42" fmla="*/ 0 w 102"/>
                <a:gd name="T43" fmla="*/ 48 h 210"/>
                <a:gd name="T44" fmla="*/ 0 w 102"/>
                <a:gd name="T45" fmla="*/ 48 h 210"/>
                <a:gd name="T46" fmla="*/ 0 w 102"/>
                <a:gd name="T47" fmla="*/ 48 h 210"/>
                <a:gd name="T48" fmla="*/ 0 w 102"/>
                <a:gd name="T49" fmla="*/ 48 h 210"/>
                <a:gd name="T50" fmla="*/ 0 w 102"/>
                <a:gd name="T51" fmla="*/ 162 h 210"/>
                <a:gd name="T52" fmla="*/ 0 w 102"/>
                <a:gd name="T53" fmla="*/ 162 h 2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2"/>
                <a:gd name="T82" fmla="*/ 0 h 210"/>
                <a:gd name="T83" fmla="*/ 102 w 102"/>
                <a:gd name="T84" fmla="*/ 210 h 21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2" h="210">
                  <a:moveTo>
                    <a:pt x="0" y="162"/>
                  </a:moveTo>
                  <a:lnTo>
                    <a:pt x="54" y="162"/>
                  </a:lnTo>
                  <a:lnTo>
                    <a:pt x="54" y="210"/>
                  </a:lnTo>
                  <a:lnTo>
                    <a:pt x="102" y="102"/>
                  </a:lnTo>
                  <a:lnTo>
                    <a:pt x="54" y="0"/>
                  </a:lnTo>
                  <a:lnTo>
                    <a:pt x="54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0" name="Freeform 54"/>
            <p:cNvSpPr>
              <a:spLocks/>
            </p:cNvSpPr>
            <p:nvPr/>
          </p:nvSpPr>
          <p:spPr bwMode="auto">
            <a:xfrm>
              <a:off x="2532" y="882"/>
              <a:ext cx="366" cy="360"/>
            </a:xfrm>
            <a:custGeom>
              <a:avLst/>
              <a:gdLst>
                <a:gd name="T0" fmla="*/ 360 w 366"/>
                <a:gd name="T1" fmla="*/ 144 h 360"/>
                <a:gd name="T2" fmla="*/ 348 w 366"/>
                <a:gd name="T3" fmla="*/ 108 h 360"/>
                <a:gd name="T4" fmla="*/ 336 w 366"/>
                <a:gd name="T5" fmla="*/ 78 h 360"/>
                <a:gd name="T6" fmla="*/ 312 w 366"/>
                <a:gd name="T7" fmla="*/ 54 h 360"/>
                <a:gd name="T8" fmla="*/ 282 w 366"/>
                <a:gd name="T9" fmla="*/ 30 h 360"/>
                <a:gd name="T10" fmla="*/ 252 w 366"/>
                <a:gd name="T11" fmla="*/ 12 h 360"/>
                <a:gd name="T12" fmla="*/ 222 w 366"/>
                <a:gd name="T13" fmla="*/ 0 h 360"/>
                <a:gd name="T14" fmla="*/ 186 w 366"/>
                <a:gd name="T15" fmla="*/ 0 h 360"/>
                <a:gd name="T16" fmla="*/ 186 w 366"/>
                <a:gd name="T17" fmla="*/ 0 h 360"/>
                <a:gd name="T18" fmla="*/ 144 w 366"/>
                <a:gd name="T19" fmla="*/ 0 h 360"/>
                <a:gd name="T20" fmla="*/ 114 w 366"/>
                <a:gd name="T21" fmla="*/ 12 h 360"/>
                <a:gd name="T22" fmla="*/ 84 w 366"/>
                <a:gd name="T23" fmla="*/ 30 h 360"/>
                <a:gd name="T24" fmla="*/ 54 w 366"/>
                <a:gd name="T25" fmla="*/ 54 h 360"/>
                <a:gd name="T26" fmla="*/ 30 w 366"/>
                <a:gd name="T27" fmla="*/ 78 h 360"/>
                <a:gd name="T28" fmla="*/ 18 w 366"/>
                <a:gd name="T29" fmla="*/ 108 h 360"/>
                <a:gd name="T30" fmla="*/ 6 w 366"/>
                <a:gd name="T31" fmla="*/ 144 h 360"/>
                <a:gd name="T32" fmla="*/ 0 w 366"/>
                <a:gd name="T33" fmla="*/ 180 h 360"/>
                <a:gd name="T34" fmla="*/ 0 w 366"/>
                <a:gd name="T35" fmla="*/ 180 h 360"/>
                <a:gd name="T36" fmla="*/ 6 w 366"/>
                <a:gd name="T37" fmla="*/ 216 h 360"/>
                <a:gd name="T38" fmla="*/ 18 w 366"/>
                <a:gd name="T39" fmla="*/ 252 h 360"/>
                <a:gd name="T40" fmla="*/ 30 w 366"/>
                <a:gd name="T41" fmla="*/ 282 h 360"/>
                <a:gd name="T42" fmla="*/ 54 w 366"/>
                <a:gd name="T43" fmla="*/ 306 h 360"/>
                <a:gd name="T44" fmla="*/ 84 w 366"/>
                <a:gd name="T45" fmla="*/ 330 h 360"/>
                <a:gd name="T46" fmla="*/ 114 w 366"/>
                <a:gd name="T47" fmla="*/ 348 h 360"/>
                <a:gd name="T48" fmla="*/ 144 w 366"/>
                <a:gd name="T49" fmla="*/ 360 h 360"/>
                <a:gd name="T50" fmla="*/ 186 w 366"/>
                <a:gd name="T51" fmla="*/ 360 h 360"/>
                <a:gd name="T52" fmla="*/ 186 w 366"/>
                <a:gd name="T53" fmla="*/ 360 h 360"/>
                <a:gd name="T54" fmla="*/ 222 w 366"/>
                <a:gd name="T55" fmla="*/ 360 h 360"/>
                <a:gd name="T56" fmla="*/ 252 w 366"/>
                <a:gd name="T57" fmla="*/ 348 h 360"/>
                <a:gd name="T58" fmla="*/ 282 w 366"/>
                <a:gd name="T59" fmla="*/ 330 h 360"/>
                <a:gd name="T60" fmla="*/ 312 w 366"/>
                <a:gd name="T61" fmla="*/ 306 h 360"/>
                <a:gd name="T62" fmla="*/ 336 w 366"/>
                <a:gd name="T63" fmla="*/ 282 h 360"/>
                <a:gd name="T64" fmla="*/ 348 w 366"/>
                <a:gd name="T65" fmla="*/ 252 h 360"/>
                <a:gd name="T66" fmla="*/ 360 w 366"/>
                <a:gd name="T67" fmla="*/ 216 h 360"/>
                <a:gd name="T68" fmla="*/ 366 w 366"/>
                <a:gd name="T69" fmla="*/ 180 h 3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6"/>
                <a:gd name="T106" fmla="*/ 0 h 360"/>
                <a:gd name="T107" fmla="*/ 366 w 366"/>
                <a:gd name="T108" fmla="*/ 360 h 3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6" h="360">
                  <a:moveTo>
                    <a:pt x="366" y="180"/>
                  </a:moveTo>
                  <a:lnTo>
                    <a:pt x="360" y="144"/>
                  </a:lnTo>
                  <a:lnTo>
                    <a:pt x="348" y="108"/>
                  </a:lnTo>
                  <a:lnTo>
                    <a:pt x="336" y="78"/>
                  </a:lnTo>
                  <a:lnTo>
                    <a:pt x="312" y="54"/>
                  </a:lnTo>
                  <a:lnTo>
                    <a:pt x="282" y="30"/>
                  </a:lnTo>
                  <a:lnTo>
                    <a:pt x="252" y="12"/>
                  </a:lnTo>
                  <a:lnTo>
                    <a:pt x="222" y="0"/>
                  </a:lnTo>
                  <a:lnTo>
                    <a:pt x="186" y="0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84" y="30"/>
                  </a:lnTo>
                  <a:lnTo>
                    <a:pt x="54" y="54"/>
                  </a:lnTo>
                  <a:lnTo>
                    <a:pt x="30" y="78"/>
                  </a:lnTo>
                  <a:lnTo>
                    <a:pt x="18" y="108"/>
                  </a:lnTo>
                  <a:lnTo>
                    <a:pt x="6" y="144"/>
                  </a:lnTo>
                  <a:lnTo>
                    <a:pt x="0" y="180"/>
                  </a:lnTo>
                  <a:lnTo>
                    <a:pt x="6" y="216"/>
                  </a:lnTo>
                  <a:lnTo>
                    <a:pt x="18" y="252"/>
                  </a:lnTo>
                  <a:lnTo>
                    <a:pt x="30" y="282"/>
                  </a:lnTo>
                  <a:lnTo>
                    <a:pt x="54" y="306"/>
                  </a:lnTo>
                  <a:lnTo>
                    <a:pt x="84" y="330"/>
                  </a:lnTo>
                  <a:lnTo>
                    <a:pt x="114" y="348"/>
                  </a:lnTo>
                  <a:lnTo>
                    <a:pt x="144" y="360"/>
                  </a:lnTo>
                  <a:lnTo>
                    <a:pt x="186" y="360"/>
                  </a:lnTo>
                  <a:lnTo>
                    <a:pt x="222" y="360"/>
                  </a:lnTo>
                  <a:lnTo>
                    <a:pt x="252" y="348"/>
                  </a:lnTo>
                  <a:lnTo>
                    <a:pt x="282" y="330"/>
                  </a:lnTo>
                  <a:lnTo>
                    <a:pt x="312" y="306"/>
                  </a:lnTo>
                  <a:lnTo>
                    <a:pt x="336" y="282"/>
                  </a:lnTo>
                  <a:lnTo>
                    <a:pt x="348" y="252"/>
                  </a:lnTo>
                  <a:lnTo>
                    <a:pt x="360" y="216"/>
                  </a:lnTo>
                  <a:lnTo>
                    <a:pt x="366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1" name="Freeform 55"/>
            <p:cNvSpPr>
              <a:spLocks/>
            </p:cNvSpPr>
            <p:nvPr/>
          </p:nvSpPr>
          <p:spPr bwMode="auto">
            <a:xfrm>
              <a:off x="2568" y="780"/>
              <a:ext cx="66" cy="42"/>
            </a:xfrm>
            <a:custGeom>
              <a:avLst/>
              <a:gdLst>
                <a:gd name="T0" fmla="*/ 0 w 66"/>
                <a:gd name="T1" fmla="*/ 12 h 42"/>
                <a:gd name="T2" fmla="*/ 6 w 66"/>
                <a:gd name="T3" fmla="*/ 24 h 42"/>
                <a:gd name="T4" fmla="*/ 6 w 66"/>
                <a:gd name="T5" fmla="*/ 24 h 42"/>
                <a:gd name="T6" fmla="*/ 18 w 66"/>
                <a:gd name="T7" fmla="*/ 24 h 42"/>
                <a:gd name="T8" fmla="*/ 18 w 66"/>
                <a:gd name="T9" fmla="*/ 24 h 42"/>
                <a:gd name="T10" fmla="*/ 24 w 66"/>
                <a:gd name="T11" fmla="*/ 24 h 42"/>
                <a:gd name="T12" fmla="*/ 24 w 66"/>
                <a:gd name="T13" fmla="*/ 24 h 42"/>
                <a:gd name="T14" fmla="*/ 36 w 66"/>
                <a:gd name="T15" fmla="*/ 24 h 42"/>
                <a:gd name="T16" fmla="*/ 36 w 66"/>
                <a:gd name="T17" fmla="*/ 24 h 42"/>
                <a:gd name="T18" fmla="*/ 36 w 66"/>
                <a:gd name="T19" fmla="*/ 24 h 42"/>
                <a:gd name="T20" fmla="*/ 36 w 66"/>
                <a:gd name="T21" fmla="*/ 24 h 42"/>
                <a:gd name="T22" fmla="*/ 48 w 66"/>
                <a:gd name="T23" fmla="*/ 30 h 42"/>
                <a:gd name="T24" fmla="*/ 48 w 66"/>
                <a:gd name="T25" fmla="*/ 30 h 42"/>
                <a:gd name="T26" fmla="*/ 54 w 66"/>
                <a:gd name="T27" fmla="*/ 30 h 42"/>
                <a:gd name="T28" fmla="*/ 54 w 66"/>
                <a:gd name="T29" fmla="*/ 30 h 42"/>
                <a:gd name="T30" fmla="*/ 54 w 66"/>
                <a:gd name="T31" fmla="*/ 30 h 42"/>
                <a:gd name="T32" fmla="*/ 54 w 66"/>
                <a:gd name="T33" fmla="*/ 30 h 42"/>
                <a:gd name="T34" fmla="*/ 60 w 66"/>
                <a:gd name="T35" fmla="*/ 36 h 42"/>
                <a:gd name="T36" fmla="*/ 60 w 66"/>
                <a:gd name="T37" fmla="*/ 36 h 42"/>
                <a:gd name="T38" fmla="*/ 60 w 66"/>
                <a:gd name="T39" fmla="*/ 42 h 42"/>
                <a:gd name="T40" fmla="*/ 60 w 66"/>
                <a:gd name="T41" fmla="*/ 42 h 42"/>
                <a:gd name="T42" fmla="*/ 60 w 66"/>
                <a:gd name="T43" fmla="*/ 42 h 42"/>
                <a:gd name="T44" fmla="*/ 60 w 66"/>
                <a:gd name="T45" fmla="*/ 42 h 42"/>
                <a:gd name="T46" fmla="*/ 66 w 66"/>
                <a:gd name="T47" fmla="*/ 36 h 42"/>
                <a:gd name="T48" fmla="*/ 66 w 66"/>
                <a:gd name="T49" fmla="*/ 36 h 42"/>
                <a:gd name="T50" fmla="*/ 60 w 66"/>
                <a:gd name="T51" fmla="*/ 24 h 42"/>
                <a:gd name="T52" fmla="*/ 60 w 66"/>
                <a:gd name="T53" fmla="*/ 24 h 42"/>
                <a:gd name="T54" fmla="*/ 60 w 66"/>
                <a:gd name="T55" fmla="*/ 24 h 42"/>
                <a:gd name="T56" fmla="*/ 60 w 66"/>
                <a:gd name="T57" fmla="*/ 24 h 42"/>
                <a:gd name="T58" fmla="*/ 54 w 66"/>
                <a:gd name="T59" fmla="*/ 12 h 42"/>
                <a:gd name="T60" fmla="*/ 54 w 66"/>
                <a:gd name="T61" fmla="*/ 12 h 42"/>
                <a:gd name="T62" fmla="*/ 48 w 66"/>
                <a:gd name="T63" fmla="*/ 6 h 42"/>
                <a:gd name="T64" fmla="*/ 48 w 66"/>
                <a:gd name="T65" fmla="*/ 6 h 42"/>
                <a:gd name="T66" fmla="*/ 48 w 66"/>
                <a:gd name="T67" fmla="*/ 6 h 42"/>
                <a:gd name="T68" fmla="*/ 48 w 66"/>
                <a:gd name="T69" fmla="*/ 6 h 42"/>
                <a:gd name="T70" fmla="*/ 36 w 66"/>
                <a:gd name="T71" fmla="*/ 6 h 42"/>
                <a:gd name="T72" fmla="*/ 36 w 66"/>
                <a:gd name="T73" fmla="*/ 6 h 42"/>
                <a:gd name="T74" fmla="*/ 18 w 66"/>
                <a:gd name="T75" fmla="*/ 0 h 42"/>
                <a:gd name="T76" fmla="*/ 18 w 66"/>
                <a:gd name="T77" fmla="*/ 0 h 42"/>
                <a:gd name="T78" fmla="*/ 6 w 66"/>
                <a:gd name="T79" fmla="*/ 6 h 42"/>
                <a:gd name="T80" fmla="*/ 6 w 66"/>
                <a:gd name="T81" fmla="*/ 6 h 42"/>
                <a:gd name="T82" fmla="*/ 0 w 66"/>
                <a:gd name="T83" fmla="*/ 12 h 42"/>
                <a:gd name="T84" fmla="*/ 0 w 66"/>
                <a:gd name="T85" fmla="*/ 12 h 42"/>
                <a:gd name="T86" fmla="*/ 0 w 66"/>
                <a:gd name="T87" fmla="*/ 12 h 42"/>
                <a:gd name="T88" fmla="*/ 0 w 66"/>
                <a:gd name="T89" fmla="*/ 12 h 42"/>
                <a:gd name="T90" fmla="*/ 0 w 66"/>
                <a:gd name="T91" fmla="*/ 12 h 42"/>
                <a:gd name="T92" fmla="*/ 0 w 66"/>
                <a:gd name="T93" fmla="*/ 12 h 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6"/>
                <a:gd name="T142" fmla="*/ 0 h 42"/>
                <a:gd name="T143" fmla="*/ 66 w 66"/>
                <a:gd name="T144" fmla="*/ 42 h 4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6" h="42">
                  <a:moveTo>
                    <a:pt x="0" y="12"/>
                  </a:moveTo>
                  <a:lnTo>
                    <a:pt x="6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6" y="24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36"/>
                  </a:lnTo>
                  <a:lnTo>
                    <a:pt x="60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36" y="6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2" name="Freeform 56"/>
            <p:cNvSpPr>
              <a:spLocks/>
            </p:cNvSpPr>
            <p:nvPr/>
          </p:nvSpPr>
          <p:spPr bwMode="auto">
            <a:xfrm>
              <a:off x="2448" y="774"/>
              <a:ext cx="120" cy="18"/>
            </a:xfrm>
            <a:custGeom>
              <a:avLst/>
              <a:gdLst>
                <a:gd name="T0" fmla="*/ 120 w 120"/>
                <a:gd name="T1" fmla="*/ 18 h 18"/>
                <a:gd name="T2" fmla="*/ 108 w 120"/>
                <a:gd name="T3" fmla="*/ 12 h 18"/>
                <a:gd name="T4" fmla="*/ 96 w 120"/>
                <a:gd name="T5" fmla="*/ 12 h 18"/>
                <a:gd name="T6" fmla="*/ 96 w 120"/>
                <a:gd name="T7" fmla="*/ 12 h 18"/>
                <a:gd name="T8" fmla="*/ 78 w 120"/>
                <a:gd name="T9" fmla="*/ 18 h 18"/>
                <a:gd name="T10" fmla="*/ 66 w 120"/>
                <a:gd name="T11" fmla="*/ 18 h 18"/>
                <a:gd name="T12" fmla="*/ 66 w 120"/>
                <a:gd name="T13" fmla="*/ 18 h 18"/>
                <a:gd name="T14" fmla="*/ 48 w 120"/>
                <a:gd name="T15" fmla="*/ 12 h 18"/>
                <a:gd name="T16" fmla="*/ 24 w 120"/>
                <a:gd name="T17" fmla="*/ 0 h 18"/>
                <a:gd name="T18" fmla="*/ 24 w 120"/>
                <a:gd name="T19" fmla="*/ 0 h 18"/>
                <a:gd name="T20" fmla="*/ 12 w 120"/>
                <a:gd name="T21" fmla="*/ 6 h 18"/>
                <a:gd name="T22" fmla="*/ 0 w 120"/>
                <a:gd name="T23" fmla="*/ 12 h 18"/>
                <a:gd name="T24" fmla="*/ 120 w 120"/>
                <a:gd name="T25" fmla="*/ 18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"/>
                <a:gd name="T40" fmla="*/ 0 h 18"/>
                <a:gd name="T41" fmla="*/ 120 w 120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" h="18">
                  <a:moveTo>
                    <a:pt x="120" y="18"/>
                  </a:moveTo>
                  <a:lnTo>
                    <a:pt x="108" y="12"/>
                  </a:lnTo>
                  <a:lnTo>
                    <a:pt x="96" y="12"/>
                  </a:lnTo>
                  <a:lnTo>
                    <a:pt x="78" y="18"/>
                  </a:lnTo>
                  <a:lnTo>
                    <a:pt x="66" y="18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12"/>
                  </a:lnTo>
                  <a:lnTo>
                    <a:pt x="12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3" name="Freeform 57"/>
            <p:cNvSpPr>
              <a:spLocks/>
            </p:cNvSpPr>
            <p:nvPr/>
          </p:nvSpPr>
          <p:spPr bwMode="auto">
            <a:xfrm>
              <a:off x="4651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48 w 102"/>
                <a:gd name="T3" fmla="*/ 162 h 210"/>
                <a:gd name="T4" fmla="*/ 48 w 102"/>
                <a:gd name="T5" fmla="*/ 162 h 210"/>
                <a:gd name="T6" fmla="*/ 48 w 102"/>
                <a:gd name="T7" fmla="*/ 210 h 210"/>
                <a:gd name="T8" fmla="*/ 48 w 102"/>
                <a:gd name="T9" fmla="*/ 210 h 210"/>
                <a:gd name="T10" fmla="*/ 102 w 102"/>
                <a:gd name="T11" fmla="*/ 102 h 210"/>
                <a:gd name="T12" fmla="*/ 102 w 102"/>
                <a:gd name="T13" fmla="*/ 102 h 210"/>
                <a:gd name="T14" fmla="*/ 48 w 102"/>
                <a:gd name="T15" fmla="*/ 0 h 210"/>
                <a:gd name="T16" fmla="*/ 48 w 102"/>
                <a:gd name="T17" fmla="*/ 0 h 210"/>
                <a:gd name="T18" fmla="*/ 48 w 102"/>
                <a:gd name="T19" fmla="*/ 48 h 210"/>
                <a:gd name="T20" fmla="*/ 48 w 102"/>
                <a:gd name="T21" fmla="*/ 48 h 210"/>
                <a:gd name="T22" fmla="*/ 0 w 102"/>
                <a:gd name="T23" fmla="*/ 48 h 210"/>
                <a:gd name="T24" fmla="*/ 0 w 102"/>
                <a:gd name="T25" fmla="*/ 48 h 210"/>
                <a:gd name="T26" fmla="*/ 0 w 102"/>
                <a:gd name="T27" fmla="*/ 162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210"/>
                <a:gd name="T44" fmla="*/ 102 w 102"/>
                <a:gd name="T45" fmla="*/ 210 h 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210">
                  <a:moveTo>
                    <a:pt x="0" y="162"/>
                  </a:moveTo>
                  <a:lnTo>
                    <a:pt x="48" y="162"/>
                  </a:lnTo>
                  <a:lnTo>
                    <a:pt x="48" y="210"/>
                  </a:lnTo>
                  <a:lnTo>
                    <a:pt x="102" y="102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4" name="Freeform 58"/>
            <p:cNvSpPr>
              <a:spLocks/>
            </p:cNvSpPr>
            <p:nvPr/>
          </p:nvSpPr>
          <p:spPr bwMode="auto">
            <a:xfrm>
              <a:off x="2448" y="774"/>
              <a:ext cx="120" cy="18"/>
            </a:xfrm>
            <a:custGeom>
              <a:avLst/>
              <a:gdLst>
                <a:gd name="T0" fmla="*/ 120 w 120"/>
                <a:gd name="T1" fmla="*/ 18 h 18"/>
                <a:gd name="T2" fmla="*/ 108 w 120"/>
                <a:gd name="T3" fmla="*/ 12 h 18"/>
                <a:gd name="T4" fmla="*/ 108 w 120"/>
                <a:gd name="T5" fmla="*/ 12 h 18"/>
                <a:gd name="T6" fmla="*/ 96 w 120"/>
                <a:gd name="T7" fmla="*/ 12 h 18"/>
                <a:gd name="T8" fmla="*/ 96 w 120"/>
                <a:gd name="T9" fmla="*/ 12 h 18"/>
                <a:gd name="T10" fmla="*/ 96 w 120"/>
                <a:gd name="T11" fmla="*/ 12 h 18"/>
                <a:gd name="T12" fmla="*/ 96 w 120"/>
                <a:gd name="T13" fmla="*/ 12 h 18"/>
                <a:gd name="T14" fmla="*/ 78 w 120"/>
                <a:gd name="T15" fmla="*/ 18 h 18"/>
                <a:gd name="T16" fmla="*/ 78 w 120"/>
                <a:gd name="T17" fmla="*/ 18 h 18"/>
                <a:gd name="T18" fmla="*/ 66 w 120"/>
                <a:gd name="T19" fmla="*/ 18 h 18"/>
                <a:gd name="T20" fmla="*/ 66 w 120"/>
                <a:gd name="T21" fmla="*/ 18 h 18"/>
                <a:gd name="T22" fmla="*/ 66 w 120"/>
                <a:gd name="T23" fmla="*/ 18 h 18"/>
                <a:gd name="T24" fmla="*/ 66 w 120"/>
                <a:gd name="T25" fmla="*/ 18 h 18"/>
                <a:gd name="T26" fmla="*/ 48 w 120"/>
                <a:gd name="T27" fmla="*/ 12 h 18"/>
                <a:gd name="T28" fmla="*/ 48 w 120"/>
                <a:gd name="T29" fmla="*/ 12 h 18"/>
                <a:gd name="T30" fmla="*/ 24 w 120"/>
                <a:gd name="T31" fmla="*/ 0 h 18"/>
                <a:gd name="T32" fmla="*/ 24 w 120"/>
                <a:gd name="T33" fmla="*/ 0 h 18"/>
                <a:gd name="T34" fmla="*/ 24 w 120"/>
                <a:gd name="T35" fmla="*/ 0 h 18"/>
                <a:gd name="T36" fmla="*/ 24 w 120"/>
                <a:gd name="T37" fmla="*/ 0 h 18"/>
                <a:gd name="T38" fmla="*/ 12 w 120"/>
                <a:gd name="T39" fmla="*/ 6 h 18"/>
                <a:gd name="T40" fmla="*/ 12 w 120"/>
                <a:gd name="T41" fmla="*/ 6 h 18"/>
                <a:gd name="T42" fmla="*/ 0 w 120"/>
                <a:gd name="T43" fmla="*/ 12 h 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0"/>
                <a:gd name="T67" fmla="*/ 0 h 18"/>
                <a:gd name="T68" fmla="*/ 120 w 120"/>
                <a:gd name="T69" fmla="*/ 18 h 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0" h="18">
                  <a:moveTo>
                    <a:pt x="120" y="18"/>
                  </a:moveTo>
                  <a:lnTo>
                    <a:pt x="108" y="12"/>
                  </a:lnTo>
                  <a:lnTo>
                    <a:pt x="96" y="12"/>
                  </a:lnTo>
                  <a:lnTo>
                    <a:pt x="78" y="18"/>
                  </a:lnTo>
                  <a:lnTo>
                    <a:pt x="66" y="18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5" name="Freeform 59"/>
            <p:cNvSpPr>
              <a:spLocks/>
            </p:cNvSpPr>
            <p:nvPr/>
          </p:nvSpPr>
          <p:spPr bwMode="auto">
            <a:xfrm>
              <a:off x="4651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48 w 102"/>
                <a:gd name="T3" fmla="*/ 162 h 210"/>
                <a:gd name="T4" fmla="*/ 48 w 102"/>
                <a:gd name="T5" fmla="*/ 162 h 210"/>
                <a:gd name="T6" fmla="*/ 48 w 102"/>
                <a:gd name="T7" fmla="*/ 162 h 210"/>
                <a:gd name="T8" fmla="*/ 48 w 102"/>
                <a:gd name="T9" fmla="*/ 162 h 210"/>
                <a:gd name="T10" fmla="*/ 48 w 102"/>
                <a:gd name="T11" fmla="*/ 210 h 210"/>
                <a:gd name="T12" fmla="*/ 48 w 102"/>
                <a:gd name="T13" fmla="*/ 210 h 210"/>
                <a:gd name="T14" fmla="*/ 48 w 102"/>
                <a:gd name="T15" fmla="*/ 210 h 210"/>
                <a:gd name="T16" fmla="*/ 48 w 102"/>
                <a:gd name="T17" fmla="*/ 210 h 210"/>
                <a:gd name="T18" fmla="*/ 102 w 102"/>
                <a:gd name="T19" fmla="*/ 102 h 210"/>
                <a:gd name="T20" fmla="*/ 102 w 102"/>
                <a:gd name="T21" fmla="*/ 102 h 210"/>
                <a:gd name="T22" fmla="*/ 102 w 102"/>
                <a:gd name="T23" fmla="*/ 102 h 210"/>
                <a:gd name="T24" fmla="*/ 102 w 102"/>
                <a:gd name="T25" fmla="*/ 102 h 210"/>
                <a:gd name="T26" fmla="*/ 48 w 102"/>
                <a:gd name="T27" fmla="*/ 0 h 210"/>
                <a:gd name="T28" fmla="*/ 48 w 102"/>
                <a:gd name="T29" fmla="*/ 0 h 210"/>
                <a:gd name="T30" fmla="*/ 48 w 102"/>
                <a:gd name="T31" fmla="*/ 0 h 210"/>
                <a:gd name="T32" fmla="*/ 48 w 102"/>
                <a:gd name="T33" fmla="*/ 0 h 210"/>
                <a:gd name="T34" fmla="*/ 48 w 102"/>
                <a:gd name="T35" fmla="*/ 48 h 210"/>
                <a:gd name="T36" fmla="*/ 48 w 102"/>
                <a:gd name="T37" fmla="*/ 48 h 210"/>
                <a:gd name="T38" fmla="*/ 48 w 102"/>
                <a:gd name="T39" fmla="*/ 48 h 210"/>
                <a:gd name="T40" fmla="*/ 48 w 102"/>
                <a:gd name="T41" fmla="*/ 48 h 210"/>
                <a:gd name="T42" fmla="*/ 0 w 102"/>
                <a:gd name="T43" fmla="*/ 48 h 210"/>
                <a:gd name="T44" fmla="*/ 0 w 102"/>
                <a:gd name="T45" fmla="*/ 48 h 210"/>
                <a:gd name="T46" fmla="*/ 0 w 102"/>
                <a:gd name="T47" fmla="*/ 48 h 210"/>
                <a:gd name="T48" fmla="*/ 0 w 102"/>
                <a:gd name="T49" fmla="*/ 48 h 210"/>
                <a:gd name="T50" fmla="*/ 0 w 102"/>
                <a:gd name="T51" fmla="*/ 162 h 210"/>
                <a:gd name="T52" fmla="*/ 0 w 102"/>
                <a:gd name="T53" fmla="*/ 162 h 2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2"/>
                <a:gd name="T82" fmla="*/ 0 h 210"/>
                <a:gd name="T83" fmla="*/ 102 w 102"/>
                <a:gd name="T84" fmla="*/ 210 h 21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2" h="210">
                  <a:moveTo>
                    <a:pt x="0" y="162"/>
                  </a:moveTo>
                  <a:lnTo>
                    <a:pt x="48" y="162"/>
                  </a:lnTo>
                  <a:lnTo>
                    <a:pt x="48" y="210"/>
                  </a:lnTo>
                  <a:lnTo>
                    <a:pt x="102" y="102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6" name="Rectangle 60"/>
            <p:cNvSpPr>
              <a:spLocks noChangeArrowheads="1"/>
            </p:cNvSpPr>
            <p:nvPr/>
          </p:nvSpPr>
          <p:spPr bwMode="auto">
            <a:xfrm>
              <a:off x="4227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57" name="Rectangle 61"/>
            <p:cNvSpPr>
              <a:spLocks noChangeArrowheads="1"/>
            </p:cNvSpPr>
            <p:nvPr/>
          </p:nvSpPr>
          <p:spPr bwMode="auto">
            <a:xfrm>
              <a:off x="4245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58" name="Rectangle 62"/>
            <p:cNvSpPr>
              <a:spLocks noChangeArrowheads="1"/>
            </p:cNvSpPr>
            <p:nvPr/>
          </p:nvSpPr>
          <p:spPr bwMode="auto">
            <a:xfrm>
              <a:off x="4287" y="1299"/>
              <a:ext cx="39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c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59" name="Rectangle 63"/>
            <p:cNvSpPr>
              <a:spLocks noChangeArrowheads="1"/>
            </p:cNvSpPr>
            <p:nvPr/>
          </p:nvSpPr>
          <p:spPr bwMode="auto">
            <a:xfrm>
              <a:off x="4329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0" name="Rectangle 64"/>
            <p:cNvSpPr>
              <a:spLocks noChangeArrowheads="1"/>
            </p:cNvSpPr>
            <p:nvPr/>
          </p:nvSpPr>
          <p:spPr bwMode="auto">
            <a:xfrm>
              <a:off x="4371" y="1299"/>
              <a:ext cx="2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r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1" name="Rectangle 65"/>
            <p:cNvSpPr>
              <a:spLocks noChangeArrowheads="1"/>
            </p:cNvSpPr>
            <p:nvPr/>
          </p:nvSpPr>
          <p:spPr bwMode="auto">
            <a:xfrm>
              <a:off x="4401" y="1299"/>
              <a:ext cx="43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p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2" name="Rectangle 66"/>
            <p:cNvSpPr>
              <a:spLocks noChangeArrowheads="1"/>
            </p:cNvSpPr>
            <p:nvPr/>
          </p:nvSpPr>
          <p:spPr bwMode="auto">
            <a:xfrm>
              <a:off x="4443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3" name="Rectangle 67"/>
            <p:cNvSpPr>
              <a:spLocks noChangeArrowheads="1"/>
            </p:cNvSpPr>
            <p:nvPr/>
          </p:nvSpPr>
          <p:spPr bwMode="auto">
            <a:xfrm>
              <a:off x="4485" y="1299"/>
              <a:ext cx="2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r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4" name="Rectangle 68"/>
            <p:cNvSpPr>
              <a:spLocks noChangeArrowheads="1"/>
            </p:cNvSpPr>
            <p:nvPr/>
          </p:nvSpPr>
          <p:spPr bwMode="auto">
            <a:xfrm>
              <a:off x="4515" y="1299"/>
              <a:ext cx="4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a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5" name="Rectangle 69"/>
            <p:cNvSpPr>
              <a:spLocks noChangeArrowheads="1"/>
            </p:cNvSpPr>
            <p:nvPr/>
          </p:nvSpPr>
          <p:spPr bwMode="auto">
            <a:xfrm>
              <a:off x="4557" y="1299"/>
              <a:ext cx="3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t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6" name="Rectangle 70"/>
            <p:cNvSpPr>
              <a:spLocks noChangeArrowheads="1"/>
            </p:cNvSpPr>
            <p:nvPr/>
          </p:nvSpPr>
          <p:spPr bwMode="auto">
            <a:xfrm>
              <a:off x="4587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7" name="Rectangle 71"/>
            <p:cNvSpPr>
              <a:spLocks noChangeArrowheads="1"/>
            </p:cNvSpPr>
            <p:nvPr/>
          </p:nvSpPr>
          <p:spPr bwMode="auto">
            <a:xfrm>
              <a:off x="4605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8" name="Rectangle 72"/>
            <p:cNvSpPr>
              <a:spLocks noChangeArrowheads="1"/>
            </p:cNvSpPr>
            <p:nvPr/>
          </p:nvSpPr>
          <p:spPr bwMode="auto">
            <a:xfrm>
              <a:off x="4647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9" name="Rectangle 73"/>
            <p:cNvSpPr>
              <a:spLocks noChangeArrowheads="1"/>
            </p:cNvSpPr>
            <p:nvPr/>
          </p:nvSpPr>
          <p:spPr bwMode="auto">
            <a:xfrm>
              <a:off x="4227" y="1299"/>
              <a:ext cx="459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Incorporation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0" name="Rectangle 74"/>
            <p:cNvSpPr>
              <a:spLocks noChangeArrowheads="1"/>
            </p:cNvSpPr>
            <p:nvPr/>
          </p:nvSpPr>
          <p:spPr bwMode="auto">
            <a:xfrm>
              <a:off x="4773" y="1299"/>
              <a:ext cx="5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D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1" name="Rectangle 75"/>
            <p:cNvSpPr>
              <a:spLocks noChangeArrowheads="1"/>
            </p:cNvSpPr>
            <p:nvPr/>
          </p:nvSpPr>
          <p:spPr bwMode="auto">
            <a:xfrm>
              <a:off x="4821" y="1299"/>
              <a:ext cx="41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e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2" name="Rectangle 76"/>
            <p:cNvSpPr>
              <a:spLocks noChangeArrowheads="1"/>
            </p:cNvSpPr>
            <p:nvPr/>
          </p:nvSpPr>
          <p:spPr bwMode="auto">
            <a:xfrm>
              <a:off x="4863" y="1299"/>
              <a:ext cx="39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c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3" name="Rectangle 77"/>
            <p:cNvSpPr>
              <a:spLocks noChangeArrowheads="1"/>
            </p:cNvSpPr>
            <p:nvPr/>
          </p:nvSpPr>
          <p:spPr bwMode="auto">
            <a:xfrm>
              <a:off x="4905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4" name="Rectangle 78"/>
            <p:cNvSpPr>
              <a:spLocks noChangeArrowheads="1"/>
            </p:cNvSpPr>
            <p:nvPr/>
          </p:nvSpPr>
          <p:spPr bwMode="auto">
            <a:xfrm>
              <a:off x="4947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5" name="Rectangle 79"/>
            <p:cNvSpPr>
              <a:spLocks noChangeArrowheads="1"/>
            </p:cNvSpPr>
            <p:nvPr/>
          </p:nvSpPr>
          <p:spPr bwMode="auto">
            <a:xfrm>
              <a:off x="4989" y="1299"/>
              <a:ext cx="43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d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6" name="Rectangle 80"/>
            <p:cNvSpPr>
              <a:spLocks noChangeArrowheads="1"/>
            </p:cNvSpPr>
            <p:nvPr/>
          </p:nvSpPr>
          <p:spPr bwMode="auto">
            <a:xfrm>
              <a:off x="5031" y="1299"/>
              <a:ext cx="41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e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7" name="Rectangle 81"/>
            <p:cNvSpPr>
              <a:spLocks noChangeArrowheads="1"/>
            </p:cNvSpPr>
            <p:nvPr/>
          </p:nvSpPr>
          <p:spPr bwMode="auto">
            <a:xfrm>
              <a:off x="5073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8" name="Rectangle 82"/>
            <p:cNvSpPr>
              <a:spLocks noChangeArrowheads="1"/>
            </p:cNvSpPr>
            <p:nvPr/>
          </p:nvSpPr>
          <p:spPr bwMode="auto">
            <a:xfrm>
              <a:off x="5115" y="1299"/>
              <a:ext cx="3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s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9" name="Rectangle 83"/>
            <p:cNvSpPr>
              <a:spLocks noChangeArrowheads="1"/>
            </p:cNvSpPr>
            <p:nvPr/>
          </p:nvSpPr>
          <p:spPr bwMode="auto">
            <a:xfrm>
              <a:off x="5151" y="1299"/>
              <a:ext cx="4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a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0" name="Rectangle 84"/>
            <p:cNvSpPr>
              <a:spLocks noChangeArrowheads="1"/>
            </p:cNvSpPr>
            <p:nvPr/>
          </p:nvSpPr>
          <p:spPr bwMode="auto">
            <a:xfrm>
              <a:off x="5193" y="1299"/>
              <a:ext cx="3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t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1" name="Rectangle 85"/>
            <p:cNvSpPr>
              <a:spLocks noChangeArrowheads="1"/>
            </p:cNvSpPr>
            <p:nvPr/>
          </p:nvSpPr>
          <p:spPr bwMode="auto">
            <a:xfrm>
              <a:off x="5223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2" name="Rectangle 86"/>
            <p:cNvSpPr>
              <a:spLocks noChangeArrowheads="1"/>
            </p:cNvSpPr>
            <p:nvPr/>
          </p:nvSpPr>
          <p:spPr bwMode="auto">
            <a:xfrm>
              <a:off x="5241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3" name="Rectangle 87"/>
            <p:cNvSpPr>
              <a:spLocks noChangeArrowheads="1"/>
            </p:cNvSpPr>
            <p:nvPr/>
          </p:nvSpPr>
          <p:spPr bwMode="auto">
            <a:xfrm>
              <a:off x="5283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4" name="Rectangle 88"/>
            <p:cNvSpPr>
              <a:spLocks noChangeArrowheads="1"/>
            </p:cNvSpPr>
            <p:nvPr/>
          </p:nvSpPr>
          <p:spPr bwMode="auto">
            <a:xfrm>
              <a:off x="4773" y="1299"/>
              <a:ext cx="55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Decondensation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5" name="Freeform 89"/>
            <p:cNvSpPr>
              <a:spLocks/>
            </p:cNvSpPr>
            <p:nvPr/>
          </p:nvSpPr>
          <p:spPr bwMode="auto">
            <a:xfrm>
              <a:off x="3522" y="1068"/>
              <a:ext cx="102" cy="210"/>
            </a:xfrm>
            <a:custGeom>
              <a:avLst/>
              <a:gdLst>
                <a:gd name="T0" fmla="*/ 102 w 102"/>
                <a:gd name="T1" fmla="*/ 162 h 210"/>
                <a:gd name="T2" fmla="*/ 48 w 102"/>
                <a:gd name="T3" fmla="*/ 162 h 210"/>
                <a:gd name="T4" fmla="*/ 48 w 102"/>
                <a:gd name="T5" fmla="*/ 162 h 210"/>
                <a:gd name="T6" fmla="*/ 48 w 102"/>
                <a:gd name="T7" fmla="*/ 210 h 210"/>
                <a:gd name="T8" fmla="*/ 48 w 102"/>
                <a:gd name="T9" fmla="*/ 210 h 210"/>
                <a:gd name="T10" fmla="*/ 0 w 102"/>
                <a:gd name="T11" fmla="*/ 102 h 210"/>
                <a:gd name="T12" fmla="*/ 0 w 102"/>
                <a:gd name="T13" fmla="*/ 102 h 210"/>
                <a:gd name="T14" fmla="*/ 48 w 102"/>
                <a:gd name="T15" fmla="*/ 0 h 210"/>
                <a:gd name="T16" fmla="*/ 48 w 102"/>
                <a:gd name="T17" fmla="*/ 0 h 210"/>
                <a:gd name="T18" fmla="*/ 48 w 102"/>
                <a:gd name="T19" fmla="*/ 48 h 210"/>
                <a:gd name="T20" fmla="*/ 48 w 102"/>
                <a:gd name="T21" fmla="*/ 48 h 210"/>
                <a:gd name="T22" fmla="*/ 102 w 102"/>
                <a:gd name="T23" fmla="*/ 48 h 210"/>
                <a:gd name="T24" fmla="*/ 102 w 102"/>
                <a:gd name="T25" fmla="*/ 48 h 210"/>
                <a:gd name="T26" fmla="*/ 102 w 102"/>
                <a:gd name="T27" fmla="*/ 162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210"/>
                <a:gd name="T44" fmla="*/ 102 w 102"/>
                <a:gd name="T45" fmla="*/ 210 h 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210">
                  <a:moveTo>
                    <a:pt x="102" y="162"/>
                  </a:moveTo>
                  <a:lnTo>
                    <a:pt x="48" y="162"/>
                  </a:lnTo>
                  <a:lnTo>
                    <a:pt x="48" y="210"/>
                  </a:lnTo>
                  <a:lnTo>
                    <a:pt x="0" y="102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02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pic>
        <p:nvPicPr>
          <p:cNvPr id="128004" name="Picture 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819400"/>
            <a:ext cx="3683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25908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3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762000"/>
            <a:ext cx="3203575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57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2971800" y="1600200"/>
            <a:ext cx="509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A report by Professor F.J. Longo (1978)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827584" y="3293839"/>
            <a:ext cx="71008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Cytochalasin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 B 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was not effective in mouse fertilization.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明朝" pitchFamily="17" charset="-128"/>
              <a:cs typeface="+mn-cs"/>
            </a:endParaRP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21955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1151" y="4145779"/>
            <a:ext cx="85603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So,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actin filaments may have little significance in mouse fertilization !?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charset="0"/>
              <a:ea typeface="ＭＳ 明朝" pitchFamily="17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47864" y="2590056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  <a:hlinkClick r:id="rId3" tooltip="Persistent link using digital object identifier"/>
              </a:rPr>
              <a:t>https://doi.org/10.1016/0012-1606(78)90197-5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15816" y="2132856"/>
            <a:ext cx="5584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“Effects of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cytochalasin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B on sperm-egg interactions”</a:t>
            </a:r>
          </a:p>
        </p:txBody>
      </p:sp>
    </p:spTree>
    <p:extLst>
      <p:ext uri="{BB962C8B-B14F-4D97-AF65-F5344CB8AC3E}">
        <p14:creationId xmlns:p14="http://schemas.microsoft.com/office/powerpoint/2010/main" val="2688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371600" y="1752600"/>
            <a:ext cx="4778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Study nature, not books.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5181600" y="2925763"/>
            <a:ext cx="21269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By J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.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Agassiz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1371600" y="1766888"/>
            <a:ext cx="6172200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Study nature, not </a:t>
            </a: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only</a:t>
            </a: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  books.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04048" y="3625860"/>
            <a:ext cx="35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Modified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by Shoji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Oda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明朝" pitchFamily="17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02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ert and Unf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341438"/>
            <a:ext cx="5400675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059832" y="548680"/>
            <a:ext cx="368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</a:rPr>
              <a:t>Eggs of </a:t>
            </a:r>
            <a:r>
              <a:rPr lang="en-US" altLang="ja-JP" sz="2800" dirty="0" err="1" smtClean="0">
                <a:solidFill>
                  <a:srgbClr val="000000"/>
                </a:solidFill>
              </a:rPr>
              <a:t>medaka</a:t>
            </a:r>
            <a:r>
              <a:rPr lang="en-US" altLang="ja-JP" sz="2800" dirty="0" smtClean="0">
                <a:solidFill>
                  <a:srgbClr val="000000"/>
                </a:solidFill>
              </a:rPr>
              <a:t> (fish)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27784" y="5085184"/>
            <a:ext cx="19143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</a:rPr>
              <a:t>Not-fertilized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36096" y="4077072"/>
            <a:ext cx="14350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</a:rPr>
              <a:t>Fertilized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2705</Words>
  <Application>Microsoft Office PowerPoint</Application>
  <PresentationFormat>画面に合わせる (4:3)</PresentationFormat>
  <Paragraphs>714</Paragraphs>
  <Slides>89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89</vt:i4>
      </vt:variant>
    </vt:vector>
  </HeadingPairs>
  <TitlesOfParts>
    <vt:vector size="106" baseType="lpstr">
      <vt:lpstr>ＭＳ Ｐゴシック</vt:lpstr>
      <vt:lpstr>ＭＳ Ｐ明朝</vt:lpstr>
      <vt:lpstr>ＭＳ ゴシック</vt:lpstr>
      <vt:lpstr>ＭＳ 明朝</vt:lpstr>
      <vt:lpstr>Osaka</vt:lpstr>
      <vt:lpstr>細明朝体</vt:lpstr>
      <vt:lpstr>平成明朝</vt:lpstr>
      <vt:lpstr>Arial</vt:lpstr>
      <vt:lpstr>Helvetica</vt:lpstr>
      <vt:lpstr>Symbol</vt:lpstr>
      <vt:lpstr>Times</vt:lpstr>
      <vt:lpstr>Times New Roman</vt:lpstr>
      <vt:lpstr>標準デザイン</vt:lpstr>
      <vt:lpstr>1_標準デザイン</vt:lpstr>
      <vt:lpstr>10_標準デザイン</vt:lpstr>
      <vt:lpstr>17_標準デザイン</vt:lpstr>
      <vt:lpstr>8_標準デザイン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How sperm activate egg?</vt:lpstr>
      <vt:lpstr>PowerPoint プレゼンテーション</vt:lpstr>
      <vt:lpstr>PowerPoint プレゼンテーション</vt:lpstr>
      <vt:lpstr>How sperm activate egg?</vt:lpstr>
      <vt:lpstr>PowerPoint プレゼンテーション</vt:lpstr>
      <vt:lpstr>PowerPoint プレゼンテーション</vt:lpstr>
      <vt:lpstr>PowerPoint プレゼンテーション</vt:lpstr>
      <vt:lpstr>Ca 2+ oscillations induced by sperm extract injection  into mouse egg</vt:lpstr>
      <vt:lpstr>oscilline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Effects of Toxin B on Sperm-Egg Interaction</vt:lpstr>
      <vt:lpstr>PowerPoint プレゼンテーション</vt:lpstr>
      <vt:lpstr>  Ca2+ Responses at Fertilization in Eggs  Injected with 40 mg/ml Toxin B </vt:lpstr>
      <vt:lpstr>PowerPoint プレゼンテーション</vt:lpstr>
      <vt:lpstr> Loss of Sperm-Egg Cytoplasmic Continuity in the Toxin B-Injected Eggs </vt:lpstr>
      <vt:lpstr>PowerPoint プレゼンテーション</vt:lpstr>
      <vt:lpstr>Immunostaining of Rho Family Proteins  in Unfertilized Mature  Eggs </vt:lpstr>
      <vt:lpstr>Immunostaining of Rho Family Proteins  in Unfertilized Mature  Eggs </vt:lpstr>
      <vt:lpstr>How to expression exogenous proteins in egg！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LGS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Shoji Oda</dc:creator>
  <cp:lastModifiedBy>Shoji Oda</cp:lastModifiedBy>
  <cp:revision>126</cp:revision>
  <cp:lastPrinted>2017-12-18T05:35:15Z</cp:lastPrinted>
  <dcterms:created xsi:type="dcterms:W3CDTF">2008-01-14T15:11:56Z</dcterms:created>
  <dcterms:modified xsi:type="dcterms:W3CDTF">2021-12-13T07:23:43Z</dcterms:modified>
</cp:coreProperties>
</file>