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8" r:id="rId4"/>
    <p:sldId id="262" r:id="rId5"/>
    <p:sldId id="260" r:id="rId6"/>
    <p:sldId id="259" r:id="rId7"/>
    <p:sldId id="264" r:id="rId8"/>
    <p:sldId id="256" r:id="rId9"/>
    <p:sldId id="26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333" autoAdjust="0"/>
  </p:normalViewPr>
  <p:slideViewPr>
    <p:cSldViewPr snapToGrid="0">
      <p:cViewPr varScale="1">
        <p:scale>
          <a:sx n="54" d="100"/>
          <a:sy n="54" d="100"/>
        </p:scale>
        <p:origin x="12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92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655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00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42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88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45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210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91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2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9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6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305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6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59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5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4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39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7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53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9536" y="2636913"/>
            <a:ext cx="4104456" cy="4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47728" y="508610"/>
            <a:ext cx="4716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始原生殖細胞（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primordial germ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cell; PGC</a:t>
            </a:r>
            <a:r>
              <a:rPr lang="ja-JP" altLang="en-US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）</a:t>
            </a:r>
            <a:endParaRPr lang="ja-JP" altLang="en-US" sz="20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76578" y="1063769"/>
            <a:ext cx="78388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PGCs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 are not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located in the gonads (ovaries and testes) from the beginning, but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develop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independently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outside the gonads and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move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into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the gonads after the gonads have developed.</a:t>
            </a:r>
            <a:endParaRPr lang="ja-JP" altLang="en-US" dirty="0">
              <a:solidFill>
                <a:srgbClr val="000000"/>
              </a:solidFill>
              <a:latin typeface="Times New Roman" panose="02020603050405020304" pitchFamily="18" charset="0"/>
              <a:ea typeface="Osaka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68960"/>
            <a:ext cx="40409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560926" y="26996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Medaka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6578" y="2062590"/>
            <a:ext cx="839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Without proper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support by somatic cells, eggs and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sperm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cells are not maintained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differentiated, or proliferated.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6971" y="270892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Mammalisn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哺乳類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5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6" y="4606573"/>
            <a:ext cx="2707985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92844" y="20680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棘皮動物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67571" y="206805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 </a:t>
            </a:r>
            <a:r>
              <a:rPr kumimoji="1" lang="ja-JP" altLang="en-US" sz="2800" dirty="0" smtClean="0"/>
              <a:t>放射相称</a:t>
            </a:r>
            <a:endParaRPr kumimoji="1" lang="ja-JP" altLang="en-US" sz="2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439842" y="4204476"/>
            <a:ext cx="2381708" cy="2362351"/>
            <a:chOff x="3733261" y="4246040"/>
            <a:chExt cx="2381708" cy="23623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726427" y="44307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02063" y="56091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68535" y="62390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33261" y="52397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85663" y="4246040"/>
              <a:ext cx="32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pic>
        <p:nvPicPr>
          <p:cNvPr id="2052" name="Picture 4" descr="https://pds.exblog.jp/pds/1/200907/30/00/b0189200_213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4606572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殻付きウニのむき方～家にあるものでできるよ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7" y="1703833"/>
            <a:ext cx="2627147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7433" y="4241361"/>
            <a:ext cx="3549073" cy="2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" y="1599435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3" y="4449712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naka-backpacker.com/blog/wp-content/uploads/2018/03/DSC0632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7909" r="26757" b="-7909"/>
          <a:stretch/>
        </p:blipFill>
        <p:spPr bwMode="auto">
          <a:xfrm>
            <a:off x="7246588" y="419258"/>
            <a:ext cx="2496457" cy="2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roxy/9HstTgZlXU6m9l3TQahpxfO0ErWgcteQcZUlA6u1Fdkv8UUtXSIGLdMEViz2rlmPTR4IzOZJmgvSS735CxKY_XaggtfrFcgusi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5" y="2844915"/>
            <a:ext cx="3864882" cy="1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4668394" y="4298780"/>
            <a:ext cx="2708822" cy="2247511"/>
            <a:chOff x="3630452" y="4055067"/>
            <a:chExt cx="2708822" cy="2247511"/>
          </a:xfrm>
          <a:solidFill>
            <a:schemeClr val="bg1"/>
          </a:solidFill>
        </p:grpSpPr>
        <p:sp>
          <p:nvSpPr>
            <p:cNvPr id="20" name="テキスト ボックス 19"/>
            <p:cNvSpPr txBox="1"/>
            <p:nvPr/>
          </p:nvSpPr>
          <p:spPr>
            <a:xfrm>
              <a:off x="5145376" y="405506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26368" y="501640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04899" y="593324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3895" y="578077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30452" y="4431710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98360" y="4278668"/>
            <a:ext cx="2836811" cy="2417478"/>
            <a:chOff x="1098360" y="4278668"/>
            <a:chExt cx="2836811" cy="241747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733849" y="42786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73793" y="460657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22265" y="52195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79050" y="57667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11228" y="632681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67598" y="613592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8360" y="517530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36192" y="429873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8</a:t>
              </a:r>
              <a:endParaRPr kumimoji="1" lang="ja-JP" altLang="en-US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86992" y="396922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ヤツデヒトデ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090418" y="1659977"/>
            <a:ext cx="2596281" cy="2165267"/>
            <a:chOff x="3342243" y="4142812"/>
            <a:chExt cx="2596281" cy="2165267"/>
          </a:xfrm>
          <a:solidFill>
            <a:schemeClr val="bg1"/>
          </a:solidFill>
        </p:grpSpPr>
        <p:sp>
          <p:nvSpPr>
            <p:cNvPr id="37" name="テキスト ボックス 36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25618" y="55474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38156" y="59387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342243" y="553544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4931" y="4142812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22913" y="40495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キンコ</a:t>
            </a:r>
            <a:endParaRPr kumimoji="1" lang="ja-JP" altLang="en-US" dirty="0"/>
          </a:p>
        </p:txBody>
      </p:sp>
      <p:pic>
        <p:nvPicPr>
          <p:cNvPr id="1030" name="Picture 6" descr="https://i.pinimg.com/236x/dd/97/91/dd9791267f2b9028f18e7ae050631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4502028"/>
            <a:ext cx="3152876" cy="20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08312" y="686557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Echinoderm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40427" y="673871"/>
            <a:ext cx="410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pentaradial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symmetry”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0dn__shQFlB-vs4Zjrbr6pXKPnudVbk1nY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9" y="1226659"/>
            <a:ext cx="3801311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04346" y="73162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Basket star (</a:t>
            </a:r>
            <a:r>
              <a:rPr lang="en-US" altLang="ja-JP" dirty="0" err="1"/>
              <a:t>Euryalina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1028" name="Picture 4" descr="https://www.u-tokyo.ac.jp/content/400082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9" y="3859022"/>
            <a:ext cx="3801311" cy="28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クモヒトデは前後左右をどう決めるか、北海道大学が解明 ロボット設計に応用期待 - 大学ジャーナルオンライ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38" y="1226659"/>
            <a:ext cx="2491431" cy="16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リュウキュウウミシダ | 沖縄本島のダイビングで撮影した水中写真サイト OKINAWAN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60" y="1314032"/>
            <a:ext cx="2990621" cy="19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550858" y="76006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Brittle </a:t>
            </a:r>
            <a:r>
              <a:rPr lang="en-US" altLang="ja-JP" dirty="0"/>
              <a:t>star (</a:t>
            </a:r>
            <a:r>
              <a:rPr lang="en-US" altLang="ja-JP" dirty="0" err="1"/>
              <a:t>Ophiuroidea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31700" y="73162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Feather stars </a:t>
            </a:r>
            <a:r>
              <a:rPr lang="en-US" altLang="ja-JP" dirty="0"/>
              <a:t>(</a:t>
            </a:r>
            <a:r>
              <a:rPr lang="en-US" altLang="ja-JP" dirty="0" err="1"/>
              <a:t>Comatulida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96466" y="362994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Sea </a:t>
            </a:r>
            <a:r>
              <a:rPr lang="en-US" altLang="ja-JP" dirty="0"/>
              <a:t>l</a:t>
            </a:r>
            <a:r>
              <a:rPr kumimoji="1" lang="en-US" altLang="ja-JP" dirty="0" smtClean="0"/>
              <a:t>ily</a:t>
            </a:r>
            <a:endParaRPr kumimoji="1" lang="ja-JP" altLang="en-US" dirty="0"/>
          </a:p>
        </p:txBody>
      </p:sp>
      <p:pic>
        <p:nvPicPr>
          <p:cNvPr id="1038" name="Picture 14" descr="深海アイドル図鑑：／２８ トリノアシ | 毎日新聞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66" y="4077844"/>
            <a:ext cx="4411154" cy="25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8431700" y="4277537"/>
            <a:ext cx="2404995" cy="2390635"/>
            <a:chOff x="3711049" y="4293496"/>
            <a:chExt cx="2404995" cy="2390635"/>
          </a:xfrm>
          <a:solidFill>
            <a:schemeClr val="bg1"/>
          </a:solidFill>
        </p:grpSpPr>
        <p:sp>
          <p:nvSpPr>
            <p:cNvPr id="15" name="テキスト ボックス 14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803138" y="518182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287571" y="631479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11049" y="575100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788613" y="4737739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483155" y="96123"/>
            <a:ext cx="710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All echinoderms are </a:t>
            </a:r>
            <a:r>
              <a:rPr kumimoji="1" lang="en-US" altLang="ja-JP" sz="2800" dirty="0" err="1" smtClean="0"/>
              <a:t>pentaradial</a:t>
            </a:r>
            <a:r>
              <a:rPr kumimoji="1" lang="en-US" altLang="ja-JP" sz="2800" dirty="0" smtClean="0"/>
              <a:t> symmetry !</a:t>
            </a:r>
            <a:endParaRPr kumimoji="1" lang="ja-JP" altLang="en-US" sz="28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435625" y="4361413"/>
            <a:ext cx="2093838" cy="2011509"/>
            <a:chOff x="3766468" y="4293496"/>
            <a:chExt cx="2093838" cy="2011509"/>
          </a:xfrm>
          <a:solidFill>
            <a:schemeClr val="bg1"/>
          </a:solidFill>
        </p:grpSpPr>
        <p:sp>
          <p:nvSpPr>
            <p:cNvPr id="23" name="テキスト ボックス 22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47400" y="513271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838055" y="593567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66468" y="5569415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045252" y="4394286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815534" y="1268178"/>
            <a:ext cx="2093838" cy="2011509"/>
            <a:chOff x="3766468" y="4293496"/>
            <a:chExt cx="2093838" cy="2011509"/>
          </a:xfrm>
          <a:solidFill>
            <a:schemeClr val="bg1"/>
          </a:solidFill>
        </p:grpSpPr>
        <p:sp>
          <p:nvSpPr>
            <p:cNvPr id="29" name="テキスト ボックス 28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47400" y="513271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38055" y="593567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66468" y="5569415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045252" y="4394286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pic>
        <p:nvPicPr>
          <p:cNvPr id="1042" name="Picture 18" descr="https://pimg.togetter.com/53aa2c468ebf596fb9d8c3e6f4bc73972fba9ea6/68747470733a2f2f7062732e7477696d672e636f6d2f6d656469612f4434777151445a583441456d5144532e6a7067?w=1200&amp;h=630&amp;t=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78" y="1174307"/>
            <a:ext cx="4284603" cy="22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/>
          <p:cNvGrpSpPr/>
          <p:nvPr/>
        </p:nvGrpSpPr>
        <p:grpSpPr>
          <a:xfrm>
            <a:off x="8889100" y="1418031"/>
            <a:ext cx="2368811" cy="2085818"/>
            <a:chOff x="4584731" y="4729388"/>
            <a:chExt cx="2368811" cy="2085818"/>
          </a:xfrm>
          <a:solidFill>
            <a:schemeClr val="bg1"/>
          </a:solidFill>
        </p:grpSpPr>
        <p:sp>
          <p:nvSpPr>
            <p:cNvPr id="36" name="テキスト ボックス 35"/>
            <p:cNvSpPr txBox="1"/>
            <p:nvPr/>
          </p:nvSpPr>
          <p:spPr>
            <a:xfrm>
              <a:off x="6124986" y="4738417"/>
              <a:ext cx="2764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640636" y="5860911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47400" y="6445874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584731" y="570911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964547" y="4729388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2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kusan.com/bookimage/0019310082231BD01G00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0"/>
            <a:ext cx="5331443" cy="7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proxy/W-itWIyKthjOnFkke6_xqJSVgrUDQ_KuRkWramcs_9z9KSjKKDy46iiuU4wDBFX-k1VP3anb7lwpivEPqEk71jeGcqwjw4-HawJod9xCoXYtr_OERIgpUWU0JA-5GwM2NYhmhdkL9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88" y="555399"/>
            <a:ext cx="2888649" cy="3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01423" y="4710549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Micromere</a:t>
            </a:r>
            <a:endParaRPr kumimoji="1" lang="ja-JP" altLang="en-US" sz="3600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7786253" y="3283531"/>
            <a:ext cx="665018" cy="142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kusan.com/bookimage/0019310082231BD01G00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0"/>
            <a:ext cx="5331443" cy="7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vedoor.blogimg.jp/web247/imgs/f/4/f4d2b1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r="7987"/>
          <a:stretch/>
        </p:blipFill>
        <p:spPr bwMode="auto">
          <a:xfrm>
            <a:off x="6131595" y="521529"/>
            <a:ext cx="2671482" cy="22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ivedoor.blogimg.jp/web247/imgs/b/a/ba796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95" y="3072759"/>
            <a:ext cx="5257971" cy="35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803077" y="2149992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 </a:t>
            </a:r>
            <a:r>
              <a:rPr lang="en-US" altLang="ja-JP" sz="2800" dirty="0" smtClean="0"/>
              <a:t>Echinus </a:t>
            </a:r>
            <a:r>
              <a:rPr lang="en-US" altLang="ja-JP" sz="2800" dirty="0"/>
              <a:t>rudiment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51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6" y="4606573"/>
            <a:ext cx="2707985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439842" y="4204476"/>
            <a:ext cx="2381708" cy="2362351"/>
            <a:chOff x="3733261" y="4246040"/>
            <a:chExt cx="2381708" cy="23623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726427" y="44307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02063" y="56091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68535" y="62390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33261" y="52397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85663" y="4246040"/>
              <a:ext cx="32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2052" name="Picture 4" descr="https://pds.exblog.jp/pds/1/200907/30/00/b0189200_213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4606572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殻付きウニのむき方～家にあるものでできるよ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7" y="1703833"/>
            <a:ext cx="2627147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7433" y="4241361"/>
            <a:ext cx="3549073" cy="2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" y="1599435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3" y="4449712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naka-backpacker.com/blog/wp-content/uploads/2018/03/DSC0632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7909" r="26757" b="-7909"/>
          <a:stretch/>
        </p:blipFill>
        <p:spPr bwMode="auto">
          <a:xfrm>
            <a:off x="7246588" y="419258"/>
            <a:ext cx="2496457" cy="2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roxy/9HstTgZlXU6m9l3TQahpxfO0ErWgcteQcZUlA6u1Fdkv8UUtXSIGLdMEViz2rlmPTR4IzOZJmgvSS735CxKY_XaggtfrFcgusi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5" y="2844915"/>
            <a:ext cx="3864882" cy="1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4668394" y="4298780"/>
            <a:ext cx="2708822" cy="2247511"/>
            <a:chOff x="3630452" y="4055067"/>
            <a:chExt cx="2708822" cy="2247511"/>
          </a:xfrm>
          <a:solidFill>
            <a:schemeClr val="bg1"/>
          </a:solidFill>
        </p:grpSpPr>
        <p:sp>
          <p:nvSpPr>
            <p:cNvPr id="20" name="テキスト ボックス 19"/>
            <p:cNvSpPr txBox="1"/>
            <p:nvPr/>
          </p:nvSpPr>
          <p:spPr>
            <a:xfrm>
              <a:off x="5145376" y="405506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26368" y="501640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04899" y="593324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3895" y="578077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30452" y="4431710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98360" y="4278668"/>
            <a:ext cx="2836811" cy="2417478"/>
            <a:chOff x="1098360" y="4278668"/>
            <a:chExt cx="2836811" cy="241747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733849" y="42786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73793" y="460657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22265" y="52195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79050" y="57667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11228" y="632681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67598" y="613592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6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8360" y="517530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7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36192" y="429873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8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86992" y="396922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ヤツデヒトデ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1090418" y="1659977"/>
            <a:ext cx="2596281" cy="2165267"/>
            <a:chOff x="3342243" y="4142812"/>
            <a:chExt cx="2596281" cy="2165267"/>
          </a:xfrm>
          <a:solidFill>
            <a:schemeClr val="bg1"/>
          </a:solidFill>
        </p:grpSpPr>
        <p:sp>
          <p:nvSpPr>
            <p:cNvPr id="37" name="テキスト ボックス 36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25618" y="55474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38156" y="59387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342243" y="553544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4931" y="4142812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22913" y="40495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キンコ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30" name="Picture 6" descr="https://i.pinimg.com/236x/dd/97/91/dd9791267f2b9028f18e7ae050631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4502028"/>
            <a:ext cx="3152876" cy="20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592844" y="20680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棘皮動物</a:t>
            </a:r>
            <a:endParaRPr kumimoji="1" lang="ja-JP" altLang="en-US" sz="28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67571" y="206805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 </a:t>
            </a:r>
            <a:r>
              <a:rPr kumimoji="1" lang="ja-JP" altLang="en-US" sz="2800" dirty="0" smtClean="0"/>
              <a:t>放射相称</a:t>
            </a:r>
            <a:endParaRPr kumimoji="1" lang="ja-JP" altLang="en-US" sz="28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8312" y="686557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Echinoderm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40427" y="673871"/>
            <a:ext cx="410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Pentaradial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symmetry”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0" y="1640999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0" y="4299795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95999" y="1635961"/>
            <a:ext cx="221887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8 - 5 = 3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9010" y="29523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棘皮動物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9010" y="94807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 </a:t>
            </a:r>
            <a:r>
              <a:rPr kumimoji="1" lang="ja-JP" altLang="en-US" sz="2800" dirty="0" smtClean="0"/>
              <a:t>放射相称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914582" y="363350"/>
            <a:ext cx="3163391" cy="5713658"/>
            <a:chOff x="7914582" y="363350"/>
            <a:chExt cx="3163391" cy="5713658"/>
          </a:xfrm>
        </p:grpSpPr>
        <p:pic>
          <p:nvPicPr>
            <p:cNvPr id="1028" name="Picture 4" descr="Tribrachidium - Wikipe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582" y="3087066"/>
              <a:ext cx="3163391" cy="298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8363421" y="2041971"/>
              <a:ext cx="2244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Tribrachidium</a:t>
              </a:r>
              <a:endPara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8363421" y="2654784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トリブラキディウム</a:t>
              </a:r>
              <a:endParaRPr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914582" y="363350"/>
              <a:ext cx="315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「３</a:t>
              </a:r>
              <a:r>
                <a:rPr kumimoji="1" lang="en-US" altLang="ja-JP" sz="2800" dirty="0" smtClean="0"/>
                <a:t> </a:t>
              </a:r>
              <a:r>
                <a:rPr kumimoji="1" lang="ja-JP" altLang="en-US" sz="2800" dirty="0" smtClean="0"/>
                <a:t>放射相称？」</a:t>
              </a:r>
              <a:endParaRPr kumimoji="1" lang="ja-JP" altLang="en-US" sz="28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320453" y="3192016"/>
            <a:ext cx="1975401" cy="2820027"/>
            <a:chOff x="5320453" y="3192016"/>
            <a:chExt cx="1975401" cy="2820027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5770277" y="3192016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Jelly fish</a:t>
              </a:r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344679" y="3561348"/>
              <a:ext cx="1951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Radial symmetry</a:t>
              </a:r>
              <a:endParaRPr kumimoji="1" lang="ja-JP" altLang="en-US" dirty="0"/>
            </a:p>
          </p:txBody>
        </p:sp>
        <p:pic>
          <p:nvPicPr>
            <p:cNvPr id="2050" name="Picture 2" descr="海水魚）クラゲ ミズクラゲ Ｍサイズ（１匹） アクアリウム 海月 北海道航空便要保温の通販はau PAY マーケット - チャーム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453" y="4051485"/>
              <a:ext cx="1960558" cy="1960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7735750" y="1567332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But is it an </a:t>
            </a:r>
            <a:r>
              <a:rPr lang="en-US" altLang="ja-JP" sz="2400" dirty="0" smtClean="0"/>
              <a:t>echinoderm ?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84501" y="264457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Echinoderm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16127" y="2483121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Pentaradial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85051" y="4948007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Octaradial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47562" y="886570"/>
            <a:ext cx="363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Pentaradial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symmetry”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35750" y="879992"/>
            <a:ext cx="351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Triradial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symmetry ?”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9536" y="2636913"/>
            <a:ext cx="4104456" cy="4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47728" y="508610"/>
            <a:ext cx="4716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始原生殖細胞（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primordial germ cell; PGC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76578" y="1063769"/>
            <a:ext cx="78388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PGCs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 are not located in the gonads (ovaries and testes) from the beginning, but develop independently outside the gonads and move into the gonads after the gonads have developed.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saka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6578" y="2062590"/>
            <a:ext cx="839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Without proper support by somatic cells, eggs and sperm cells are not maintained, differentiated, or proliferated.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6971" y="270892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Mammalisn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哺乳類</a:t>
            </a:r>
          </a:p>
        </p:txBody>
      </p:sp>
      <p:pic>
        <p:nvPicPr>
          <p:cNvPr id="9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34" y="3203030"/>
            <a:ext cx="4283803" cy="28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293</Words>
  <Application>Microsoft Office PowerPoint</Application>
  <PresentationFormat>ワイド画面</PresentationFormat>
  <Paragraphs>110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ＭＳ Ｐゴシック</vt:lpstr>
      <vt:lpstr>Osaka</vt:lpstr>
      <vt:lpstr>游ゴシック</vt:lpstr>
      <vt:lpstr>游ゴシック Light</vt:lpstr>
      <vt:lpstr>Arial</vt:lpstr>
      <vt:lpstr>Times</vt:lpstr>
      <vt:lpstr>Times New Roman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14</cp:revision>
  <dcterms:created xsi:type="dcterms:W3CDTF">2021-12-01T02:38:34Z</dcterms:created>
  <dcterms:modified xsi:type="dcterms:W3CDTF">2021-12-13T05:53:36Z</dcterms:modified>
</cp:coreProperties>
</file>