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78" r:id="rId3"/>
    <p:sldId id="279" r:id="rId4"/>
    <p:sldId id="257" r:id="rId5"/>
    <p:sldId id="280" r:id="rId6"/>
    <p:sldId id="270" r:id="rId7"/>
    <p:sldId id="256" r:id="rId8"/>
    <p:sldId id="258" r:id="rId9"/>
    <p:sldId id="260" r:id="rId10"/>
    <p:sldId id="281" r:id="rId11"/>
    <p:sldId id="285" r:id="rId12"/>
    <p:sldId id="282" r:id="rId13"/>
    <p:sldId id="283" r:id="rId14"/>
    <p:sldId id="275" r:id="rId15"/>
    <p:sldId id="284" r:id="rId16"/>
    <p:sldId id="262" r:id="rId17"/>
  </p:sldIdLst>
  <p:sldSz cx="9906000" cy="6858000" type="A4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FCCCC"/>
    <a:srgbClr val="E2F0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72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BF516-8DA8-4C91-884D-B85CA5DB583A}" type="datetimeFigureOut">
              <a:rPr kumimoji="1" lang="ja-JP" altLang="en-US" smtClean="0"/>
              <a:t>2021/12/14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E4C6A-3F9D-4470-9232-AD995385FD2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342674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BF516-8DA8-4C91-884D-B85CA5DB583A}" type="datetimeFigureOut">
              <a:rPr kumimoji="1" lang="ja-JP" altLang="en-US" smtClean="0"/>
              <a:t>2021/12/14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E4C6A-3F9D-4470-9232-AD995385FD2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344481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BF516-8DA8-4C91-884D-B85CA5DB583A}" type="datetimeFigureOut">
              <a:rPr kumimoji="1" lang="ja-JP" altLang="en-US" smtClean="0"/>
              <a:t>2021/12/14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E4C6A-3F9D-4470-9232-AD995385FD2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049452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A11C23-2814-477E-A494-D5DFEF714B90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8507924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A0B785-95AA-48E1-AECD-6DAF8D37E37D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7870480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3AFFC9-4387-4B1B-A471-7F977269B6A7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4196167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EEE0D9-1AD7-49C6-8194-045F0F316219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2152410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353DC8-4804-4D83-9178-E451E3B560DF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320022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A8F1C8-49A2-47DC-8DAF-73B2BB575755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5420048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BB0431-DF68-41D6-8CBE-9850EA6EDD60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8948035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373953-87D8-4700-AB3D-4D1FCBABEE12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1060172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BF516-8DA8-4C91-884D-B85CA5DB583A}" type="datetimeFigureOut">
              <a:rPr kumimoji="1" lang="ja-JP" altLang="en-US" smtClean="0"/>
              <a:t>2021/12/14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E4C6A-3F9D-4470-9232-AD995385FD2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9210547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smtClean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768DD7-BC9F-40C5-9C74-8841D25A5E8A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9028697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AC302C-EEA0-49BD-B04A-8B681729CB96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18970028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8380D3-05D6-42D2-AEFC-D3611C3A8451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1024549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BF516-8DA8-4C91-884D-B85CA5DB583A}" type="datetimeFigureOut">
              <a:rPr kumimoji="1" lang="ja-JP" altLang="en-US" smtClean="0"/>
              <a:t>2021/12/14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E4C6A-3F9D-4470-9232-AD995385FD2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050526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BF516-8DA8-4C91-884D-B85CA5DB583A}" type="datetimeFigureOut">
              <a:rPr kumimoji="1" lang="ja-JP" altLang="en-US" smtClean="0"/>
              <a:t>2021/12/14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E4C6A-3F9D-4470-9232-AD995385FD2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655936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BF516-8DA8-4C91-884D-B85CA5DB583A}" type="datetimeFigureOut">
              <a:rPr kumimoji="1" lang="ja-JP" altLang="en-US" smtClean="0"/>
              <a:t>2021/12/14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E4C6A-3F9D-4470-9232-AD995385FD2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082905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BF516-8DA8-4C91-884D-B85CA5DB583A}" type="datetimeFigureOut">
              <a:rPr kumimoji="1" lang="ja-JP" altLang="en-US" smtClean="0"/>
              <a:t>2021/12/14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E4C6A-3F9D-4470-9232-AD995385FD2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653291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BF516-8DA8-4C91-884D-B85CA5DB583A}" type="datetimeFigureOut">
              <a:rPr kumimoji="1" lang="ja-JP" altLang="en-US" smtClean="0"/>
              <a:t>2021/12/14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E4C6A-3F9D-4470-9232-AD995385FD2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377882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BF516-8DA8-4C91-884D-B85CA5DB583A}" type="datetimeFigureOut">
              <a:rPr kumimoji="1" lang="ja-JP" altLang="en-US" smtClean="0"/>
              <a:t>2021/12/14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E4C6A-3F9D-4470-9232-AD995385FD2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266084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BF516-8DA8-4C91-884D-B85CA5DB583A}" type="datetimeFigureOut">
              <a:rPr kumimoji="1" lang="ja-JP" altLang="en-US" smtClean="0"/>
              <a:t>2021/12/14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E4C6A-3F9D-4470-9232-AD995385FD2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34421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4BF516-8DA8-4C91-884D-B85CA5DB583A}" type="datetimeFigureOut">
              <a:rPr kumimoji="1" lang="ja-JP" altLang="en-US" smtClean="0"/>
              <a:t>2021/12/14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CE4C6A-3F9D-4470-9232-AD995385FD2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9381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600201"/>
            <a:ext cx="8915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95300" y="6245225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4550" y="6245225"/>
            <a:ext cx="31369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34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99300" y="6245225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34" charset="0"/>
                <a:ea typeface="ＭＳ Ｐゴシック" pitchFamily="50" charset="-128"/>
              </a:defRPr>
            </a:lvl1pPr>
          </a:lstStyle>
          <a:p>
            <a:pPr>
              <a:defRPr/>
            </a:pPr>
            <a:fld id="{13376FA2-CF0A-49DC-ABA8-E71C6094298C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2369009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"/><Relationship Id="rId2" Type="http://schemas.openxmlformats.org/officeDocument/2006/relationships/image" Target="../media/image9.tif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4.gi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/>
        </p:nvSpPr>
        <p:spPr>
          <a:xfrm>
            <a:off x="812032" y="620689"/>
            <a:ext cx="8712968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ja-JP" sz="2400" dirty="0">
                <a:solidFill>
                  <a:srgbClr val="000000"/>
                </a:solidFill>
                <a:latin typeface="Arial"/>
                <a:ea typeface="ＭＳ Ｐゴシック" charset="-128"/>
              </a:rPr>
              <a:t>2021     “Genome Instability” Schedule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ja-JP" sz="2400" dirty="0">
              <a:solidFill>
                <a:srgbClr val="000000"/>
              </a:solidFill>
              <a:latin typeface="Arial"/>
              <a:ea typeface="ＭＳ Ｐゴシック" charset="-128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ja-JP" sz="2400" dirty="0">
                <a:solidFill>
                  <a:srgbClr val="000000"/>
                </a:solidFill>
                <a:latin typeface="Arial"/>
                <a:ea typeface="ＭＳ Ｐゴシック" charset="-128"/>
              </a:rPr>
              <a:t>14</a:t>
            </a:r>
            <a:r>
              <a:rPr kumimoji="1" lang="en-US" altLang="ja-JP" sz="2400" baseline="30000" dirty="0">
                <a:solidFill>
                  <a:srgbClr val="000000"/>
                </a:solidFill>
                <a:latin typeface="Arial"/>
                <a:ea typeface="ＭＳ Ｐゴシック" charset="-128"/>
              </a:rPr>
              <a:t>th</a:t>
            </a:r>
            <a:r>
              <a:rPr kumimoji="1" lang="en-US" altLang="ja-JP" sz="2400" dirty="0">
                <a:solidFill>
                  <a:srgbClr val="000000"/>
                </a:solidFill>
                <a:latin typeface="Arial"/>
                <a:ea typeface="ＭＳ Ｐゴシック" charset="-128"/>
              </a:rPr>
              <a:t>, December</a:t>
            </a:r>
            <a:r>
              <a:rPr kumimoji="1" lang="ja-JP" altLang="en-US" sz="2400" dirty="0">
                <a:solidFill>
                  <a:srgbClr val="000000"/>
                </a:solidFill>
                <a:latin typeface="Arial"/>
                <a:ea typeface="ＭＳ Ｐゴシック" charset="-128"/>
              </a:rPr>
              <a:t/>
            </a:r>
            <a:br>
              <a:rPr kumimoji="1" lang="ja-JP" altLang="en-US" sz="2400" dirty="0">
                <a:solidFill>
                  <a:srgbClr val="000000"/>
                </a:solidFill>
                <a:latin typeface="Arial"/>
                <a:ea typeface="ＭＳ Ｐゴシック" charset="-128"/>
              </a:rPr>
            </a:br>
            <a:r>
              <a:rPr kumimoji="1" lang="en-US" altLang="ja-JP" sz="2400" dirty="0">
                <a:solidFill>
                  <a:srgbClr val="000000"/>
                </a:solidFill>
                <a:latin typeface="Arial"/>
                <a:ea typeface="ＭＳ Ｐゴシック" charset="-128"/>
              </a:rPr>
              <a:t>10:25〜12:10  </a:t>
            </a:r>
            <a:r>
              <a:rPr kumimoji="1" lang="ja-JP" altLang="en-US" sz="2400" dirty="0">
                <a:solidFill>
                  <a:srgbClr val="000000"/>
                </a:solidFill>
                <a:latin typeface="Arial" charset="0"/>
                <a:ea typeface="ＭＳ Ｐゴシック" charset="-128"/>
              </a:rPr>
              <a:t>：</a:t>
            </a:r>
            <a:r>
              <a:rPr kumimoji="1" lang="en-US" altLang="ja-JP" sz="2400" dirty="0">
                <a:solidFill>
                  <a:srgbClr val="000000"/>
                </a:solidFill>
                <a:latin typeface="Arial" charset="0"/>
                <a:ea typeface="ＭＳ Ｐゴシック" charset="-128"/>
              </a:rPr>
              <a:t> Sexual Reproduction and M</a:t>
            </a:r>
            <a:r>
              <a:rPr kumimoji="1" lang="en-US" altLang="ja-JP" sz="2400" dirty="0">
                <a:solidFill>
                  <a:srgbClr val="FF0000"/>
                </a:solidFill>
                <a:latin typeface="Arial" charset="0"/>
                <a:ea typeface="ＭＳ Ｐゴシック" charset="-128"/>
              </a:rPr>
              <a:t>e</a:t>
            </a:r>
            <a:r>
              <a:rPr kumimoji="1" lang="en-US" altLang="ja-JP" sz="2400" dirty="0">
                <a:solidFill>
                  <a:srgbClr val="000000"/>
                </a:solidFill>
                <a:latin typeface="Arial" charset="0"/>
                <a:ea typeface="ＭＳ Ｐゴシック" charset="-128"/>
              </a:rPr>
              <a:t>iosis</a:t>
            </a:r>
            <a:r>
              <a:rPr kumimoji="1" lang="en-US" altLang="ja-JP" sz="2400" dirty="0">
                <a:solidFill>
                  <a:srgbClr val="000000"/>
                </a:solidFill>
                <a:latin typeface="Arial"/>
                <a:ea typeface="ＭＳ Ｐゴシック" charset="-128"/>
              </a:rPr>
              <a:t/>
            </a:r>
            <a:br>
              <a:rPr kumimoji="1" lang="en-US" altLang="ja-JP" sz="2400" dirty="0">
                <a:solidFill>
                  <a:srgbClr val="000000"/>
                </a:solidFill>
                <a:latin typeface="Arial"/>
                <a:ea typeface="ＭＳ Ｐゴシック" charset="-128"/>
              </a:rPr>
            </a:br>
            <a:r>
              <a:rPr kumimoji="1" lang="en-US" altLang="ja-JP" sz="2400" dirty="0">
                <a:solidFill>
                  <a:srgbClr val="000000"/>
                </a:solidFill>
                <a:latin typeface="Arial"/>
                <a:ea typeface="ＭＳ Ｐゴシック" charset="-128"/>
              </a:rPr>
              <a:t>13:00〜14:45  </a:t>
            </a:r>
            <a:r>
              <a:rPr kumimoji="1" lang="ja-JP" altLang="en-US" sz="2400" dirty="0">
                <a:solidFill>
                  <a:srgbClr val="000000"/>
                </a:solidFill>
                <a:latin typeface="Arial"/>
                <a:ea typeface="ＭＳ Ｐゴシック" charset="-128"/>
              </a:rPr>
              <a:t>：</a:t>
            </a:r>
            <a:r>
              <a:rPr kumimoji="1" lang="en-US" altLang="ja-JP" sz="2400" dirty="0">
                <a:solidFill>
                  <a:srgbClr val="000000"/>
                </a:solidFill>
                <a:latin typeface="Arial" charset="0"/>
                <a:ea typeface="ＭＳ Ｐゴシック" charset="-128"/>
              </a:rPr>
              <a:t> Physiology of Fertilization</a:t>
            </a:r>
            <a:endParaRPr kumimoji="1" lang="en-US" altLang="ja-JP" sz="2400" dirty="0">
              <a:solidFill>
                <a:srgbClr val="000000"/>
              </a:solidFill>
              <a:latin typeface="Arial"/>
              <a:ea typeface="ＭＳ Ｐゴシック" charset="-128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ja-JP" sz="2400" dirty="0">
                <a:solidFill>
                  <a:srgbClr val="000000"/>
                </a:solidFill>
                <a:latin typeface="Arial"/>
                <a:ea typeface="ＭＳ Ｐゴシック" charset="-128"/>
              </a:rPr>
              <a:t>14:55〜16:40  </a:t>
            </a:r>
            <a:r>
              <a:rPr kumimoji="1" lang="ja-JP" altLang="en-US" sz="2400" dirty="0">
                <a:solidFill>
                  <a:srgbClr val="000000"/>
                </a:solidFill>
                <a:latin typeface="Arial"/>
                <a:ea typeface="ＭＳ Ｐゴシック" charset="-128"/>
              </a:rPr>
              <a:t>： </a:t>
            </a:r>
            <a:r>
              <a:rPr kumimoji="1" lang="en-US" altLang="ja-JP" sz="2400" dirty="0">
                <a:solidFill>
                  <a:srgbClr val="000000"/>
                </a:solidFill>
                <a:latin typeface="Arial" charset="0"/>
                <a:ea typeface="ＭＳ Ｐゴシック" charset="-128"/>
              </a:rPr>
              <a:t>Ova and Sperm</a:t>
            </a:r>
            <a:endParaRPr kumimoji="1" lang="en-US" altLang="ja-JP" sz="2400" dirty="0">
              <a:solidFill>
                <a:srgbClr val="000000"/>
              </a:solidFill>
              <a:latin typeface="Arial"/>
              <a:ea typeface="ＭＳ Ｐゴシック" charset="-128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ja-JP" sz="2400" dirty="0">
                <a:solidFill>
                  <a:srgbClr val="000000"/>
                </a:solidFill>
                <a:latin typeface="Arial"/>
                <a:ea typeface="ＭＳ Ｐゴシック" charset="-128"/>
              </a:rPr>
              <a:t>16:50〜18:35</a:t>
            </a:r>
            <a:r>
              <a:rPr kumimoji="1" lang="ja-JP" altLang="en-US" sz="2400" dirty="0">
                <a:solidFill>
                  <a:srgbClr val="000000"/>
                </a:solidFill>
                <a:latin typeface="Arial"/>
                <a:ea typeface="ＭＳ Ｐゴシック" charset="-128"/>
              </a:rPr>
              <a:t>  ：</a:t>
            </a:r>
            <a:r>
              <a:rPr kumimoji="1" lang="en-US" altLang="ja-JP" sz="2400" dirty="0">
                <a:solidFill>
                  <a:srgbClr val="000000"/>
                </a:solidFill>
                <a:latin typeface="Arial" charset="0"/>
                <a:ea typeface="ＭＳ Ｐゴシック" charset="-128"/>
              </a:rPr>
              <a:t> Gametogenesis and M</a:t>
            </a:r>
            <a:r>
              <a:rPr kumimoji="1" lang="en-US" altLang="ja-JP" sz="2400" dirty="0">
                <a:solidFill>
                  <a:srgbClr val="FF0000"/>
                </a:solidFill>
                <a:latin typeface="Arial" charset="0"/>
                <a:ea typeface="ＭＳ Ｐゴシック" charset="-128"/>
              </a:rPr>
              <a:t>e</a:t>
            </a:r>
            <a:r>
              <a:rPr kumimoji="1" lang="en-US" altLang="ja-JP" sz="2400" dirty="0">
                <a:solidFill>
                  <a:srgbClr val="000000"/>
                </a:solidFill>
                <a:latin typeface="Arial" charset="0"/>
                <a:ea typeface="ＭＳ Ｐゴシック" charset="-128"/>
              </a:rPr>
              <a:t>iosis again</a:t>
            </a:r>
            <a:endParaRPr kumimoji="1" lang="en-US" altLang="ja-JP" sz="2400" dirty="0">
              <a:solidFill>
                <a:srgbClr val="000000"/>
              </a:solidFill>
              <a:latin typeface="Arial"/>
              <a:ea typeface="ＭＳ Ｐゴシック" charset="-128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ja-JP" sz="2400" dirty="0">
              <a:solidFill>
                <a:srgbClr val="000000"/>
              </a:solidFill>
              <a:latin typeface="Arial"/>
              <a:ea typeface="ＭＳ Ｐゴシック" charset="-128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ja-JP" sz="2400" dirty="0">
                <a:solidFill>
                  <a:srgbClr val="000000"/>
                </a:solidFill>
                <a:latin typeface="Arial"/>
                <a:ea typeface="ＭＳ Ｐゴシック" charset="-128"/>
              </a:rPr>
              <a:t>15th, December</a:t>
            </a:r>
            <a:r>
              <a:rPr kumimoji="1" lang="ja-JP" altLang="en-US" sz="2400" dirty="0">
                <a:solidFill>
                  <a:srgbClr val="000000"/>
                </a:solidFill>
                <a:latin typeface="Arial"/>
                <a:ea typeface="ＭＳ Ｐゴシック" charset="-128"/>
              </a:rPr>
              <a:t/>
            </a:r>
            <a:br>
              <a:rPr kumimoji="1" lang="ja-JP" altLang="en-US" sz="2400" dirty="0">
                <a:solidFill>
                  <a:srgbClr val="000000"/>
                </a:solidFill>
                <a:latin typeface="Arial"/>
                <a:ea typeface="ＭＳ Ｐゴシック" charset="-128"/>
              </a:rPr>
            </a:br>
            <a:r>
              <a:rPr kumimoji="1" lang="en-US" altLang="ja-JP" sz="2400" dirty="0">
                <a:solidFill>
                  <a:srgbClr val="FF0000"/>
                </a:solidFill>
                <a:latin typeface="Arial"/>
                <a:ea typeface="ＭＳ Ｐゴシック" charset="-128"/>
              </a:rPr>
              <a:t>10:25〜12:10  </a:t>
            </a:r>
            <a:r>
              <a:rPr kumimoji="1" lang="ja-JP" altLang="en-US" sz="2400" dirty="0">
                <a:solidFill>
                  <a:srgbClr val="FF0000"/>
                </a:solidFill>
                <a:latin typeface="Arial"/>
                <a:ea typeface="ＭＳ Ｐゴシック" charset="-128"/>
              </a:rPr>
              <a:t>： </a:t>
            </a:r>
            <a:r>
              <a:rPr kumimoji="1" lang="en-US" altLang="ja-JP" sz="2400" dirty="0">
                <a:solidFill>
                  <a:srgbClr val="FF0000"/>
                </a:solidFill>
                <a:latin typeface="Arial" charset="0"/>
                <a:ea typeface="ＭＳ Ｐゴシック" charset="-128"/>
              </a:rPr>
              <a:t>DNA Damages and Repair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ja-JP" sz="2400" dirty="0">
                <a:solidFill>
                  <a:srgbClr val="000000"/>
                </a:solidFill>
                <a:latin typeface="Arial"/>
                <a:ea typeface="ＭＳ Ｐゴシック" charset="-128"/>
              </a:rPr>
              <a:t>13:00〜14:45  </a:t>
            </a:r>
            <a:r>
              <a:rPr kumimoji="1" lang="ja-JP" altLang="en-US" sz="2400" dirty="0">
                <a:solidFill>
                  <a:srgbClr val="000000"/>
                </a:solidFill>
                <a:latin typeface="Arial"/>
                <a:ea typeface="ＭＳ Ｐゴシック" charset="-128"/>
              </a:rPr>
              <a:t>：</a:t>
            </a:r>
            <a:r>
              <a:rPr kumimoji="1" lang="en-US" altLang="ja-JP" sz="2400" dirty="0">
                <a:solidFill>
                  <a:srgbClr val="000000"/>
                </a:solidFill>
                <a:latin typeface="Arial" charset="0"/>
                <a:ea typeface="ＭＳ Ｐゴシック" charset="-128"/>
              </a:rPr>
              <a:t> Impacts of Radiation on Human Health</a:t>
            </a:r>
            <a:endParaRPr kumimoji="1" lang="en-US" altLang="ja-JP" sz="2400" dirty="0">
              <a:solidFill>
                <a:srgbClr val="000000"/>
              </a:solidFill>
              <a:latin typeface="Arial"/>
              <a:ea typeface="ＭＳ Ｐゴシック" charset="-128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ja-JP" sz="2400" dirty="0">
                <a:solidFill>
                  <a:srgbClr val="000000"/>
                </a:solidFill>
                <a:latin typeface="Arial"/>
                <a:ea typeface="ＭＳ Ｐゴシック" charset="-128"/>
              </a:rPr>
              <a:t>14:55〜16:40  </a:t>
            </a:r>
            <a:r>
              <a:rPr kumimoji="1" lang="ja-JP" altLang="en-US" sz="2400" dirty="0">
                <a:solidFill>
                  <a:srgbClr val="000000"/>
                </a:solidFill>
                <a:latin typeface="Arial"/>
                <a:ea typeface="ＭＳ Ｐゴシック" charset="-128"/>
              </a:rPr>
              <a:t>： </a:t>
            </a:r>
            <a:r>
              <a:rPr kumimoji="1" lang="en-US" altLang="ja-JP" sz="2400" dirty="0">
                <a:solidFill>
                  <a:srgbClr val="000000"/>
                </a:solidFill>
                <a:latin typeface="Arial" charset="0"/>
                <a:ea typeface="ＭＳ Ｐゴシック" charset="-128"/>
              </a:rPr>
              <a:t>Natural History of Medaka</a:t>
            </a:r>
            <a:endParaRPr kumimoji="1" lang="en-US" altLang="ja-JP" sz="2400" dirty="0">
              <a:solidFill>
                <a:srgbClr val="000000"/>
              </a:solidFill>
              <a:latin typeface="Arial"/>
              <a:ea typeface="ＭＳ Ｐゴシック" charset="-128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ja-JP" sz="2400" dirty="0">
                <a:solidFill>
                  <a:srgbClr val="000000"/>
                </a:solidFill>
                <a:latin typeface="Arial"/>
                <a:ea typeface="ＭＳ Ｐゴシック" charset="-128"/>
              </a:rPr>
              <a:t>16:50〜18:35</a:t>
            </a:r>
            <a:r>
              <a:rPr kumimoji="1" lang="ja-JP" altLang="en-US" sz="2400" dirty="0">
                <a:solidFill>
                  <a:srgbClr val="000000"/>
                </a:solidFill>
                <a:latin typeface="Arial"/>
                <a:ea typeface="ＭＳ Ｐゴシック" charset="-128"/>
              </a:rPr>
              <a:t> </a:t>
            </a:r>
            <a:r>
              <a:rPr kumimoji="1" lang="en-US" altLang="ja-JP" sz="2400" dirty="0">
                <a:solidFill>
                  <a:srgbClr val="000000"/>
                </a:solidFill>
                <a:latin typeface="Arial"/>
                <a:ea typeface="ＭＳ Ｐゴシック" charset="-128"/>
              </a:rPr>
              <a:t> </a:t>
            </a:r>
            <a:r>
              <a:rPr kumimoji="1" lang="ja-JP" altLang="en-US" sz="2400" dirty="0">
                <a:solidFill>
                  <a:srgbClr val="000000"/>
                </a:solidFill>
                <a:latin typeface="Arial"/>
                <a:ea typeface="ＭＳ Ｐゴシック" charset="-128"/>
              </a:rPr>
              <a:t>：</a:t>
            </a:r>
            <a:r>
              <a:rPr kumimoji="1" lang="en-US" altLang="ja-JP" sz="2400" dirty="0">
                <a:solidFill>
                  <a:srgbClr val="000000"/>
                </a:solidFill>
                <a:latin typeface="Arial" charset="0"/>
                <a:ea typeface="ＭＳ Ｐゴシック" charset="-128"/>
              </a:rPr>
              <a:t> What I Learned from Medaka</a:t>
            </a:r>
            <a:endParaRPr kumimoji="1" lang="en-US" altLang="ja-JP" sz="2400" dirty="0">
              <a:solidFill>
                <a:srgbClr val="000000"/>
              </a:solidFill>
              <a:latin typeface="Arial"/>
              <a:ea typeface="ＭＳ Ｐゴシック" charset="-128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ja-JP" sz="2400" dirty="0">
                <a:solidFill>
                  <a:srgbClr val="000000"/>
                </a:solidFill>
                <a:latin typeface="Arial"/>
                <a:ea typeface="ＭＳ Ｐゴシック" charset="-128"/>
              </a:rPr>
              <a:t/>
            </a:r>
            <a:br>
              <a:rPr kumimoji="1" lang="en-US" altLang="ja-JP" sz="2400" dirty="0">
                <a:solidFill>
                  <a:srgbClr val="000000"/>
                </a:solidFill>
                <a:latin typeface="Arial"/>
                <a:ea typeface="ＭＳ Ｐゴシック" charset="-128"/>
              </a:rPr>
            </a:br>
            <a:endParaRPr kumimoji="1" lang="en-US" altLang="ja-JP" sz="2000" dirty="0">
              <a:solidFill>
                <a:srgbClr val="000000"/>
              </a:solidFill>
              <a:latin typeface="Arial"/>
              <a:ea typeface="ＭＳ Ｐゴシック" charset="-128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ja-JP" sz="1600" dirty="0">
                <a:solidFill>
                  <a:srgbClr val="000000"/>
                </a:solidFill>
                <a:latin typeface="Arial"/>
                <a:ea typeface="ＭＳ Ｐゴシック" charset="-128"/>
              </a:rPr>
              <a:t>https://webpark1015.sakura.ne.jp/LGS2021/</a:t>
            </a:r>
            <a:endParaRPr kumimoji="1" lang="ja-JP" altLang="en-US" sz="1600" dirty="0">
              <a:solidFill>
                <a:srgbClr val="000000"/>
              </a:solidFill>
              <a:latin typeface="Arial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7512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グループ化 27"/>
          <p:cNvGrpSpPr/>
          <p:nvPr/>
        </p:nvGrpSpPr>
        <p:grpSpPr>
          <a:xfrm>
            <a:off x="3068891" y="3932913"/>
            <a:ext cx="2943692" cy="703680"/>
            <a:chOff x="3068891" y="3932913"/>
            <a:chExt cx="2943692" cy="703680"/>
          </a:xfrm>
        </p:grpSpPr>
        <p:sp>
          <p:nvSpPr>
            <p:cNvPr id="4" name="下矢印 3"/>
            <p:cNvSpPr/>
            <p:nvPr/>
          </p:nvSpPr>
          <p:spPr>
            <a:xfrm rot="2700000">
              <a:off x="3291202" y="3967054"/>
              <a:ext cx="259057" cy="703680"/>
            </a:xfrm>
            <a:prstGeom prst="downArrow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27" name="下矢印 26"/>
            <p:cNvSpPr/>
            <p:nvPr/>
          </p:nvSpPr>
          <p:spPr>
            <a:xfrm rot="18900000" flipH="1">
              <a:off x="5753526" y="3932913"/>
              <a:ext cx="259057" cy="703680"/>
            </a:xfrm>
            <a:prstGeom prst="downArrow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</p:grpSp>
      <p:sp>
        <p:nvSpPr>
          <p:cNvPr id="9" name="楕円 8"/>
          <p:cNvSpPr/>
          <p:nvPr/>
        </p:nvSpPr>
        <p:spPr>
          <a:xfrm>
            <a:off x="3505261" y="3750127"/>
            <a:ext cx="2024681" cy="1756470"/>
          </a:xfrm>
          <a:prstGeom prst="ellipse">
            <a:avLst/>
          </a:prstGeom>
          <a:noFill/>
          <a:ln w="76200">
            <a:solidFill>
              <a:srgbClr val="FFCCCC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809283" y="471083"/>
            <a:ext cx="82512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To repair DNA damages, cells have to arrest cell cycle.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2879902" y="2057656"/>
            <a:ext cx="35582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DNA damage</a:t>
            </a:r>
            <a:r>
              <a:rPr kumimoji="1" lang="en-US" altLang="ja-JP" sz="2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induction</a:t>
            </a:r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879902" y="1415928"/>
            <a:ext cx="29901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Expose to radiation</a:t>
            </a:r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27855" y="3398741"/>
            <a:ext cx="28084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Cell cycle arrest</a:t>
            </a:r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411640" y="4634065"/>
            <a:ext cx="28084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DNA Repair</a:t>
            </a:r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4934922" y="4634065"/>
            <a:ext cx="34398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Apoptotic cell death</a:t>
            </a:r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4051562" y="4052772"/>
            <a:ext cx="1051891" cy="76944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p53</a:t>
            </a:r>
            <a:endParaRPr kumimoji="1" lang="ja-JP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grpSp>
        <p:nvGrpSpPr>
          <p:cNvPr id="15" name="グループ化 14"/>
          <p:cNvGrpSpPr/>
          <p:nvPr/>
        </p:nvGrpSpPr>
        <p:grpSpPr>
          <a:xfrm>
            <a:off x="6438184" y="1872343"/>
            <a:ext cx="3178873" cy="2321009"/>
            <a:chOff x="6509691" y="1296064"/>
            <a:chExt cx="3178873" cy="2321009"/>
          </a:xfrm>
        </p:grpSpPr>
        <p:sp>
          <p:nvSpPr>
            <p:cNvPr id="11" name="テキスト ボックス 10"/>
            <p:cNvSpPr txBox="1"/>
            <p:nvPr/>
          </p:nvSpPr>
          <p:spPr>
            <a:xfrm>
              <a:off x="8049799" y="2676798"/>
              <a:ext cx="1146468" cy="52322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l-GR" altLang="ja-JP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游ゴシック" panose="020B0400000000000000" pitchFamily="50" charset="-128"/>
                  <a:cs typeface="Times New Roman" panose="02020603050405020304" pitchFamily="18" charset="0"/>
                </a:rPr>
                <a:t>γ</a:t>
              </a:r>
              <a:r>
                <a:rPr kumimoji="1" lang="en-US" altLang="ja-JP" sz="28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rPr>
                <a:t>H2AX</a:t>
              </a:r>
              <a:endPara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2" name="テキスト ボックス 11"/>
            <p:cNvSpPr txBox="1"/>
            <p:nvPr/>
          </p:nvSpPr>
          <p:spPr>
            <a:xfrm>
              <a:off x="7288804" y="3247741"/>
              <a:ext cx="23997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dirty="0" smtClean="0">
                  <a:solidFill>
                    <a:prstClr val="black"/>
                  </a:solidFill>
                  <a:latin typeface="Calibri" panose="020F0502020204030204"/>
                  <a:ea typeface="游ゴシック" panose="020B0400000000000000" pitchFamily="50" charset="-128"/>
                </a:rPr>
                <a:t>= phosphorylated</a:t>
              </a:r>
              <a:r>
                <a:rPr kumimoji="1" lang="ja-JP" altLang="en-US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rPr>
                <a:t> </a:t>
              </a:r>
              <a:r>
                <a:rPr kumimoji="1" lang="en-US" altLang="ja-JP" sz="18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rPr>
                <a:t>H2AX</a:t>
              </a:r>
              <a:endPara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pic>
          <p:nvPicPr>
            <p:cNvPr id="13" name="図 12"/>
            <p:cNvPicPr>
              <a:picLocks noChangeAspect="1"/>
            </p:cNvPicPr>
            <p:nvPr/>
          </p:nvPicPr>
          <p:blipFill rotWithShape="1">
            <a:blip r:embed="rId2"/>
            <a:srcRect t="7736" r="33987" b="2665"/>
            <a:stretch/>
          </p:blipFill>
          <p:spPr>
            <a:xfrm>
              <a:off x="6509691" y="1296064"/>
              <a:ext cx="2870578" cy="1306286"/>
            </a:xfrm>
            <a:prstGeom prst="rect">
              <a:avLst/>
            </a:prstGeom>
          </p:spPr>
        </p:pic>
        <p:sp>
          <p:nvSpPr>
            <p:cNvPr id="14" name="テキスト ボックス 13"/>
            <p:cNvSpPr txBox="1"/>
            <p:nvPr/>
          </p:nvSpPr>
          <p:spPr>
            <a:xfrm>
              <a:off x="6887963" y="2626943"/>
              <a:ext cx="6333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8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rPr>
                <a:t>DAPI</a:t>
              </a:r>
              <a:endPara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</p:grpSp>
      <p:sp>
        <p:nvSpPr>
          <p:cNvPr id="16" name="テキスト ボックス 15"/>
          <p:cNvSpPr txBox="1"/>
          <p:nvPr/>
        </p:nvSpPr>
        <p:spPr>
          <a:xfrm>
            <a:off x="6891765" y="5192875"/>
            <a:ext cx="1116011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Caspase 3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grpSp>
        <p:nvGrpSpPr>
          <p:cNvPr id="23" name="グループ化 22"/>
          <p:cNvGrpSpPr/>
          <p:nvPr/>
        </p:nvGrpSpPr>
        <p:grpSpPr>
          <a:xfrm>
            <a:off x="54152" y="3198538"/>
            <a:ext cx="3394904" cy="1421880"/>
            <a:chOff x="54152" y="3198538"/>
            <a:chExt cx="3394904" cy="1421880"/>
          </a:xfrm>
        </p:grpSpPr>
        <p:sp>
          <p:nvSpPr>
            <p:cNvPr id="18" name="テキスト ボックス 17"/>
            <p:cNvSpPr txBox="1"/>
            <p:nvPr/>
          </p:nvSpPr>
          <p:spPr>
            <a:xfrm>
              <a:off x="2057754" y="3198538"/>
              <a:ext cx="824521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rPr>
                <a:t>Cyclins</a:t>
              </a:r>
              <a:endPara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20" name="テキスト ボックス 19"/>
            <p:cNvSpPr txBox="1"/>
            <p:nvPr/>
          </p:nvSpPr>
          <p:spPr>
            <a:xfrm>
              <a:off x="54152" y="3974087"/>
              <a:ext cx="3394904" cy="64633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rPr>
                <a:t>ATM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rPr>
                <a:t>（</a:t>
              </a:r>
              <a:r>
                <a:rPr kumimoji="1" lang="en-US" altLang="ja-JP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rPr>
                <a:t>ataxia telangiectasia mutated</a:t>
              </a:r>
              <a:r>
                <a:rPr kumimoji="1" lang="ja-JP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rPr>
                <a:t>）</a:t>
              </a:r>
            </a:p>
          </p:txBody>
        </p:sp>
      </p:grpSp>
      <p:grpSp>
        <p:nvGrpSpPr>
          <p:cNvPr id="24" name="グループ化 23"/>
          <p:cNvGrpSpPr/>
          <p:nvPr/>
        </p:nvGrpSpPr>
        <p:grpSpPr>
          <a:xfrm>
            <a:off x="995879" y="5321931"/>
            <a:ext cx="2690206" cy="916790"/>
            <a:chOff x="995879" y="5321931"/>
            <a:chExt cx="2690206" cy="916790"/>
          </a:xfrm>
        </p:grpSpPr>
        <p:sp>
          <p:nvSpPr>
            <p:cNvPr id="17" name="テキスト ボックス 16"/>
            <p:cNvSpPr txBox="1"/>
            <p:nvPr/>
          </p:nvSpPr>
          <p:spPr>
            <a:xfrm>
              <a:off x="995879" y="5321931"/>
              <a:ext cx="1147559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rPr>
                <a:t>DNA-</a:t>
              </a:r>
              <a:r>
                <a:rPr kumimoji="1" lang="en-US" altLang="ja-JP" sz="18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rPr>
                <a:t>PKcs</a:t>
              </a:r>
              <a:endPara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9" name="テキスト ボックス 18"/>
            <p:cNvSpPr txBox="1"/>
            <p:nvPr/>
          </p:nvSpPr>
          <p:spPr>
            <a:xfrm>
              <a:off x="2302020" y="5321931"/>
              <a:ext cx="980974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8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rPr>
                <a:t>Ku70</a:t>
              </a:r>
              <a:r>
                <a:rPr kumimoji="1" lang="en-US" altLang="ja-JP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rPr>
                <a:t>/80</a:t>
              </a:r>
              <a:endPara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21" name="テキスト ボックス 20"/>
            <p:cNvSpPr txBox="1"/>
            <p:nvPr/>
          </p:nvSpPr>
          <p:spPr>
            <a:xfrm>
              <a:off x="2879902" y="5855909"/>
              <a:ext cx="806183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rPr>
                <a:t>BRCA1</a:t>
              </a:r>
              <a:endPara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22" name="テキスト ボックス 21"/>
            <p:cNvSpPr txBox="1"/>
            <p:nvPr/>
          </p:nvSpPr>
          <p:spPr>
            <a:xfrm>
              <a:off x="1866491" y="5869389"/>
              <a:ext cx="681597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rPr>
                <a:t>NBS1</a:t>
              </a:r>
              <a:endPara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</p:grpSp>
      <p:sp>
        <p:nvSpPr>
          <p:cNvPr id="25" name="テキスト ボックス 24"/>
          <p:cNvSpPr txBox="1"/>
          <p:nvPr/>
        </p:nvSpPr>
        <p:spPr>
          <a:xfrm flipH="1">
            <a:off x="4389062" y="5902075"/>
            <a:ext cx="5005405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1" lang="en-US" altLang="ja-JP" dirty="0">
                <a:solidFill>
                  <a:srgbClr val="FF0000"/>
                </a:solidFill>
              </a:rPr>
              <a:t>Defects in DNA repair-related genes are often associated with defects in spermatogenesis. 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7334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3" grpId="0"/>
      <p:bldP spid="5" grpId="0"/>
      <p:bldP spid="6" grpId="0"/>
      <p:bldP spid="7" grpId="0"/>
      <p:bldP spid="8" grpId="0"/>
      <p:bldP spid="10" grpId="0" animBg="1"/>
      <p:bldP spid="16" grpId="0" animBg="1"/>
      <p:bldP spid="2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テキスト ボックス 9"/>
          <p:cNvSpPr txBox="1"/>
          <p:nvPr/>
        </p:nvSpPr>
        <p:spPr>
          <a:xfrm>
            <a:off x="1077974" y="2632264"/>
            <a:ext cx="46467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Homologous recombination (HR)</a:t>
            </a:r>
            <a:r>
              <a:rPr kumimoji="1" lang="ja-JP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　相同組換え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1077974" y="4124341"/>
            <a:ext cx="54713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Non-Homologous End Joining (</a:t>
            </a:r>
            <a:r>
              <a:rPr kumimoji="1" lang="en-US" altLang="ja-JP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NHEJ</a:t>
            </a:r>
            <a:r>
              <a:rPr kumimoji="1" lang="en-US" altLang="ja-JP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)</a:t>
            </a:r>
            <a:r>
              <a:rPr kumimoji="1" lang="ja-JP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　非相同末端結合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1424339" y="3093206"/>
            <a:ext cx="77889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>
                <a:solidFill>
                  <a:srgbClr val="FF0000"/>
                </a:solidFill>
              </a:rPr>
              <a:t>The enzymatic mechanism of </a:t>
            </a:r>
            <a:r>
              <a:rPr kumimoji="1" lang="en-US" altLang="ja-JP" dirty="0" smtClean="0">
                <a:solidFill>
                  <a:srgbClr val="FF0000"/>
                </a:solidFill>
              </a:rPr>
              <a:t>HR </a:t>
            </a:r>
            <a:r>
              <a:rPr kumimoji="1" lang="en-US" altLang="ja-JP" dirty="0">
                <a:solidFill>
                  <a:srgbClr val="FF0000"/>
                </a:solidFill>
              </a:rPr>
              <a:t>process is almost identical to the molecular mechanism of </a:t>
            </a:r>
            <a:r>
              <a:rPr kumimoji="1" lang="en-US" altLang="ja-JP" dirty="0" smtClean="0">
                <a:solidFill>
                  <a:srgbClr val="FF0000"/>
                </a:solidFill>
              </a:rPr>
              <a:t>genetic recombination during </a:t>
            </a:r>
            <a:r>
              <a:rPr kumimoji="1" lang="en-US" altLang="ja-JP" dirty="0">
                <a:solidFill>
                  <a:srgbClr val="FF0000"/>
                </a:solidFill>
              </a:rPr>
              <a:t>meiosis</a:t>
            </a:r>
            <a:r>
              <a:rPr kumimoji="1" lang="en-US" altLang="ja-JP" dirty="0" smtClean="0">
                <a:solidFill>
                  <a:srgbClr val="FF0000"/>
                </a:solidFill>
              </a:rPr>
              <a:t>.</a:t>
            </a:r>
            <a:endParaRPr kumimoji="1" lang="en-US" altLang="ja-JP" dirty="0">
              <a:solidFill>
                <a:srgbClr val="FF0000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718520" y="1694073"/>
            <a:ext cx="68754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Cells have 2 main machineries to repair </a:t>
            </a:r>
            <a:r>
              <a:rPr kumimoji="1" lang="en-US" altLang="ja-JP" sz="2800" dirty="0" err="1" smtClean="0"/>
              <a:t>DSBs</a:t>
            </a:r>
            <a:r>
              <a:rPr kumimoji="1" lang="en-US" altLang="ja-JP" sz="2800" dirty="0" smtClean="0"/>
              <a:t>. </a:t>
            </a:r>
            <a:endParaRPr kumimoji="1" lang="ja-JP" altLang="en-US" sz="2800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718520" y="606657"/>
            <a:ext cx="78311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Cells can not divide when DNA </a:t>
            </a:r>
            <a:r>
              <a:rPr kumimoji="1" lang="en-US" altLang="ja-JP" sz="2400" dirty="0"/>
              <a:t>double strand </a:t>
            </a:r>
            <a:r>
              <a:rPr kumimoji="1" lang="en-US" altLang="ja-JP" sz="2400" dirty="0" smtClean="0"/>
              <a:t> is broken.</a:t>
            </a:r>
          </a:p>
          <a:p>
            <a:r>
              <a:rPr kumimoji="1" lang="en-US" altLang="ja-JP" sz="2400" dirty="0" smtClean="0"/>
              <a:t>So, cells repair </a:t>
            </a:r>
            <a:r>
              <a:rPr kumimoji="1" lang="en-US" altLang="ja-JP" sz="2400" dirty="0" err="1" smtClean="0"/>
              <a:t>DSBs</a:t>
            </a:r>
            <a:r>
              <a:rPr kumimoji="1" lang="en-US" altLang="ja-JP" sz="2400" dirty="0" smtClean="0"/>
              <a:t> hard.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348896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304" t="8000" r="8423" b="71000"/>
          <a:stretch/>
        </p:blipFill>
        <p:spPr>
          <a:xfrm>
            <a:off x="1381147" y="261369"/>
            <a:ext cx="2620959" cy="3494612"/>
          </a:xfrm>
          <a:prstGeom prst="rect">
            <a:avLst/>
          </a:prstGeom>
        </p:spPr>
      </p:pic>
      <p:pic>
        <p:nvPicPr>
          <p:cNvPr id="2" name="図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87" t="29000" r="35152" b="3800"/>
          <a:stretch/>
        </p:blipFill>
        <p:spPr>
          <a:xfrm>
            <a:off x="6557384" y="1"/>
            <a:ext cx="3104472" cy="6851247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4635365" y="603385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ja-JP" dirty="0">
                <a:solidFill>
                  <a:srgbClr val="000000"/>
                </a:solidFill>
                <a:latin typeface="Arial" charset="0"/>
                <a:ea typeface="ＭＳ Ｐゴシック" charset="-128"/>
              </a:rPr>
              <a:t>1</a:t>
            </a:r>
            <a:r>
              <a:rPr kumimoji="1" lang="en-US" altLang="ja-JP" dirty="0" err="1">
                <a:solidFill>
                  <a:srgbClr val="000000"/>
                </a:solidFill>
                <a:latin typeface="Arial" charset="0"/>
                <a:ea typeface="ＭＳ Ｐゴシック" charset="-128"/>
              </a:rPr>
              <a:t>st</a:t>
            </a:r>
            <a:r>
              <a:rPr kumimoji="1" lang="en-US" altLang="ja-JP" dirty="0">
                <a:solidFill>
                  <a:srgbClr val="000000"/>
                </a:solidFill>
                <a:latin typeface="Arial" charset="0"/>
                <a:ea typeface="ＭＳ Ｐゴシック" charset="-128"/>
              </a:rPr>
              <a:t> Meiosis</a:t>
            </a:r>
            <a:endParaRPr kumimoji="1" lang="ja-JP" altLang="en-US" dirty="0">
              <a:solidFill>
                <a:srgbClr val="000000"/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4109782" y="1162907"/>
            <a:ext cx="2499402" cy="230832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ja-JP" altLang="en-US" sz="1600" dirty="0">
                <a:solidFill>
                  <a:srgbClr val="000000"/>
                </a:solidFill>
                <a:latin typeface="Arial" charset="0"/>
                <a:ea typeface="ＭＳ Ｐゴシック" charset="-128"/>
              </a:rPr>
              <a:t>細糸期　</a:t>
            </a:r>
            <a:r>
              <a:rPr kumimoji="1" lang="en-US" altLang="ja-JP" sz="1600" dirty="0">
                <a:solidFill>
                  <a:srgbClr val="000000"/>
                </a:solidFill>
                <a:latin typeface="Arial" charset="0"/>
                <a:ea typeface="ＭＳ Ｐゴシック" charset="-128"/>
              </a:rPr>
              <a:t> </a:t>
            </a:r>
            <a:r>
              <a:rPr kumimoji="1" lang="en-US" altLang="ja-JP" sz="1600" dirty="0" err="1">
                <a:solidFill>
                  <a:srgbClr val="000000"/>
                </a:solidFill>
                <a:latin typeface="Arial" charset="0"/>
                <a:ea typeface="ＭＳ Ｐゴシック" charset="-128"/>
              </a:rPr>
              <a:t>leptotene</a:t>
            </a:r>
            <a:r>
              <a:rPr kumimoji="1" lang="en-US" altLang="ja-JP" sz="1600" dirty="0">
                <a:solidFill>
                  <a:srgbClr val="000000"/>
                </a:solidFill>
                <a:latin typeface="Arial" charset="0"/>
                <a:ea typeface="ＭＳ Ｐゴシック" charset="-128"/>
              </a:rPr>
              <a:t> phase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ja-JP" sz="1600" dirty="0">
              <a:solidFill>
                <a:srgbClr val="000000"/>
              </a:solidFill>
              <a:latin typeface="Arial" charset="0"/>
              <a:ea typeface="ＭＳ Ｐゴシック" charset="-128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ja-JP" altLang="en-US" sz="1600" dirty="0">
                <a:solidFill>
                  <a:srgbClr val="000000"/>
                </a:solidFill>
                <a:latin typeface="Arial" charset="0"/>
                <a:ea typeface="ＭＳ Ｐゴシック" charset="-128"/>
              </a:rPr>
              <a:t>合糸期　</a:t>
            </a:r>
            <a:r>
              <a:rPr kumimoji="1" lang="en-US" altLang="ja-JP" sz="1600" dirty="0">
                <a:solidFill>
                  <a:srgbClr val="000000"/>
                </a:solidFill>
                <a:latin typeface="Arial" charset="0"/>
                <a:ea typeface="ＭＳ Ｐゴシック" charset="-128"/>
              </a:rPr>
              <a:t> </a:t>
            </a:r>
            <a:r>
              <a:rPr kumimoji="1" lang="en-US" altLang="ja-JP" sz="1600" dirty="0" err="1">
                <a:solidFill>
                  <a:srgbClr val="000000"/>
                </a:solidFill>
                <a:latin typeface="Arial" charset="0"/>
                <a:ea typeface="ＭＳ Ｐゴシック" charset="-128"/>
              </a:rPr>
              <a:t>zigotene</a:t>
            </a:r>
            <a:r>
              <a:rPr kumimoji="1" lang="en-US" altLang="ja-JP" sz="1600" dirty="0">
                <a:solidFill>
                  <a:srgbClr val="000000"/>
                </a:solidFill>
                <a:latin typeface="Arial" charset="0"/>
                <a:ea typeface="ＭＳ Ｐゴシック" charset="-128"/>
              </a:rPr>
              <a:t> stage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ja-JP" sz="1600" dirty="0">
              <a:solidFill>
                <a:srgbClr val="000000"/>
              </a:solidFill>
              <a:latin typeface="Arial" charset="0"/>
              <a:ea typeface="ＭＳ Ｐゴシック" charset="-128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ja-JP" altLang="en-US" sz="1600" dirty="0">
                <a:solidFill>
                  <a:srgbClr val="000000"/>
                </a:solidFill>
                <a:latin typeface="Arial" charset="0"/>
                <a:ea typeface="ＭＳ Ｐゴシック" charset="-128"/>
              </a:rPr>
              <a:t>太糸期　</a:t>
            </a:r>
            <a:r>
              <a:rPr kumimoji="1" lang="en-US" altLang="ja-JP" sz="1600" dirty="0">
                <a:solidFill>
                  <a:srgbClr val="000000"/>
                </a:solidFill>
                <a:latin typeface="Arial" charset="0"/>
                <a:ea typeface="ＭＳ Ｐゴシック" charset="-128"/>
              </a:rPr>
              <a:t> </a:t>
            </a:r>
            <a:r>
              <a:rPr kumimoji="1" lang="en-US" altLang="ja-JP" sz="1600" dirty="0" err="1">
                <a:solidFill>
                  <a:srgbClr val="000000"/>
                </a:solidFill>
                <a:latin typeface="Arial" charset="0"/>
                <a:ea typeface="ＭＳ Ｐゴシック" charset="-128"/>
              </a:rPr>
              <a:t>pachytene</a:t>
            </a:r>
            <a:r>
              <a:rPr kumimoji="1" lang="en-US" altLang="ja-JP" sz="1600" dirty="0">
                <a:solidFill>
                  <a:srgbClr val="000000"/>
                </a:solidFill>
                <a:latin typeface="Arial" charset="0"/>
                <a:ea typeface="ＭＳ Ｐゴシック" charset="-128"/>
              </a:rPr>
              <a:t> stage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ja-JP" sz="1600" dirty="0">
              <a:solidFill>
                <a:srgbClr val="000000"/>
              </a:solidFill>
              <a:latin typeface="Arial" charset="0"/>
              <a:ea typeface="ＭＳ Ｐゴシック" charset="-128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ja-JP" altLang="en-US" sz="1600" dirty="0">
                <a:solidFill>
                  <a:srgbClr val="000000"/>
                </a:solidFill>
                <a:latin typeface="Arial" charset="0"/>
                <a:ea typeface="ＭＳ Ｐゴシック" charset="-128"/>
              </a:rPr>
              <a:t>複糸期　</a:t>
            </a:r>
            <a:r>
              <a:rPr kumimoji="1" lang="en-US" altLang="ja-JP" sz="1600" dirty="0">
                <a:solidFill>
                  <a:srgbClr val="000000"/>
                </a:solidFill>
                <a:latin typeface="Arial" charset="0"/>
                <a:ea typeface="ＭＳ Ｐゴシック" charset="-128"/>
              </a:rPr>
              <a:t> </a:t>
            </a:r>
            <a:r>
              <a:rPr kumimoji="1" lang="en-US" altLang="ja-JP" sz="1600" dirty="0" err="1">
                <a:solidFill>
                  <a:srgbClr val="000000"/>
                </a:solidFill>
                <a:latin typeface="Arial" charset="0"/>
                <a:ea typeface="ＭＳ Ｐゴシック" charset="-128"/>
              </a:rPr>
              <a:t>diplotene</a:t>
            </a:r>
            <a:r>
              <a:rPr kumimoji="1" lang="en-US" altLang="ja-JP" sz="1600" dirty="0">
                <a:solidFill>
                  <a:srgbClr val="000000"/>
                </a:solidFill>
                <a:latin typeface="Arial" charset="0"/>
                <a:ea typeface="ＭＳ Ｐゴシック" charset="-128"/>
              </a:rPr>
              <a:t> stage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ja-JP" sz="1600" dirty="0">
              <a:solidFill>
                <a:srgbClr val="000000"/>
              </a:solidFill>
              <a:latin typeface="Arial" charset="0"/>
              <a:ea typeface="ＭＳ Ｐゴシック" charset="-128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ja-JP" altLang="en-US" sz="1600" dirty="0">
                <a:solidFill>
                  <a:srgbClr val="000000"/>
                </a:solidFill>
                <a:latin typeface="Arial" charset="0"/>
                <a:ea typeface="ＭＳ Ｐゴシック" charset="-128"/>
              </a:rPr>
              <a:t>移動期　</a:t>
            </a:r>
            <a:r>
              <a:rPr kumimoji="1" lang="en-US" altLang="ja-JP" sz="1600" dirty="0">
                <a:solidFill>
                  <a:srgbClr val="000000"/>
                </a:solidFill>
                <a:latin typeface="Arial" charset="0"/>
                <a:ea typeface="ＭＳ Ｐゴシック" charset="-128"/>
              </a:rPr>
              <a:t> </a:t>
            </a:r>
            <a:r>
              <a:rPr kumimoji="1" lang="en-US" altLang="ja-JP" sz="1600" dirty="0" err="1">
                <a:solidFill>
                  <a:srgbClr val="000000"/>
                </a:solidFill>
                <a:latin typeface="Arial" charset="0"/>
                <a:ea typeface="ＭＳ Ｐゴシック" charset="-128"/>
              </a:rPr>
              <a:t>diakinesis</a:t>
            </a:r>
            <a:r>
              <a:rPr kumimoji="1" lang="en-US" altLang="ja-JP" sz="1600" dirty="0">
                <a:solidFill>
                  <a:srgbClr val="000000"/>
                </a:solidFill>
                <a:latin typeface="Arial" charset="0"/>
                <a:ea typeface="ＭＳ Ｐゴシック" charset="-128"/>
              </a:rPr>
              <a:t> stage</a:t>
            </a:r>
            <a:endParaRPr kumimoji="1" lang="ja-JP" altLang="en-US" sz="1600" dirty="0">
              <a:solidFill>
                <a:srgbClr val="000000"/>
              </a:solidFill>
              <a:latin typeface="Arial" charset="0"/>
              <a:ea typeface="ＭＳ Ｐゴシック" charset="-128"/>
            </a:endParaRPr>
          </a:p>
        </p:txBody>
      </p:sp>
      <p:cxnSp>
        <p:nvCxnSpPr>
          <p:cNvPr id="10" name="直線矢印コネクタ 9"/>
          <p:cNvCxnSpPr/>
          <p:nvPr/>
        </p:nvCxnSpPr>
        <p:spPr>
          <a:xfrm flipV="1">
            <a:off x="6609184" y="1268760"/>
            <a:ext cx="648072" cy="151216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矢印コネクタ 10"/>
          <p:cNvCxnSpPr/>
          <p:nvPr/>
        </p:nvCxnSpPr>
        <p:spPr>
          <a:xfrm flipV="1">
            <a:off x="6753200" y="2636912"/>
            <a:ext cx="504056" cy="72008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テキスト ボックス 11"/>
          <p:cNvSpPr txBox="1"/>
          <p:nvPr/>
        </p:nvSpPr>
        <p:spPr>
          <a:xfrm>
            <a:off x="1216963" y="84072"/>
            <a:ext cx="48894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ja-JP" sz="2400" dirty="0">
                <a:solidFill>
                  <a:srgbClr val="000000"/>
                </a:solidFill>
                <a:latin typeface="Arial" charset="0"/>
                <a:ea typeface="ＭＳ Ｐゴシック" charset="-128"/>
              </a:rPr>
              <a:t>What is </a:t>
            </a:r>
            <a:r>
              <a:rPr kumimoji="1" lang="en-US" altLang="ja-JP" sz="2400" dirty="0">
                <a:solidFill>
                  <a:srgbClr val="FF0000"/>
                </a:solidFill>
                <a:latin typeface="Arial" charset="0"/>
                <a:ea typeface="ＭＳ Ｐゴシック" charset="-128"/>
              </a:rPr>
              <a:t>genetic recombination</a:t>
            </a:r>
            <a:r>
              <a:rPr kumimoji="1" lang="en-US" altLang="ja-JP" sz="2400" dirty="0">
                <a:solidFill>
                  <a:srgbClr val="000000"/>
                </a:solidFill>
                <a:latin typeface="Arial" charset="0"/>
                <a:ea typeface="ＭＳ Ｐゴシック" charset="-128"/>
              </a:rPr>
              <a:t> ?</a:t>
            </a:r>
            <a:endParaRPr kumimoji="1" lang="ja-JP" altLang="en-US" sz="2400" dirty="0">
              <a:solidFill>
                <a:srgbClr val="000000"/>
              </a:solidFill>
              <a:latin typeface="Arial" charset="0"/>
              <a:ea typeface="ＭＳ Ｐゴシック" charset="-128"/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53" t="72050" r="23273" b="4851"/>
          <a:stretch/>
        </p:blipFill>
        <p:spPr>
          <a:xfrm>
            <a:off x="895416" y="3755982"/>
            <a:ext cx="6037804" cy="2767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6853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相同組換えと非相同末端結合による修復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875" y="756166"/>
            <a:ext cx="8096250" cy="5715000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1799989" y="6471166"/>
            <a:ext cx="63060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https://atomica.jaea.go.jp/data/fig/fig_pict_09-02-02-12-01.html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56507" y="160337"/>
            <a:ext cx="34926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Homologous recombination (HR)</a:t>
            </a:r>
            <a:r>
              <a:rPr kumimoji="1" lang="ja-JP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　</a:t>
            </a:r>
            <a:endParaRPr kumimoji="1" lang="en-US" altLang="ja-JP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相同組換え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145582" y="160338"/>
            <a:ext cx="38555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Non-Homologous End Joining (</a:t>
            </a:r>
            <a:r>
              <a:rPr kumimoji="1" lang="en-US" altLang="ja-JP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NHEJ</a:t>
            </a:r>
            <a:r>
              <a:rPr kumimoji="1" lang="en-US" altLang="ja-JP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)</a:t>
            </a:r>
            <a:r>
              <a:rPr kumimoji="1" lang="ja-JP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　</a:t>
            </a:r>
            <a:endParaRPr kumimoji="1" lang="en-US" altLang="ja-JP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非相同末端結合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8323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Line 19"/>
          <p:cNvSpPr>
            <a:spLocks noChangeShapeType="1"/>
          </p:cNvSpPr>
          <p:nvPr/>
        </p:nvSpPr>
        <p:spPr bwMode="auto">
          <a:xfrm>
            <a:off x="2144688" y="2204864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kumimoji="1" lang="ja-JP" altLang="en-US">
              <a:solidFill>
                <a:srgbClr val="000000"/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25658" name="AutoShape 21"/>
          <p:cNvSpPr>
            <a:spLocks noChangeArrowheads="1"/>
          </p:cNvSpPr>
          <p:nvPr/>
        </p:nvSpPr>
        <p:spPr bwMode="auto">
          <a:xfrm>
            <a:off x="1929309" y="2852738"/>
            <a:ext cx="152400" cy="914400"/>
          </a:xfrm>
          <a:prstGeom prst="roundRect">
            <a:avLst>
              <a:gd name="adj" fmla="val 16667"/>
            </a:avLst>
          </a:prstGeom>
          <a:solidFill>
            <a:srgbClr val="00B0F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kumimoji="1" lang="ja-JP" altLang="en-US">
              <a:solidFill>
                <a:srgbClr val="000000"/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25661" name="AutoShape 24"/>
          <p:cNvSpPr>
            <a:spLocks noChangeArrowheads="1"/>
          </p:cNvSpPr>
          <p:nvPr/>
        </p:nvSpPr>
        <p:spPr bwMode="auto">
          <a:xfrm>
            <a:off x="2279799" y="2852738"/>
            <a:ext cx="152400" cy="914400"/>
          </a:xfrm>
          <a:prstGeom prst="roundRect">
            <a:avLst>
              <a:gd name="adj" fmla="val 16667"/>
            </a:avLst>
          </a:prstGeom>
          <a:solidFill>
            <a:srgbClr val="0070C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kumimoji="1" lang="ja-JP" altLang="en-US">
              <a:solidFill>
                <a:srgbClr val="000000"/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25651" name="Text Box 37"/>
          <p:cNvSpPr txBox="1">
            <a:spLocks noChangeArrowheads="1"/>
          </p:cNvSpPr>
          <p:nvPr/>
        </p:nvSpPr>
        <p:spPr bwMode="auto">
          <a:xfrm>
            <a:off x="2053878" y="4824413"/>
            <a:ext cx="4508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ja-JP" sz="3600" dirty="0">
                <a:solidFill>
                  <a:srgbClr val="000000"/>
                </a:solidFill>
                <a:latin typeface="Arial" charset="0"/>
                <a:ea typeface="ＭＳ Ｐゴシック" charset="-128"/>
              </a:rPr>
              <a:t>+</a:t>
            </a:r>
          </a:p>
        </p:txBody>
      </p:sp>
      <p:sp>
        <p:nvSpPr>
          <p:cNvPr id="25607" name="Text Box 87"/>
          <p:cNvSpPr txBox="1">
            <a:spLocks noChangeArrowheads="1"/>
          </p:cNvSpPr>
          <p:nvPr/>
        </p:nvSpPr>
        <p:spPr bwMode="auto">
          <a:xfrm>
            <a:off x="1424609" y="332656"/>
            <a:ext cx="315983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ja-JP" dirty="0" err="1">
                <a:solidFill>
                  <a:srgbClr val="000000"/>
                </a:solidFill>
                <a:latin typeface="Arial" charset="0"/>
                <a:ea typeface="ＭＳ Ｐゴシック" charset="-128"/>
              </a:rPr>
              <a:t>Zygosis</a:t>
            </a:r>
            <a:r>
              <a:rPr kumimoji="1" lang="en-US" altLang="ja-JP" dirty="0">
                <a:solidFill>
                  <a:srgbClr val="000000"/>
                </a:solidFill>
                <a:latin typeface="Arial" charset="0"/>
                <a:ea typeface="ＭＳ Ｐゴシック" charset="-128"/>
              </a:rPr>
              <a:t> in haploid organisms</a:t>
            </a:r>
            <a:endParaRPr kumimoji="1" lang="ja-JP" altLang="en-US" dirty="0">
              <a:solidFill>
                <a:srgbClr val="000000"/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25646" name="AutoShape 39"/>
          <p:cNvSpPr>
            <a:spLocks noChangeArrowheads="1"/>
          </p:cNvSpPr>
          <p:nvPr/>
        </p:nvSpPr>
        <p:spPr bwMode="auto">
          <a:xfrm>
            <a:off x="6508750" y="857250"/>
            <a:ext cx="152400" cy="914400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kumimoji="1" lang="ja-JP" altLang="en-US">
              <a:solidFill>
                <a:srgbClr val="000000"/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25647" name="AutoShape 40"/>
          <p:cNvSpPr>
            <a:spLocks noChangeArrowheads="1"/>
          </p:cNvSpPr>
          <p:nvPr/>
        </p:nvSpPr>
        <p:spPr bwMode="auto">
          <a:xfrm>
            <a:off x="6813550" y="857250"/>
            <a:ext cx="152400" cy="914400"/>
          </a:xfrm>
          <a:prstGeom prst="roundRect">
            <a:avLst>
              <a:gd name="adj" fmla="val 16667"/>
            </a:avLst>
          </a:prstGeom>
          <a:solidFill>
            <a:srgbClr val="FF00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kumimoji="1" lang="ja-JP" altLang="en-US">
              <a:solidFill>
                <a:srgbClr val="000000"/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25648" name="Text Box 41"/>
          <p:cNvSpPr txBox="1">
            <a:spLocks noChangeArrowheads="1"/>
          </p:cNvSpPr>
          <p:nvPr/>
        </p:nvSpPr>
        <p:spPr bwMode="auto">
          <a:xfrm>
            <a:off x="5746751" y="1085850"/>
            <a:ext cx="7397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kumimoji="1" lang="en-US" altLang="ja-JP" sz="2400">
                <a:solidFill>
                  <a:srgbClr val="000000"/>
                </a:solidFill>
                <a:latin typeface="Times" charset="0"/>
                <a:ea typeface="Osaka" charset="-128"/>
              </a:rPr>
              <a:t>2</a:t>
            </a:r>
            <a:r>
              <a:rPr kumimoji="1" lang="en-US" altLang="ja-JP" sz="2400" i="1">
                <a:solidFill>
                  <a:srgbClr val="000000"/>
                </a:solidFill>
                <a:latin typeface="Times" charset="0"/>
                <a:ea typeface="Osaka" charset="-128"/>
              </a:rPr>
              <a:t>n</a:t>
            </a:r>
            <a:endParaRPr kumimoji="1" lang="en-US" altLang="ja-JP" sz="2400">
              <a:solidFill>
                <a:srgbClr val="000000"/>
              </a:solidFill>
              <a:latin typeface="Times" charset="0"/>
              <a:ea typeface="Osaka" charset="-128"/>
            </a:endParaRPr>
          </a:p>
        </p:txBody>
      </p:sp>
      <p:sp>
        <p:nvSpPr>
          <p:cNvPr id="25609" name="Line 42"/>
          <p:cNvSpPr>
            <a:spLocks noChangeShapeType="1"/>
          </p:cNvSpPr>
          <p:nvPr/>
        </p:nvSpPr>
        <p:spPr bwMode="auto">
          <a:xfrm>
            <a:off x="6718300" y="1865313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kumimoji="1" lang="ja-JP" altLang="en-US">
              <a:solidFill>
                <a:srgbClr val="000000"/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25641" name="AutoShape 44"/>
          <p:cNvSpPr>
            <a:spLocks noChangeArrowheads="1"/>
          </p:cNvSpPr>
          <p:nvPr/>
        </p:nvSpPr>
        <p:spPr bwMode="auto">
          <a:xfrm>
            <a:off x="6394450" y="2513013"/>
            <a:ext cx="152400" cy="914400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kumimoji="1" lang="ja-JP" altLang="en-US">
              <a:solidFill>
                <a:srgbClr val="000000"/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25642" name="AutoShape 45"/>
          <p:cNvSpPr>
            <a:spLocks noChangeArrowheads="1"/>
          </p:cNvSpPr>
          <p:nvPr/>
        </p:nvSpPr>
        <p:spPr bwMode="auto">
          <a:xfrm>
            <a:off x="6740525" y="2513013"/>
            <a:ext cx="152400" cy="914400"/>
          </a:xfrm>
          <a:prstGeom prst="roundRect">
            <a:avLst>
              <a:gd name="adj" fmla="val 16667"/>
            </a:avLst>
          </a:prstGeom>
          <a:solidFill>
            <a:srgbClr val="FF00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kumimoji="1" lang="ja-JP" altLang="en-US">
              <a:solidFill>
                <a:srgbClr val="000000"/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25643" name="Text Box 46"/>
          <p:cNvSpPr txBox="1">
            <a:spLocks noChangeArrowheads="1"/>
          </p:cNvSpPr>
          <p:nvPr/>
        </p:nvSpPr>
        <p:spPr bwMode="auto">
          <a:xfrm>
            <a:off x="5673726" y="2741613"/>
            <a:ext cx="7397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kumimoji="1" lang="en-US" altLang="ja-JP" sz="2400">
                <a:solidFill>
                  <a:srgbClr val="000000"/>
                </a:solidFill>
                <a:latin typeface="Times" charset="0"/>
                <a:ea typeface="Osaka" charset="-128"/>
              </a:rPr>
              <a:t>4</a:t>
            </a:r>
            <a:r>
              <a:rPr kumimoji="1" lang="en-US" altLang="ja-JP" sz="2400" i="1">
                <a:solidFill>
                  <a:srgbClr val="000000"/>
                </a:solidFill>
                <a:latin typeface="Times" charset="0"/>
                <a:ea typeface="Osaka" charset="-128"/>
              </a:rPr>
              <a:t>n</a:t>
            </a:r>
            <a:endParaRPr kumimoji="1" lang="en-US" altLang="ja-JP" sz="2400">
              <a:solidFill>
                <a:srgbClr val="000000"/>
              </a:solidFill>
              <a:latin typeface="Times" charset="0"/>
              <a:ea typeface="Osaka" charset="-128"/>
            </a:endParaRPr>
          </a:p>
        </p:txBody>
      </p:sp>
      <p:sp>
        <p:nvSpPr>
          <p:cNvPr id="25644" name="AutoShape 47"/>
          <p:cNvSpPr>
            <a:spLocks noChangeArrowheads="1"/>
          </p:cNvSpPr>
          <p:nvPr/>
        </p:nvSpPr>
        <p:spPr bwMode="auto">
          <a:xfrm>
            <a:off x="6538913" y="2513013"/>
            <a:ext cx="152400" cy="914400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kumimoji="1" lang="ja-JP" altLang="en-US">
              <a:solidFill>
                <a:srgbClr val="000000"/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25645" name="AutoShape 48"/>
          <p:cNvSpPr>
            <a:spLocks noChangeArrowheads="1"/>
          </p:cNvSpPr>
          <p:nvPr/>
        </p:nvSpPr>
        <p:spPr bwMode="auto">
          <a:xfrm>
            <a:off x="6889750" y="2513013"/>
            <a:ext cx="152400" cy="914400"/>
          </a:xfrm>
          <a:prstGeom prst="roundRect">
            <a:avLst>
              <a:gd name="adj" fmla="val 16667"/>
            </a:avLst>
          </a:prstGeom>
          <a:solidFill>
            <a:srgbClr val="FF00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kumimoji="1" lang="ja-JP" altLang="en-US">
              <a:solidFill>
                <a:srgbClr val="000000"/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25611" name="Line 49"/>
          <p:cNvSpPr>
            <a:spLocks noChangeShapeType="1"/>
          </p:cNvSpPr>
          <p:nvPr/>
        </p:nvSpPr>
        <p:spPr bwMode="auto">
          <a:xfrm>
            <a:off x="6718300" y="3665538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kumimoji="1" lang="ja-JP" altLang="en-US">
              <a:solidFill>
                <a:srgbClr val="000000"/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25638" name="AutoShape 51"/>
          <p:cNvSpPr>
            <a:spLocks noChangeArrowheads="1"/>
          </p:cNvSpPr>
          <p:nvPr/>
        </p:nvSpPr>
        <p:spPr bwMode="auto">
          <a:xfrm>
            <a:off x="5499100" y="4097338"/>
            <a:ext cx="152400" cy="914400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kumimoji="1" lang="ja-JP" altLang="en-US">
              <a:solidFill>
                <a:srgbClr val="000000"/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25639" name="AutoShape 52"/>
          <p:cNvSpPr>
            <a:spLocks noChangeArrowheads="1"/>
          </p:cNvSpPr>
          <p:nvPr/>
        </p:nvSpPr>
        <p:spPr bwMode="auto">
          <a:xfrm>
            <a:off x="5664200" y="4097338"/>
            <a:ext cx="152400" cy="914400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kumimoji="1" lang="ja-JP" altLang="en-US">
              <a:solidFill>
                <a:srgbClr val="000000"/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25640" name="Text Box 53"/>
          <p:cNvSpPr txBox="1">
            <a:spLocks noChangeArrowheads="1"/>
          </p:cNvSpPr>
          <p:nvPr/>
        </p:nvSpPr>
        <p:spPr bwMode="auto">
          <a:xfrm>
            <a:off x="4737101" y="4325938"/>
            <a:ext cx="7397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kumimoji="1" lang="en-US" altLang="ja-JP" sz="2400">
                <a:solidFill>
                  <a:srgbClr val="000000"/>
                </a:solidFill>
                <a:latin typeface="Times" charset="0"/>
                <a:ea typeface="Osaka" charset="-128"/>
              </a:rPr>
              <a:t>2</a:t>
            </a:r>
            <a:r>
              <a:rPr kumimoji="1" lang="en-US" altLang="ja-JP" sz="2400" i="1">
                <a:solidFill>
                  <a:srgbClr val="000000"/>
                </a:solidFill>
                <a:latin typeface="Times" charset="0"/>
                <a:ea typeface="Osaka" charset="-128"/>
              </a:rPr>
              <a:t>n</a:t>
            </a:r>
            <a:endParaRPr kumimoji="1" lang="en-US" altLang="ja-JP" sz="2400">
              <a:solidFill>
                <a:srgbClr val="000000"/>
              </a:solidFill>
              <a:latin typeface="Times" charset="0"/>
              <a:ea typeface="Osaka" charset="-128"/>
            </a:endParaRPr>
          </a:p>
        </p:txBody>
      </p:sp>
      <p:sp>
        <p:nvSpPr>
          <p:cNvPr id="25613" name="Text Box 58"/>
          <p:cNvSpPr txBox="1">
            <a:spLocks noChangeArrowheads="1"/>
          </p:cNvSpPr>
          <p:nvPr/>
        </p:nvSpPr>
        <p:spPr bwMode="auto">
          <a:xfrm>
            <a:off x="6492875" y="4176713"/>
            <a:ext cx="4508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ja-JP" sz="3600">
                <a:solidFill>
                  <a:srgbClr val="000000"/>
                </a:solidFill>
                <a:latin typeface="Arial" charset="0"/>
                <a:ea typeface="ＭＳ Ｐゴシック" charset="-128"/>
              </a:rPr>
              <a:t>+</a:t>
            </a:r>
          </a:p>
        </p:txBody>
      </p:sp>
      <p:sp>
        <p:nvSpPr>
          <p:cNvPr id="25614" name="Line 59"/>
          <p:cNvSpPr>
            <a:spLocks noChangeShapeType="1"/>
          </p:cNvSpPr>
          <p:nvPr/>
        </p:nvSpPr>
        <p:spPr bwMode="auto">
          <a:xfrm>
            <a:off x="5673725" y="5105400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kumimoji="1" lang="ja-JP" altLang="en-US">
              <a:solidFill>
                <a:srgbClr val="000000"/>
              </a:solidFill>
              <a:latin typeface="Arial" charset="0"/>
              <a:ea typeface="ＭＳ Ｐゴシック" charset="-128"/>
            </a:endParaRPr>
          </a:p>
        </p:txBody>
      </p:sp>
      <p:grpSp>
        <p:nvGrpSpPr>
          <p:cNvPr id="2" name="Group 61"/>
          <p:cNvGrpSpPr>
            <a:grpSpLocks/>
          </p:cNvGrpSpPr>
          <p:nvPr/>
        </p:nvGrpSpPr>
        <p:grpSpPr bwMode="auto">
          <a:xfrm>
            <a:off x="6969125" y="4097338"/>
            <a:ext cx="1079500" cy="914400"/>
            <a:chOff x="2971" y="2432"/>
            <a:chExt cx="680" cy="576"/>
          </a:xfrm>
        </p:grpSpPr>
        <p:sp>
          <p:nvSpPr>
            <p:cNvPr id="25635" name="AutoShape 62"/>
            <p:cNvSpPr>
              <a:spLocks noChangeArrowheads="1"/>
            </p:cNvSpPr>
            <p:nvPr/>
          </p:nvSpPr>
          <p:spPr bwMode="auto">
            <a:xfrm>
              <a:off x="3451" y="2432"/>
              <a:ext cx="96" cy="576"/>
            </a:xfrm>
            <a:prstGeom prst="roundRect">
              <a:avLst>
                <a:gd name="adj" fmla="val 16667"/>
              </a:avLst>
            </a:prstGeom>
            <a:solidFill>
              <a:srgbClr val="FF00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kumimoji="1" lang="ja-JP" altLang="en-US">
                <a:solidFill>
                  <a:srgbClr val="000000"/>
                </a:solidFill>
                <a:latin typeface="Arial" charset="0"/>
                <a:ea typeface="ＭＳ Ｐゴシック" charset="-128"/>
              </a:endParaRPr>
            </a:p>
          </p:txBody>
        </p:sp>
        <p:sp>
          <p:nvSpPr>
            <p:cNvPr id="25636" name="AutoShape 63"/>
            <p:cNvSpPr>
              <a:spLocks noChangeArrowheads="1"/>
            </p:cNvSpPr>
            <p:nvPr/>
          </p:nvSpPr>
          <p:spPr bwMode="auto">
            <a:xfrm>
              <a:off x="3555" y="2432"/>
              <a:ext cx="96" cy="576"/>
            </a:xfrm>
            <a:prstGeom prst="roundRect">
              <a:avLst>
                <a:gd name="adj" fmla="val 16667"/>
              </a:avLst>
            </a:prstGeom>
            <a:solidFill>
              <a:srgbClr val="FF00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kumimoji="1" lang="ja-JP" altLang="en-US">
                <a:solidFill>
                  <a:srgbClr val="000000"/>
                </a:solidFill>
                <a:latin typeface="Arial" charset="0"/>
                <a:ea typeface="ＭＳ Ｐゴシック" charset="-128"/>
              </a:endParaRPr>
            </a:p>
          </p:txBody>
        </p:sp>
        <p:sp>
          <p:nvSpPr>
            <p:cNvPr id="25637" name="Text Box 64"/>
            <p:cNvSpPr txBox="1">
              <a:spLocks noChangeArrowheads="1"/>
            </p:cNvSpPr>
            <p:nvPr/>
          </p:nvSpPr>
          <p:spPr bwMode="auto">
            <a:xfrm>
              <a:off x="2971" y="2576"/>
              <a:ext cx="46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914400" fontAlgn="base">
                <a:spcBef>
                  <a:spcPct val="50000"/>
                </a:spcBef>
                <a:spcAft>
                  <a:spcPct val="0"/>
                </a:spcAft>
              </a:pPr>
              <a:r>
                <a:rPr kumimoji="1" lang="en-US" altLang="ja-JP" sz="2400">
                  <a:solidFill>
                    <a:srgbClr val="000000"/>
                  </a:solidFill>
                  <a:latin typeface="Times" charset="0"/>
                  <a:ea typeface="Osaka" charset="-128"/>
                </a:rPr>
                <a:t>2</a:t>
              </a:r>
              <a:r>
                <a:rPr kumimoji="1" lang="en-US" altLang="ja-JP" sz="2400" i="1">
                  <a:solidFill>
                    <a:srgbClr val="000000"/>
                  </a:solidFill>
                  <a:latin typeface="Times" charset="0"/>
                  <a:ea typeface="Osaka" charset="-128"/>
                </a:rPr>
                <a:t>n</a:t>
              </a:r>
              <a:endParaRPr kumimoji="1" lang="en-US" altLang="ja-JP" sz="2400">
                <a:solidFill>
                  <a:srgbClr val="000000"/>
                </a:solidFill>
                <a:latin typeface="Times" charset="0"/>
                <a:ea typeface="Osaka" charset="-128"/>
              </a:endParaRPr>
            </a:p>
          </p:txBody>
        </p:sp>
      </p:grpSp>
      <p:sp>
        <p:nvSpPr>
          <p:cNvPr id="25633" name="AutoShape 66"/>
          <p:cNvSpPr>
            <a:spLocks noChangeArrowheads="1"/>
          </p:cNvSpPr>
          <p:nvPr/>
        </p:nvSpPr>
        <p:spPr bwMode="auto">
          <a:xfrm>
            <a:off x="5168901" y="5610225"/>
            <a:ext cx="152400" cy="914400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kumimoji="1" lang="ja-JP" altLang="en-US">
              <a:solidFill>
                <a:srgbClr val="000000"/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25634" name="Text Box 68"/>
          <p:cNvSpPr txBox="1">
            <a:spLocks noChangeArrowheads="1"/>
          </p:cNvSpPr>
          <p:nvPr/>
        </p:nvSpPr>
        <p:spPr bwMode="auto">
          <a:xfrm>
            <a:off x="4665664" y="5838825"/>
            <a:ext cx="7397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kumimoji="1" lang="en-US" altLang="ja-JP" sz="2400" i="1">
                <a:solidFill>
                  <a:srgbClr val="000000"/>
                </a:solidFill>
                <a:latin typeface="Times" charset="0"/>
                <a:ea typeface="Osaka" charset="-128"/>
              </a:rPr>
              <a:t>n</a:t>
            </a:r>
            <a:endParaRPr kumimoji="1" lang="en-US" altLang="ja-JP" sz="2400">
              <a:solidFill>
                <a:srgbClr val="000000"/>
              </a:solidFill>
              <a:latin typeface="Times" charset="0"/>
              <a:ea typeface="Osaka" charset="-128"/>
            </a:endParaRPr>
          </a:p>
        </p:txBody>
      </p:sp>
      <p:sp>
        <p:nvSpPr>
          <p:cNvPr id="25631" name="AutoShape 71"/>
          <p:cNvSpPr>
            <a:spLocks noChangeArrowheads="1"/>
          </p:cNvSpPr>
          <p:nvPr/>
        </p:nvSpPr>
        <p:spPr bwMode="auto">
          <a:xfrm>
            <a:off x="6300788" y="5610225"/>
            <a:ext cx="152400" cy="914400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kumimoji="1" lang="ja-JP" altLang="en-US">
              <a:solidFill>
                <a:srgbClr val="000000"/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25632" name="Text Box 72"/>
          <p:cNvSpPr txBox="1">
            <a:spLocks noChangeArrowheads="1"/>
          </p:cNvSpPr>
          <p:nvPr/>
        </p:nvSpPr>
        <p:spPr bwMode="auto">
          <a:xfrm>
            <a:off x="5797551" y="5838825"/>
            <a:ext cx="7397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kumimoji="1" lang="en-US" altLang="ja-JP" sz="2400" i="1">
                <a:solidFill>
                  <a:srgbClr val="000000"/>
                </a:solidFill>
                <a:latin typeface="Times" charset="0"/>
                <a:ea typeface="Osaka" charset="-128"/>
              </a:rPr>
              <a:t>n</a:t>
            </a:r>
            <a:endParaRPr kumimoji="1" lang="en-US" altLang="ja-JP" sz="2400">
              <a:solidFill>
                <a:srgbClr val="000000"/>
              </a:solidFill>
              <a:latin typeface="Times" charset="0"/>
              <a:ea typeface="Osaka" charset="-128"/>
            </a:endParaRPr>
          </a:p>
        </p:txBody>
      </p:sp>
      <p:sp>
        <p:nvSpPr>
          <p:cNvPr id="25630" name="Text Box 79"/>
          <p:cNvSpPr txBox="1">
            <a:spLocks noChangeArrowheads="1"/>
          </p:cNvSpPr>
          <p:nvPr/>
        </p:nvSpPr>
        <p:spPr bwMode="auto">
          <a:xfrm>
            <a:off x="5386388" y="5746750"/>
            <a:ext cx="4508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ja-JP" sz="3600">
                <a:solidFill>
                  <a:srgbClr val="000000"/>
                </a:solidFill>
                <a:latin typeface="Arial" charset="0"/>
                <a:ea typeface="ＭＳ Ｐゴシック" charset="-128"/>
              </a:rPr>
              <a:t>+</a:t>
            </a:r>
          </a:p>
        </p:txBody>
      </p:sp>
      <p:sp>
        <p:nvSpPr>
          <p:cNvPr id="25617" name="Line 81"/>
          <p:cNvSpPr>
            <a:spLocks noChangeShapeType="1"/>
          </p:cNvSpPr>
          <p:nvPr/>
        </p:nvSpPr>
        <p:spPr bwMode="auto">
          <a:xfrm>
            <a:off x="7905750" y="5033963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kumimoji="1" lang="ja-JP" altLang="en-US">
              <a:solidFill>
                <a:srgbClr val="000000"/>
              </a:solidFill>
              <a:latin typeface="Arial" charset="0"/>
              <a:ea typeface="ＭＳ Ｐゴシック" charset="-128"/>
            </a:endParaRPr>
          </a:p>
        </p:txBody>
      </p:sp>
      <p:grpSp>
        <p:nvGrpSpPr>
          <p:cNvPr id="3" name="Group 89"/>
          <p:cNvGrpSpPr>
            <a:grpSpLocks/>
          </p:cNvGrpSpPr>
          <p:nvPr/>
        </p:nvGrpSpPr>
        <p:grpSpPr bwMode="auto">
          <a:xfrm>
            <a:off x="6969126" y="5610225"/>
            <a:ext cx="1871663" cy="914400"/>
            <a:chOff x="2880" y="3385"/>
            <a:chExt cx="1179" cy="576"/>
          </a:xfrm>
        </p:grpSpPr>
        <p:grpSp>
          <p:nvGrpSpPr>
            <p:cNvPr id="4" name="Group 90"/>
            <p:cNvGrpSpPr>
              <a:grpSpLocks/>
            </p:cNvGrpSpPr>
            <p:nvPr/>
          </p:nvGrpSpPr>
          <p:grpSpPr bwMode="auto">
            <a:xfrm>
              <a:off x="2880" y="3385"/>
              <a:ext cx="466" cy="576"/>
              <a:chOff x="3107" y="3521"/>
              <a:chExt cx="466" cy="576"/>
            </a:xfrm>
          </p:grpSpPr>
          <p:sp>
            <p:nvSpPr>
              <p:cNvPr id="25626" name="AutoShape 91"/>
              <p:cNvSpPr>
                <a:spLocks noChangeArrowheads="1"/>
              </p:cNvSpPr>
              <p:nvPr/>
            </p:nvSpPr>
            <p:spPr bwMode="auto">
              <a:xfrm>
                <a:off x="3424" y="3521"/>
                <a:ext cx="96" cy="576"/>
              </a:xfrm>
              <a:prstGeom prst="roundRect">
                <a:avLst>
                  <a:gd name="adj" fmla="val 16667"/>
                </a:avLst>
              </a:prstGeom>
              <a:solidFill>
                <a:srgbClr val="FF00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ja-JP" altLang="en-US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25627" name="Text Box 92"/>
              <p:cNvSpPr txBox="1">
                <a:spLocks noChangeArrowheads="1"/>
              </p:cNvSpPr>
              <p:nvPr/>
            </p:nvSpPr>
            <p:spPr bwMode="auto">
              <a:xfrm>
                <a:off x="3107" y="3665"/>
                <a:ext cx="466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defTabSz="914400"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kumimoji="1" lang="en-US" altLang="ja-JP" sz="2400" i="1">
                    <a:solidFill>
                      <a:srgbClr val="000000"/>
                    </a:solidFill>
                    <a:latin typeface="Times" charset="0"/>
                    <a:ea typeface="Osaka" charset="-128"/>
                  </a:rPr>
                  <a:t>n</a:t>
                </a:r>
                <a:endParaRPr kumimoji="1" lang="en-US" altLang="ja-JP" sz="2400">
                  <a:solidFill>
                    <a:srgbClr val="000000"/>
                  </a:solidFill>
                  <a:latin typeface="Times" charset="0"/>
                  <a:ea typeface="Osaka" charset="-128"/>
                </a:endParaRPr>
              </a:p>
            </p:txBody>
          </p:sp>
        </p:grpSp>
        <p:grpSp>
          <p:nvGrpSpPr>
            <p:cNvPr id="5" name="Group 93"/>
            <p:cNvGrpSpPr>
              <a:grpSpLocks/>
            </p:cNvGrpSpPr>
            <p:nvPr/>
          </p:nvGrpSpPr>
          <p:grpSpPr bwMode="auto">
            <a:xfrm>
              <a:off x="3593" y="3385"/>
              <a:ext cx="466" cy="576"/>
              <a:chOff x="3107" y="3521"/>
              <a:chExt cx="466" cy="576"/>
            </a:xfrm>
          </p:grpSpPr>
          <p:sp>
            <p:nvSpPr>
              <p:cNvPr id="25624" name="AutoShape 94"/>
              <p:cNvSpPr>
                <a:spLocks noChangeArrowheads="1"/>
              </p:cNvSpPr>
              <p:nvPr/>
            </p:nvSpPr>
            <p:spPr bwMode="auto">
              <a:xfrm>
                <a:off x="3424" y="3521"/>
                <a:ext cx="96" cy="576"/>
              </a:xfrm>
              <a:prstGeom prst="roundRect">
                <a:avLst>
                  <a:gd name="adj" fmla="val 16667"/>
                </a:avLst>
              </a:prstGeom>
              <a:solidFill>
                <a:srgbClr val="FF00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ja-JP" altLang="en-US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25625" name="Text Box 95"/>
              <p:cNvSpPr txBox="1">
                <a:spLocks noChangeArrowheads="1"/>
              </p:cNvSpPr>
              <p:nvPr/>
            </p:nvSpPr>
            <p:spPr bwMode="auto">
              <a:xfrm>
                <a:off x="3107" y="3665"/>
                <a:ext cx="466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defTabSz="914400"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kumimoji="1" lang="en-US" altLang="ja-JP" sz="2400" i="1">
                    <a:solidFill>
                      <a:srgbClr val="000000"/>
                    </a:solidFill>
                    <a:latin typeface="Times" charset="0"/>
                    <a:ea typeface="Osaka" charset="-128"/>
                  </a:rPr>
                  <a:t>n</a:t>
                </a:r>
                <a:endParaRPr kumimoji="1" lang="en-US" altLang="ja-JP" sz="2400">
                  <a:solidFill>
                    <a:srgbClr val="000000"/>
                  </a:solidFill>
                  <a:latin typeface="Times" charset="0"/>
                  <a:ea typeface="Osaka" charset="-128"/>
                </a:endParaRPr>
              </a:p>
            </p:txBody>
          </p:sp>
        </p:grpSp>
        <p:sp>
          <p:nvSpPr>
            <p:cNvPr id="25623" name="Text Box 96"/>
            <p:cNvSpPr txBox="1">
              <a:spLocks noChangeArrowheads="1"/>
            </p:cNvSpPr>
            <p:nvPr/>
          </p:nvSpPr>
          <p:spPr bwMode="auto">
            <a:xfrm>
              <a:off x="3334" y="3471"/>
              <a:ext cx="284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ja-JP" sz="3600">
                  <a:solidFill>
                    <a:srgbClr val="000000"/>
                  </a:solidFill>
                  <a:latin typeface="Arial" charset="0"/>
                  <a:ea typeface="ＭＳ Ｐゴシック" charset="-128"/>
                </a:rPr>
                <a:t>+</a:t>
              </a:r>
            </a:p>
          </p:txBody>
        </p:sp>
      </p:grpSp>
      <p:sp>
        <p:nvSpPr>
          <p:cNvPr id="25619" name="Text Box 97"/>
          <p:cNvSpPr txBox="1">
            <a:spLocks noChangeArrowheads="1"/>
          </p:cNvSpPr>
          <p:nvPr/>
        </p:nvSpPr>
        <p:spPr bwMode="auto">
          <a:xfrm>
            <a:off x="6491288" y="5761038"/>
            <a:ext cx="4508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ja-JP" sz="3600">
                <a:solidFill>
                  <a:srgbClr val="000000"/>
                </a:solidFill>
                <a:latin typeface="Arial" charset="0"/>
                <a:ea typeface="ＭＳ Ｐゴシック" charset="-128"/>
              </a:rPr>
              <a:t>+</a:t>
            </a:r>
          </a:p>
        </p:txBody>
      </p:sp>
      <p:sp>
        <p:nvSpPr>
          <p:cNvPr id="25620" name="Text Box 99"/>
          <p:cNvSpPr txBox="1">
            <a:spLocks noChangeArrowheads="1"/>
          </p:cNvSpPr>
          <p:nvPr/>
        </p:nvSpPr>
        <p:spPr bwMode="auto">
          <a:xfrm>
            <a:off x="6176964" y="260350"/>
            <a:ext cx="9669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ja-JP" dirty="0">
                <a:solidFill>
                  <a:srgbClr val="000000"/>
                </a:solidFill>
                <a:latin typeface="Arial" charset="0"/>
                <a:ea typeface="ＭＳ Ｐゴシック" charset="-128"/>
              </a:rPr>
              <a:t>Meiosis</a:t>
            </a:r>
            <a:endParaRPr kumimoji="1" lang="ja-JP" altLang="en-US" dirty="0">
              <a:solidFill>
                <a:srgbClr val="000000"/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64" name="Line 27"/>
          <p:cNvSpPr>
            <a:spLocks noChangeShapeType="1"/>
          </p:cNvSpPr>
          <p:nvPr/>
        </p:nvSpPr>
        <p:spPr bwMode="auto">
          <a:xfrm flipH="1">
            <a:off x="5673080" y="3429000"/>
            <a:ext cx="864096" cy="648072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kumimoji="1" lang="ja-JP" altLang="en-US">
              <a:solidFill>
                <a:srgbClr val="000000"/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65" name="Line 27"/>
          <p:cNvSpPr>
            <a:spLocks noChangeShapeType="1"/>
          </p:cNvSpPr>
          <p:nvPr/>
        </p:nvSpPr>
        <p:spPr bwMode="auto">
          <a:xfrm>
            <a:off x="6897216" y="3429000"/>
            <a:ext cx="936104" cy="648072"/>
          </a:xfrm>
          <a:prstGeom prst="line">
            <a:avLst/>
          </a:prstGeom>
          <a:noFill/>
          <a:ln w="9525">
            <a:solidFill>
              <a:srgbClr val="FF00FF"/>
            </a:solidFill>
            <a:round/>
            <a:headEnd/>
            <a:tailEnd type="triangle" w="med" len="med"/>
          </a:ln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kumimoji="1" lang="ja-JP" altLang="en-US">
              <a:solidFill>
                <a:srgbClr val="000000"/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55" name="AutoShape 29"/>
          <p:cNvSpPr>
            <a:spLocks noChangeArrowheads="1"/>
          </p:cNvSpPr>
          <p:nvPr/>
        </p:nvSpPr>
        <p:spPr bwMode="auto">
          <a:xfrm>
            <a:off x="1321668" y="1061814"/>
            <a:ext cx="152400" cy="914400"/>
          </a:xfrm>
          <a:prstGeom prst="roundRect">
            <a:avLst>
              <a:gd name="adj" fmla="val 16667"/>
            </a:avLst>
          </a:prstGeom>
          <a:solidFill>
            <a:srgbClr val="00B0F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kumimoji="1" lang="ja-JP" altLang="en-US">
              <a:solidFill>
                <a:srgbClr val="000000"/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57" name="AutoShape 33"/>
          <p:cNvSpPr>
            <a:spLocks noChangeArrowheads="1"/>
          </p:cNvSpPr>
          <p:nvPr/>
        </p:nvSpPr>
        <p:spPr bwMode="auto">
          <a:xfrm>
            <a:off x="3121893" y="1060227"/>
            <a:ext cx="152400" cy="914400"/>
          </a:xfrm>
          <a:prstGeom prst="roundRect">
            <a:avLst>
              <a:gd name="adj" fmla="val 16667"/>
            </a:avLst>
          </a:prstGeom>
          <a:solidFill>
            <a:srgbClr val="0070C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kumimoji="1" lang="ja-JP" altLang="en-US">
              <a:solidFill>
                <a:srgbClr val="000000"/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59" name="Text Box 37"/>
          <p:cNvSpPr txBox="1">
            <a:spLocks noChangeArrowheads="1"/>
          </p:cNvSpPr>
          <p:nvPr/>
        </p:nvSpPr>
        <p:spPr bwMode="auto">
          <a:xfrm>
            <a:off x="2053878" y="1196752"/>
            <a:ext cx="4508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ja-JP" sz="3600" dirty="0">
                <a:solidFill>
                  <a:srgbClr val="000000"/>
                </a:solidFill>
                <a:latin typeface="Arial" charset="0"/>
                <a:ea typeface="ＭＳ Ｐゴシック" charset="-128"/>
              </a:rPr>
              <a:t>+</a:t>
            </a:r>
          </a:p>
        </p:txBody>
      </p:sp>
      <p:sp>
        <p:nvSpPr>
          <p:cNvPr id="60" name="Line 19"/>
          <p:cNvSpPr>
            <a:spLocks noChangeShapeType="1"/>
          </p:cNvSpPr>
          <p:nvPr/>
        </p:nvSpPr>
        <p:spPr bwMode="auto">
          <a:xfrm>
            <a:off x="2144688" y="4005064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kumimoji="1" lang="ja-JP" altLang="en-US">
              <a:solidFill>
                <a:srgbClr val="000000"/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62" name="テキスト ボックス 61"/>
          <p:cNvSpPr txBox="1"/>
          <p:nvPr/>
        </p:nvSpPr>
        <p:spPr>
          <a:xfrm>
            <a:off x="2027968" y="3082608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ja-JP" dirty="0">
                <a:solidFill>
                  <a:srgbClr val="000000"/>
                </a:solidFill>
                <a:latin typeface="Arial" charset="0"/>
                <a:ea typeface="ＭＳ Ｐゴシック" charset="-128"/>
              </a:rPr>
              <a:t>X</a:t>
            </a:r>
            <a:endParaRPr kumimoji="1" lang="ja-JP" altLang="en-US" dirty="0">
              <a:solidFill>
                <a:srgbClr val="000000"/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66" name="AutoShape 24"/>
          <p:cNvSpPr>
            <a:spLocks noChangeArrowheads="1"/>
          </p:cNvSpPr>
          <p:nvPr/>
        </p:nvSpPr>
        <p:spPr bwMode="auto">
          <a:xfrm>
            <a:off x="1942312" y="3068960"/>
            <a:ext cx="144016" cy="360040"/>
          </a:xfrm>
          <a:prstGeom prst="roundRect">
            <a:avLst>
              <a:gd name="adj" fmla="val 16667"/>
            </a:avLst>
          </a:prstGeom>
          <a:solidFill>
            <a:srgbClr val="0070C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kumimoji="1" lang="ja-JP" altLang="en-US">
              <a:solidFill>
                <a:srgbClr val="000000"/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67" name="AutoShape 24"/>
          <p:cNvSpPr>
            <a:spLocks noChangeArrowheads="1"/>
          </p:cNvSpPr>
          <p:nvPr/>
        </p:nvSpPr>
        <p:spPr bwMode="auto">
          <a:xfrm>
            <a:off x="2288704" y="3068960"/>
            <a:ext cx="144016" cy="360040"/>
          </a:xfrm>
          <a:prstGeom prst="roundRect">
            <a:avLst>
              <a:gd name="adj" fmla="val 16667"/>
            </a:avLst>
          </a:prstGeom>
          <a:solidFill>
            <a:srgbClr val="00B0F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kumimoji="1" lang="ja-JP" altLang="en-US">
              <a:solidFill>
                <a:srgbClr val="000000"/>
              </a:solidFill>
              <a:latin typeface="Arial" charset="0"/>
              <a:ea typeface="ＭＳ Ｐゴシック" charset="-128"/>
            </a:endParaRPr>
          </a:p>
        </p:txBody>
      </p:sp>
      <p:grpSp>
        <p:nvGrpSpPr>
          <p:cNvPr id="70" name="グループ化 69"/>
          <p:cNvGrpSpPr/>
          <p:nvPr/>
        </p:nvGrpSpPr>
        <p:grpSpPr>
          <a:xfrm>
            <a:off x="3067145" y="4666784"/>
            <a:ext cx="152921" cy="914400"/>
            <a:chOff x="2699792" y="4725144"/>
            <a:chExt cx="152921" cy="914400"/>
          </a:xfrm>
        </p:grpSpPr>
        <p:sp>
          <p:nvSpPr>
            <p:cNvPr id="68" name="AutoShape 24"/>
            <p:cNvSpPr>
              <a:spLocks noChangeArrowheads="1"/>
            </p:cNvSpPr>
            <p:nvPr/>
          </p:nvSpPr>
          <p:spPr bwMode="auto">
            <a:xfrm>
              <a:off x="2699792" y="4725144"/>
              <a:ext cx="152400" cy="914400"/>
            </a:xfrm>
            <a:prstGeom prst="roundRect">
              <a:avLst>
                <a:gd name="adj" fmla="val 16667"/>
              </a:avLst>
            </a:prstGeom>
            <a:solidFill>
              <a:srgbClr val="0070C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kumimoji="1" lang="ja-JP" altLang="en-US">
                <a:solidFill>
                  <a:srgbClr val="000000"/>
                </a:solidFill>
                <a:latin typeface="Arial" charset="0"/>
                <a:ea typeface="ＭＳ Ｐゴシック" charset="-128"/>
              </a:endParaRPr>
            </a:p>
          </p:txBody>
        </p:sp>
        <p:sp>
          <p:nvSpPr>
            <p:cNvPr id="69" name="AutoShape 24"/>
            <p:cNvSpPr>
              <a:spLocks noChangeArrowheads="1"/>
            </p:cNvSpPr>
            <p:nvPr/>
          </p:nvSpPr>
          <p:spPr bwMode="auto">
            <a:xfrm>
              <a:off x="2708697" y="4941366"/>
              <a:ext cx="144016" cy="360040"/>
            </a:xfrm>
            <a:prstGeom prst="roundRect">
              <a:avLst>
                <a:gd name="adj" fmla="val 16667"/>
              </a:avLst>
            </a:prstGeom>
            <a:solidFill>
              <a:srgbClr val="00B0F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kumimoji="1" lang="ja-JP" altLang="en-US">
                <a:solidFill>
                  <a:srgbClr val="000000"/>
                </a:solidFill>
                <a:latin typeface="Arial" charset="0"/>
                <a:ea typeface="ＭＳ Ｐゴシック" charset="-128"/>
              </a:endParaRPr>
            </a:p>
          </p:txBody>
        </p:sp>
      </p:grpSp>
      <p:grpSp>
        <p:nvGrpSpPr>
          <p:cNvPr id="75" name="グループ化 74"/>
          <p:cNvGrpSpPr/>
          <p:nvPr/>
        </p:nvGrpSpPr>
        <p:grpSpPr>
          <a:xfrm>
            <a:off x="1482969" y="4666784"/>
            <a:ext cx="157019" cy="914400"/>
            <a:chOff x="1700709" y="3005138"/>
            <a:chExt cx="157019" cy="914400"/>
          </a:xfrm>
        </p:grpSpPr>
        <p:sp>
          <p:nvSpPr>
            <p:cNvPr id="73" name="AutoShape 21"/>
            <p:cNvSpPr>
              <a:spLocks noChangeArrowheads="1"/>
            </p:cNvSpPr>
            <p:nvPr/>
          </p:nvSpPr>
          <p:spPr bwMode="auto">
            <a:xfrm>
              <a:off x="1700709" y="3005138"/>
              <a:ext cx="152400" cy="914400"/>
            </a:xfrm>
            <a:prstGeom prst="roundRect">
              <a:avLst>
                <a:gd name="adj" fmla="val 16667"/>
              </a:avLst>
            </a:prstGeom>
            <a:solidFill>
              <a:srgbClr val="00B0F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kumimoji="1" lang="ja-JP" altLang="en-US">
                <a:solidFill>
                  <a:srgbClr val="000000"/>
                </a:solidFill>
                <a:latin typeface="Arial" charset="0"/>
                <a:ea typeface="ＭＳ Ｐゴシック" charset="-128"/>
              </a:endParaRPr>
            </a:p>
          </p:txBody>
        </p:sp>
        <p:sp>
          <p:nvSpPr>
            <p:cNvPr id="74" name="AutoShape 24"/>
            <p:cNvSpPr>
              <a:spLocks noChangeArrowheads="1"/>
            </p:cNvSpPr>
            <p:nvPr/>
          </p:nvSpPr>
          <p:spPr bwMode="auto">
            <a:xfrm>
              <a:off x="1713712" y="3221360"/>
              <a:ext cx="144016" cy="360040"/>
            </a:xfrm>
            <a:prstGeom prst="roundRect">
              <a:avLst>
                <a:gd name="adj" fmla="val 16667"/>
              </a:avLst>
            </a:prstGeom>
            <a:solidFill>
              <a:srgbClr val="0070C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kumimoji="1" lang="ja-JP" altLang="en-US">
                <a:solidFill>
                  <a:srgbClr val="000000"/>
                </a:solidFill>
                <a:latin typeface="Arial" charset="0"/>
                <a:ea typeface="ＭＳ Ｐゴシック" charset="-128"/>
              </a:endParaRPr>
            </a:p>
          </p:txBody>
        </p:sp>
      </p:grpSp>
      <p:sp>
        <p:nvSpPr>
          <p:cNvPr id="76" name="円/楕円 75"/>
          <p:cNvSpPr/>
          <p:nvPr/>
        </p:nvSpPr>
        <p:spPr>
          <a:xfrm>
            <a:off x="6221848" y="2304168"/>
            <a:ext cx="1008112" cy="129614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kumimoji="1" lang="ja-JP" altLang="en-US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77" name="円/楕円 76"/>
          <p:cNvSpPr/>
          <p:nvPr/>
        </p:nvSpPr>
        <p:spPr>
          <a:xfrm>
            <a:off x="5169024" y="3933056"/>
            <a:ext cx="1008112" cy="129614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kumimoji="1" lang="ja-JP" altLang="en-US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78" name="円/楕円 77"/>
          <p:cNvSpPr/>
          <p:nvPr/>
        </p:nvSpPr>
        <p:spPr>
          <a:xfrm>
            <a:off x="2720752" y="836712"/>
            <a:ext cx="1008112" cy="129614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kumimoji="1" lang="ja-JP" altLang="en-US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79" name="円/楕円 78"/>
          <p:cNvSpPr/>
          <p:nvPr/>
        </p:nvSpPr>
        <p:spPr>
          <a:xfrm>
            <a:off x="920552" y="836712"/>
            <a:ext cx="1008112" cy="129614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kumimoji="1" lang="ja-JP" altLang="en-US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80" name="円/楕円 79"/>
          <p:cNvSpPr/>
          <p:nvPr/>
        </p:nvSpPr>
        <p:spPr>
          <a:xfrm>
            <a:off x="1712640" y="2636912"/>
            <a:ext cx="1008112" cy="129614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kumimoji="1" lang="ja-JP" altLang="en-US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81" name="円/楕円 80"/>
          <p:cNvSpPr/>
          <p:nvPr/>
        </p:nvSpPr>
        <p:spPr>
          <a:xfrm>
            <a:off x="2648744" y="4509120"/>
            <a:ext cx="1008112" cy="129614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kumimoji="1" lang="ja-JP" altLang="en-US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82" name="円/楕円 81"/>
          <p:cNvSpPr/>
          <p:nvPr/>
        </p:nvSpPr>
        <p:spPr>
          <a:xfrm>
            <a:off x="1064568" y="4509120"/>
            <a:ext cx="1008112" cy="129614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kumimoji="1" lang="ja-JP" altLang="en-US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83" name="テキスト ボックス 82"/>
          <p:cNvSpPr txBox="1"/>
          <p:nvPr/>
        </p:nvSpPr>
        <p:spPr>
          <a:xfrm>
            <a:off x="7401273" y="2636913"/>
            <a:ext cx="16337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ja-JP" dirty="0">
                <a:solidFill>
                  <a:srgbClr val="000000"/>
                </a:solidFill>
                <a:latin typeface="Arial" charset="0"/>
                <a:ea typeface="ＭＳ Ｐゴシック" charset="-128"/>
              </a:rPr>
              <a:t>Genetic 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ja-JP" dirty="0">
                <a:solidFill>
                  <a:srgbClr val="000000"/>
                </a:solidFill>
                <a:latin typeface="Arial" charset="0"/>
                <a:ea typeface="ＭＳ Ｐゴシック" charset="-128"/>
              </a:rPr>
              <a:t>recombination</a:t>
            </a:r>
            <a:endParaRPr kumimoji="1" lang="ja-JP" altLang="en-US" dirty="0">
              <a:solidFill>
                <a:srgbClr val="000000"/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85" name="円/楕円 84"/>
          <p:cNvSpPr/>
          <p:nvPr/>
        </p:nvSpPr>
        <p:spPr>
          <a:xfrm>
            <a:off x="7401272" y="3933056"/>
            <a:ext cx="1008112" cy="129614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kumimoji="1" lang="ja-JP" altLang="en-US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84" name="テキスト ボックス 83"/>
          <p:cNvSpPr txBox="1"/>
          <p:nvPr/>
        </p:nvSpPr>
        <p:spPr>
          <a:xfrm>
            <a:off x="2936777" y="2636913"/>
            <a:ext cx="16337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ja-JP" dirty="0">
                <a:solidFill>
                  <a:srgbClr val="000000"/>
                </a:solidFill>
                <a:latin typeface="Arial" charset="0"/>
                <a:ea typeface="ＭＳ Ｐゴシック" charset="-128"/>
              </a:rPr>
              <a:t>Genetic 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ja-JP" dirty="0">
                <a:solidFill>
                  <a:srgbClr val="000000"/>
                </a:solidFill>
                <a:latin typeface="Arial" charset="0"/>
                <a:ea typeface="ＭＳ Ｐゴシック" charset="-128"/>
              </a:rPr>
              <a:t>recombination</a:t>
            </a:r>
            <a:endParaRPr kumimoji="1" lang="ja-JP" altLang="en-US" dirty="0">
              <a:solidFill>
                <a:srgbClr val="000000"/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86" name="テキスト ボックス 85"/>
          <p:cNvSpPr txBox="1"/>
          <p:nvPr/>
        </p:nvSpPr>
        <p:spPr>
          <a:xfrm>
            <a:off x="5875988" y="5085184"/>
            <a:ext cx="1954381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ja-JP" dirty="0">
                <a:solidFill>
                  <a:srgbClr val="000000"/>
                </a:solidFill>
                <a:latin typeface="Arial" charset="0"/>
                <a:ea typeface="ＭＳ Ｐゴシック" charset="-128"/>
              </a:rPr>
              <a:t>Meiotic division II</a:t>
            </a:r>
            <a:endParaRPr kumimoji="1" lang="ja-JP" altLang="en-US" dirty="0">
              <a:solidFill>
                <a:srgbClr val="000000"/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88" name="テキスト ボックス 87"/>
          <p:cNvSpPr txBox="1"/>
          <p:nvPr/>
        </p:nvSpPr>
        <p:spPr>
          <a:xfrm>
            <a:off x="4088905" y="3429000"/>
            <a:ext cx="1877437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ja-JP" dirty="0">
                <a:solidFill>
                  <a:srgbClr val="000000"/>
                </a:solidFill>
                <a:latin typeface="Arial" charset="0"/>
                <a:ea typeface="ＭＳ Ｐゴシック" charset="-128"/>
              </a:rPr>
              <a:t>Meiotic division I</a:t>
            </a:r>
            <a:endParaRPr kumimoji="1" lang="ja-JP" altLang="en-US" dirty="0">
              <a:solidFill>
                <a:srgbClr val="000000"/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72" name="AutoShape 40"/>
          <p:cNvSpPr>
            <a:spLocks noChangeArrowheads="1"/>
          </p:cNvSpPr>
          <p:nvPr/>
        </p:nvSpPr>
        <p:spPr bwMode="auto">
          <a:xfrm>
            <a:off x="6537090" y="2792529"/>
            <a:ext cx="138112" cy="314350"/>
          </a:xfrm>
          <a:prstGeom prst="roundRect">
            <a:avLst>
              <a:gd name="adj" fmla="val 16667"/>
            </a:avLst>
          </a:prstGeom>
          <a:solidFill>
            <a:srgbClr val="FF00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kumimoji="1" lang="ja-JP" altLang="en-US">
              <a:solidFill>
                <a:srgbClr val="000000"/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89" name="AutoShape 40"/>
          <p:cNvSpPr>
            <a:spLocks noChangeArrowheads="1"/>
          </p:cNvSpPr>
          <p:nvPr/>
        </p:nvSpPr>
        <p:spPr bwMode="auto">
          <a:xfrm>
            <a:off x="6746082" y="2802902"/>
            <a:ext cx="138112" cy="314350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kumimoji="1" lang="ja-JP" altLang="en-US">
              <a:solidFill>
                <a:srgbClr val="000000"/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87" name="テキスト ボックス 86"/>
          <p:cNvSpPr txBox="1"/>
          <p:nvPr/>
        </p:nvSpPr>
        <p:spPr>
          <a:xfrm>
            <a:off x="6537176" y="2780928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ja-JP" dirty="0">
                <a:solidFill>
                  <a:srgbClr val="000000"/>
                </a:solidFill>
                <a:latin typeface="Arial" charset="0"/>
                <a:ea typeface="ＭＳ Ｐゴシック" charset="-128"/>
              </a:rPr>
              <a:t>X</a:t>
            </a:r>
            <a:endParaRPr kumimoji="1" lang="ja-JP" altLang="en-US" dirty="0">
              <a:solidFill>
                <a:srgbClr val="000000"/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90" name="AutoShape 40"/>
          <p:cNvSpPr>
            <a:spLocks noChangeArrowheads="1"/>
          </p:cNvSpPr>
          <p:nvPr/>
        </p:nvSpPr>
        <p:spPr bwMode="auto">
          <a:xfrm>
            <a:off x="5678488" y="4329063"/>
            <a:ext cx="138112" cy="314350"/>
          </a:xfrm>
          <a:prstGeom prst="roundRect">
            <a:avLst>
              <a:gd name="adj" fmla="val 16667"/>
            </a:avLst>
          </a:prstGeom>
          <a:solidFill>
            <a:srgbClr val="FF00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kumimoji="1" lang="ja-JP" altLang="en-US">
              <a:solidFill>
                <a:srgbClr val="000000"/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91" name="AutoShape 40"/>
          <p:cNvSpPr>
            <a:spLocks noChangeArrowheads="1"/>
          </p:cNvSpPr>
          <p:nvPr/>
        </p:nvSpPr>
        <p:spPr bwMode="auto">
          <a:xfrm>
            <a:off x="7745413" y="4340213"/>
            <a:ext cx="138112" cy="314350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kumimoji="1" lang="ja-JP" altLang="en-US">
              <a:solidFill>
                <a:srgbClr val="000000"/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92" name="AutoShape 40"/>
          <p:cNvSpPr>
            <a:spLocks noChangeArrowheads="1"/>
          </p:cNvSpPr>
          <p:nvPr/>
        </p:nvSpPr>
        <p:spPr bwMode="auto">
          <a:xfrm>
            <a:off x="6298054" y="5838825"/>
            <a:ext cx="167115" cy="314350"/>
          </a:xfrm>
          <a:prstGeom prst="roundRect">
            <a:avLst>
              <a:gd name="adj" fmla="val 16667"/>
            </a:avLst>
          </a:prstGeom>
          <a:solidFill>
            <a:srgbClr val="FF00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kumimoji="1" lang="ja-JP" altLang="en-US">
              <a:solidFill>
                <a:srgbClr val="000000"/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93" name="AutoShape 40"/>
          <p:cNvSpPr>
            <a:spLocks noChangeArrowheads="1"/>
          </p:cNvSpPr>
          <p:nvPr/>
        </p:nvSpPr>
        <p:spPr bwMode="auto">
          <a:xfrm>
            <a:off x="7479507" y="5838825"/>
            <a:ext cx="138112" cy="314350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kumimoji="1" lang="ja-JP" altLang="en-US">
              <a:solidFill>
                <a:srgbClr val="000000"/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71" name="テキスト ボックス 70"/>
          <p:cNvSpPr txBox="1"/>
          <p:nvPr/>
        </p:nvSpPr>
        <p:spPr>
          <a:xfrm>
            <a:off x="1020118" y="5614637"/>
            <a:ext cx="7848872" cy="646331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ja-JP" dirty="0">
                <a:solidFill>
                  <a:srgbClr val="000000"/>
                </a:solidFill>
                <a:latin typeface="Arial" charset="0"/>
                <a:ea typeface="ＭＳ Ｐゴシック" charset="-128"/>
              </a:rPr>
              <a:t>Meiosis in diploid cells might be a combination of “mitosis in haploid cells” and “</a:t>
            </a:r>
            <a:r>
              <a:rPr kumimoji="1" lang="en-US" altLang="ja-JP" dirty="0" err="1">
                <a:solidFill>
                  <a:srgbClr val="000000"/>
                </a:solidFill>
                <a:latin typeface="Arial" charset="0"/>
                <a:ea typeface="ＭＳ Ｐゴシック" charset="-128"/>
              </a:rPr>
              <a:t>zygosis</a:t>
            </a:r>
            <a:r>
              <a:rPr kumimoji="1" lang="en-US" altLang="ja-JP" dirty="0">
                <a:solidFill>
                  <a:srgbClr val="000000"/>
                </a:solidFill>
                <a:latin typeface="Arial" charset="0"/>
                <a:ea typeface="ＭＳ Ｐゴシック" charset="-128"/>
              </a:rPr>
              <a:t> in haploid cells”.</a:t>
            </a:r>
            <a:endParaRPr kumimoji="1" lang="ja-JP" altLang="en-US" dirty="0">
              <a:solidFill>
                <a:srgbClr val="000000"/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663395" y="75684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kumimoji="1" lang="ja-JP" altLang="en-US" dirty="0">
                <a:solidFill>
                  <a:srgbClr val="000000"/>
                </a:solidFill>
                <a:latin typeface="Arial" charset="0"/>
                <a:ea typeface="ＭＳ Ｐゴシック" charset="-128"/>
              </a:rPr>
              <a:t>接合</a:t>
            </a:r>
          </a:p>
        </p:txBody>
      </p:sp>
    </p:spTree>
    <p:extLst>
      <p:ext uri="{BB962C8B-B14F-4D97-AF65-F5344CB8AC3E}">
        <p14:creationId xmlns:p14="http://schemas.microsoft.com/office/powerpoint/2010/main" val="1770878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2510722" y="1336863"/>
            <a:ext cx="49627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/>
              <a:t>Believe </a:t>
            </a:r>
            <a:r>
              <a:rPr kumimoji="1" lang="en-US" altLang="ja-JP" sz="3200" dirty="0" smtClean="0"/>
              <a:t>or </a:t>
            </a:r>
            <a:r>
              <a:rPr kumimoji="1" lang="en-US" altLang="ja-JP" sz="3200" dirty="0"/>
              <a:t>not, it's up to you.</a:t>
            </a:r>
            <a:endParaRPr kumimoji="1" lang="ja-JP" altLang="en-US" sz="3200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2202114" y="476439"/>
            <a:ext cx="601273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4000" dirty="0" smtClean="0">
                <a:solidFill>
                  <a:srgbClr val="FF0000"/>
                </a:solidFill>
              </a:rPr>
              <a:t>“Sex” started to repair DNA.</a:t>
            </a:r>
            <a:endParaRPr kumimoji="1" lang="ja-JP" altLang="en-US" sz="4000" dirty="0">
              <a:solidFill>
                <a:srgbClr val="FF0000"/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745797" y="2719344"/>
            <a:ext cx="83993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ja-JP" sz="2400" dirty="0" smtClean="0">
                <a:solidFill>
                  <a:srgbClr val="000000"/>
                </a:solidFill>
                <a:latin typeface="Arial" charset="0"/>
                <a:ea typeface="ＭＳ Ｐゴシック" charset="-128"/>
              </a:rPr>
              <a:t>Medaka lab </a:t>
            </a:r>
            <a:r>
              <a:rPr kumimoji="1" lang="en-US" altLang="ja-JP" sz="2400" dirty="0">
                <a:solidFill>
                  <a:srgbClr val="000000"/>
                </a:solidFill>
                <a:latin typeface="Arial" charset="0"/>
                <a:ea typeface="ＭＳ Ｐゴシック" charset="-128"/>
              </a:rPr>
              <a:t>believes so, and w</a:t>
            </a:r>
            <a:r>
              <a:rPr kumimoji="1" lang="en-US" altLang="ja-JP" sz="2400" dirty="0" smtClean="0">
                <a:solidFill>
                  <a:srgbClr val="000000"/>
                </a:solidFill>
                <a:latin typeface="Arial" charset="0"/>
                <a:ea typeface="ＭＳ Ｐゴシック" charset="-128"/>
              </a:rPr>
              <a:t>e </a:t>
            </a:r>
            <a:r>
              <a:rPr kumimoji="1" lang="en-US" altLang="ja-JP" sz="2400" dirty="0">
                <a:solidFill>
                  <a:srgbClr val="000000"/>
                </a:solidFill>
                <a:latin typeface="Arial" charset="0"/>
                <a:ea typeface="ＭＳ Ｐゴシック" charset="-128"/>
              </a:rPr>
              <a:t>are studying DNA </a:t>
            </a:r>
            <a:r>
              <a:rPr kumimoji="1" lang="en-US" altLang="ja-JP" sz="2400" dirty="0" smtClean="0">
                <a:solidFill>
                  <a:srgbClr val="000000"/>
                </a:solidFill>
                <a:latin typeface="Arial" charset="0"/>
                <a:ea typeface="ＭＳ Ｐゴシック" charset="-128"/>
              </a:rPr>
              <a:t>repair, </a:t>
            </a:r>
            <a:r>
              <a:rPr kumimoji="1" lang="en-US" altLang="ja-JP" sz="2400" dirty="0">
                <a:solidFill>
                  <a:srgbClr val="000000"/>
                </a:solidFill>
                <a:latin typeface="Arial" charset="0"/>
                <a:ea typeface="ＭＳ Ｐゴシック" charset="-128"/>
              </a:rPr>
              <a:t>even though </a:t>
            </a:r>
            <a:r>
              <a:rPr kumimoji="1" lang="en-US" altLang="ja-JP" sz="2400" dirty="0" smtClean="0">
                <a:solidFill>
                  <a:srgbClr val="000000"/>
                </a:solidFill>
                <a:latin typeface="Arial" charset="0"/>
                <a:ea typeface="ＭＳ Ｐゴシック" charset="-128"/>
              </a:rPr>
              <a:t>our lab name is "</a:t>
            </a:r>
            <a:r>
              <a:rPr kumimoji="1" lang="en-US" altLang="ja-JP" sz="2400" dirty="0">
                <a:solidFill>
                  <a:srgbClr val="000000"/>
                </a:solidFill>
                <a:latin typeface="Arial" charset="0"/>
                <a:ea typeface="ＭＳ Ｐゴシック" charset="-128"/>
              </a:rPr>
              <a:t>animal reproductive </a:t>
            </a:r>
            <a:r>
              <a:rPr kumimoji="1" lang="en-US" altLang="ja-JP" sz="2400" dirty="0" smtClean="0">
                <a:solidFill>
                  <a:srgbClr val="000000"/>
                </a:solidFill>
                <a:latin typeface="Arial" charset="0"/>
                <a:ea typeface="ＭＳ Ｐゴシック" charset="-128"/>
              </a:rPr>
              <a:t>systems“.</a:t>
            </a:r>
            <a:endParaRPr kumimoji="1" lang="ja-JP" altLang="en-US" sz="2400" dirty="0">
              <a:solidFill>
                <a:srgbClr val="000000"/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97553" y="3709935"/>
            <a:ext cx="92958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ja-JP" sz="2400" dirty="0" smtClean="0">
                <a:solidFill>
                  <a:srgbClr val="000000"/>
                </a:solidFill>
                <a:latin typeface="Arial" charset="0"/>
                <a:ea typeface="ＭＳ Ｐゴシック" charset="-128"/>
              </a:rPr>
              <a:t>Genetic </a:t>
            </a:r>
            <a:r>
              <a:rPr kumimoji="1" lang="en-US" altLang="ja-JP" sz="2400" dirty="0">
                <a:solidFill>
                  <a:srgbClr val="000000"/>
                </a:solidFill>
                <a:latin typeface="Arial" charset="0"/>
                <a:ea typeface="ＭＳ Ｐゴシック" charset="-128"/>
              </a:rPr>
              <a:t>diversity is an inevitable consequence of </a:t>
            </a:r>
            <a:r>
              <a:rPr kumimoji="1" lang="en-US" altLang="ja-JP" sz="2400" dirty="0" smtClean="0">
                <a:solidFill>
                  <a:srgbClr val="000000"/>
                </a:solidFill>
                <a:latin typeface="Arial" charset="0"/>
                <a:ea typeface="ＭＳ Ｐゴシック" charset="-128"/>
              </a:rPr>
              <a:t>incompleteness of </a:t>
            </a:r>
            <a:r>
              <a:rPr kumimoji="1" lang="en-US" altLang="ja-JP" sz="2400" dirty="0">
                <a:solidFill>
                  <a:srgbClr val="000000"/>
                </a:solidFill>
                <a:latin typeface="Arial" charset="0"/>
                <a:ea typeface="ＭＳ Ｐゴシック" charset="-128"/>
              </a:rPr>
              <a:t>genome repair </a:t>
            </a:r>
            <a:r>
              <a:rPr kumimoji="1" lang="en-US" altLang="ja-JP" sz="2400" dirty="0" smtClean="0">
                <a:solidFill>
                  <a:srgbClr val="000000"/>
                </a:solidFill>
                <a:latin typeface="Arial" charset="0"/>
                <a:ea typeface="ＭＳ Ｐゴシック" charset="-128"/>
              </a:rPr>
              <a:t>system.</a:t>
            </a:r>
            <a:endParaRPr kumimoji="1" lang="ja-JP" altLang="en-US" sz="2400" dirty="0">
              <a:solidFill>
                <a:srgbClr val="000000"/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297553" y="5529725"/>
            <a:ext cx="9389109" cy="5847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ja-JP" sz="3200" dirty="0" smtClean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Now, sex is </a:t>
            </a:r>
            <a:r>
              <a:rPr kumimoji="1" lang="en-US" altLang="ja-JP" sz="3200" dirty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to produce and maintain genetic diversity.</a:t>
            </a:r>
            <a:endParaRPr kumimoji="1" lang="ja-JP" altLang="en-US" sz="3200" dirty="0">
              <a:solidFill>
                <a:srgbClr val="FF0000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33198" y="4860120"/>
            <a:ext cx="96536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The world (creatures) have survived by </a:t>
            </a:r>
            <a:r>
              <a:rPr kumimoji="1" lang="en-US" altLang="ja-JP" sz="2400" dirty="0" smtClean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endless addition </a:t>
            </a:r>
            <a:r>
              <a:rPr kumimoji="1" lang="en-US" altLang="ja-JP" sz="2400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to a building.</a:t>
            </a:r>
            <a:endParaRPr kumimoji="1" lang="ja-JP" altLang="en-US" sz="2400" dirty="0"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919958" y="2129578"/>
            <a:ext cx="37242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Because we have no</a:t>
            </a:r>
            <a:r>
              <a:rPr kumimoji="1" lang="ja-JP" altLang="en-US" dirty="0" smtClean="0"/>
              <a:t> </a:t>
            </a:r>
            <a:r>
              <a:rPr kumimoji="1" lang="en-US" altLang="ja-JP" dirty="0" smtClean="0"/>
              <a:t>direct evidences.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652104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 animBg="1"/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Text Box 12"/>
          <p:cNvSpPr txBox="1">
            <a:spLocks noChangeArrowheads="1"/>
          </p:cNvSpPr>
          <p:nvPr/>
        </p:nvSpPr>
        <p:spPr bwMode="auto">
          <a:xfrm>
            <a:off x="1828800" y="457201"/>
            <a:ext cx="278634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ja-JP" sz="2400" dirty="0">
                <a:solidFill>
                  <a:srgbClr val="000000"/>
                </a:solidFill>
                <a:latin typeface="Arial" charset="0"/>
                <a:ea typeface="ＭＳ Ｐゴシック" charset="-128"/>
              </a:rPr>
              <a:t>Genomic Instability</a:t>
            </a:r>
            <a:endParaRPr kumimoji="1" lang="ja-JP" altLang="en-US" sz="2400" dirty="0">
              <a:solidFill>
                <a:srgbClr val="000000"/>
              </a:solidFill>
              <a:latin typeface="Times" charset="0"/>
              <a:ea typeface="Osaka" charset="-128"/>
            </a:endParaRPr>
          </a:p>
        </p:txBody>
      </p:sp>
      <p:sp>
        <p:nvSpPr>
          <p:cNvPr id="16388" name="Text Box 13"/>
          <p:cNvSpPr txBox="1">
            <a:spLocks noChangeArrowheads="1"/>
          </p:cNvSpPr>
          <p:nvPr/>
        </p:nvSpPr>
        <p:spPr bwMode="auto">
          <a:xfrm>
            <a:off x="6609184" y="457200"/>
            <a:ext cx="249940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ja-JP" dirty="0" smtClean="0">
                <a:solidFill>
                  <a:srgbClr val="000000"/>
                </a:solidFill>
                <a:latin typeface="Times" charset="0"/>
                <a:ea typeface="Osaka" charset="-128"/>
              </a:rPr>
              <a:t>2021.12.15 </a:t>
            </a:r>
            <a:r>
              <a:rPr kumimoji="1" lang="en-US" altLang="ja-JP" dirty="0">
                <a:solidFill>
                  <a:srgbClr val="000000"/>
                </a:solidFill>
                <a:latin typeface="Times" charset="0"/>
                <a:ea typeface="Osaka" charset="-128"/>
              </a:rPr>
              <a:t>by Shoji Oda</a:t>
            </a:r>
          </a:p>
        </p:txBody>
      </p:sp>
      <p:sp>
        <p:nvSpPr>
          <p:cNvPr id="16389" name="Text Box 14"/>
          <p:cNvSpPr txBox="1">
            <a:spLocks noChangeArrowheads="1"/>
          </p:cNvSpPr>
          <p:nvPr/>
        </p:nvSpPr>
        <p:spPr bwMode="auto">
          <a:xfrm>
            <a:off x="2072680" y="1696051"/>
            <a:ext cx="474142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ja-JP" sz="2800" dirty="0" smtClean="0">
                <a:solidFill>
                  <a:srgbClr val="000000"/>
                </a:solidFill>
                <a:latin typeface="Times" charset="0"/>
                <a:ea typeface="Osaka" charset="-128"/>
              </a:rPr>
              <a:t>“</a:t>
            </a:r>
            <a:r>
              <a:rPr kumimoji="1" lang="en-US" altLang="ja-JP" sz="2800" dirty="0">
                <a:solidFill>
                  <a:srgbClr val="000000"/>
                </a:solidFill>
                <a:latin typeface="Arial" charset="0"/>
                <a:ea typeface="ＭＳ Ｐゴシック" charset="-128"/>
              </a:rPr>
              <a:t>DNA Damages and Repair</a:t>
            </a:r>
            <a:r>
              <a:rPr kumimoji="1" lang="en-US" altLang="ja-JP" sz="2800" dirty="0" smtClean="0">
                <a:solidFill>
                  <a:srgbClr val="000000"/>
                </a:solidFill>
                <a:latin typeface="Times" charset="0"/>
                <a:ea typeface="Osaka" charset="-128"/>
              </a:rPr>
              <a:t>”</a:t>
            </a:r>
            <a:endParaRPr kumimoji="1" lang="ja-JP" altLang="en-US" sz="2800" dirty="0">
              <a:solidFill>
                <a:srgbClr val="000000"/>
              </a:solidFill>
              <a:latin typeface="Times" charset="0"/>
              <a:ea typeface="Osaka" charset="-128"/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920553" y="2929790"/>
            <a:ext cx="2784867" cy="2329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1696822" y="5456289"/>
            <a:ext cx="176041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ja-JP" sz="2400" dirty="0" err="1">
                <a:solidFill>
                  <a:srgbClr val="000000"/>
                </a:solidFill>
                <a:latin typeface="Arial" pitchFamily="34" charset="0"/>
                <a:ea typeface="ＭＳ Ｐゴシック" pitchFamily="50" charset="-128"/>
              </a:rPr>
              <a:t>Sentan</a:t>
            </a:r>
            <a:r>
              <a:rPr kumimoji="1" lang="en-US" altLang="ja-JP" sz="2400" dirty="0">
                <a:solidFill>
                  <a:srgbClr val="000000"/>
                </a:solidFill>
                <a:latin typeface="Arial" pitchFamily="34" charset="0"/>
                <a:ea typeface="ＭＳ Ｐゴシック" pitchFamily="50" charset="-128"/>
              </a:rPr>
              <a:t>-kun</a:t>
            </a:r>
            <a:endParaRPr kumimoji="1" lang="ja-JP" altLang="en-US" sz="2400" dirty="0">
              <a:solidFill>
                <a:srgbClr val="000000"/>
              </a:solidFill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2150566" y="1208435"/>
            <a:ext cx="2454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ja-JP" dirty="0" smtClean="0">
                <a:solidFill>
                  <a:srgbClr val="000000"/>
                </a:solidFill>
                <a:latin typeface="Arial" charset="0"/>
                <a:ea typeface="ＭＳ Ｐゴシック" charset="-128"/>
              </a:rPr>
              <a:t>2021_12_15  </a:t>
            </a:r>
            <a:r>
              <a:rPr kumimoji="1" lang="en-US" altLang="ja-JP" dirty="0">
                <a:solidFill>
                  <a:srgbClr val="000000"/>
                </a:solidFill>
                <a:latin typeface="Arial" charset="0"/>
                <a:ea typeface="ＭＳ Ｐゴシック" charset="-128"/>
              </a:rPr>
              <a:t>Period 2</a:t>
            </a:r>
            <a:endParaRPr kumimoji="1" lang="ja-JP" altLang="en-US" dirty="0">
              <a:solidFill>
                <a:srgbClr val="000000"/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4680657" y="3286742"/>
            <a:ext cx="176041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ja-JP" sz="2400" dirty="0">
                <a:solidFill>
                  <a:srgbClr val="000000"/>
                </a:solidFill>
                <a:latin typeface="Arial"/>
                <a:ea typeface="Osaka" charset="-128"/>
              </a:rPr>
              <a:t>References</a:t>
            </a:r>
            <a:endParaRPr kumimoji="1" lang="ja-JP" altLang="en-US" sz="2400" dirty="0">
              <a:solidFill>
                <a:srgbClr val="000000"/>
              </a:solidFill>
              <a:latin typeface="Arial"/>
              <a:ea typeface="Osaka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8571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776578" y="1281108"/>
            <a:ext cx="858683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DNA is a highly stable molecule, however, </a:t>
            </a:r>
          </a:p>
          <a:p>
            <a:r>
              <a:rPr kumimoji="1" lang="ja-JP" altLang="en-US" sz="2400" dirty="0"/>
              <a:t>　</a:t>
            </a:r>
            <a:r>
              <a:rPr kumimoji="1" lang="ja-JP" altLang="en-US" sz="2400" dirty="0" smtClean="0"/>
              <a:t>　　　　　　　</a:t>
            </a:r>
            <a:r>
              <a:rPr kumimoji="1" lang="en-US" altLang="ja-JP" sz="2400" dirty="0" smtClean="0"/>
              <a:t>DNA can be damaged by environmental factors.</a:t>
            </a:r>
            <a:endParaRPr kumimoji="1" lang="ja-JP" altLang="en-US" sz="24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870857" y="235021"/>
            <a:ext cx="41034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u="sng" dirty="0" smtClean="0"/>
              <a:t>DNA repair</a:t>
            </a:r>
            <a:r>
              <a:rPr kumimoji="1" lang="ja-JP" altLang="en-US" sz="3200" u="sng" dirty="0" smtClean="0"/>
              <a:t>　</a:t>
            </a:r>
            <a:r>
              <a:rPr kumimoji="1" lang="en-US" altLang="ja-JP" sz="3200" u="sng" dirty="0"/>
              <a:t>DNA </a:t>
            </a:r>
            <a:r>
              <a:rPr kumimoji="1" lang="ja-JP" altLang="en-US" sz="3200" u="sng" dirty="0" smtClean="0"/>
              <a:t>修復</a:t>
            </a:r>
            <a:endParaRPr kumimoji="1" lang="en-US" altLang="ja-JP" sz="3200" u="sng" dirty="0" smtClean="0"/>
          </a:p>
        </p:txBody>
      </p:sp>
      <p:grpSp>
        <p:nvGrpSpPr>
          <p:cNvPr id="12" name="グループ化 11"/>
          <p:cNvGrpSpPr/>
          <p:nvPr/>
        </p:nvGrpSpPr>
        <p:grpSpPr>
          <a:xfrm>
            <a:off x="-2141614" y="2888345"/>
            <a:ext cx="14638793" cy="2670627"/>
            <a:chOff x="-261257" y="3091545"/>
            <a:chExt cx="12627555" cy="2303707"/>
          </a:xfrm>
        </p:grpSpPr>
        <p:grpSp>
          <p:nvGrpSpPr>
            <p:cNvPr id="10" name="グループ化 9"/>
            <p:cNvGrpSpPr/>
            <p:nvPr/>
          </p:nvGrpSpPr>
          <p:grpSpPr>
            <a:xfrm>
              <a:off x="-261257" y="3091545"/>
              <a:ext cx="8933669" cy="2216618"/>
              <a:chOff x="-246743" y="3135088"/>
              <a:chExt cx="8933669" cy="2216618"/>
            </a:xfrm>
          </p:grpSpPr>
          <p:pic>
            <p:nvPicPr>
              <p:cNvPr id="3" name="図 2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9803"/>
              <a:stretch/>
            </p:blipFill>
            <p:spPr>
              <a:xfrm rot="5400000">
                <a:off x="1134149" y="1754196"/>
                <a:ext cx="2115016" cy="4876800"/>
              </a:xfrm>
              <a:prstGeom prst="rect">
                <a:avLst/>
              </a:prstGeom>
            </p:spPr>
          </p:pic>
          <p:pic>
            <p:nvPicPr>
              <p:cNvPr id="9" name="図 8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741" b="18436"/>
              <a:stretch/>
            </p:blipFill>
            <p:spPr>
              <a:xfrm rot="5400000">
                <a:off x="5542926" y="2207705"/>
                <a:ext cx="2115016" cy="4172985"/>
              </a:xfrm>
              <a:prstGeom prst="rect">
                <a:avLst/>
              </a:prstGeom>
            </p:spPr>
          </p:pic>
        </p:grpSp>
        <p:pic>
          <p:nvPicPr>
            <p:cNvPr id="11" name="図 10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741" b="18436"/>
            <a:stretch/>
          </p:blipFill>
          <p:spPr>
            <a:xfrm rot="5400000">
              <a:off x="9222298" y="2251251"/>
              <a:ext cx="2115016" cy="417298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92159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03527" y="928210"/>
            <a:ext cx="6489469" cy="50783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Break of DNA strand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　</a:t>
            </a:r>
            <a:r>
              <a:rPr kumimoji="1" lang="en-US" altLang="ja-JP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Double strand break (</a:t>
            </a:r>
            <a:r>
              <a:rPr kumimoji="1" lang="en-US" altLang="ja-JP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DSB</a:t>
            </a:r>
            <a:r>
              <a:rPr kumimoji="1" lang="en-US" altLang="ja-JP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), Single strand break (</a:t>
            </a:r>
            <a:r>
              <a:rPr kumimoji="1" lang="en-US" altLang="ja-JP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SSB</a:t>
            </a:r>
            <a:r>
              <a:rPr kumimoji="1" lang="en-US" altLang="ja-JP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) by radiation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Change of Base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　</a:t>
            </a:r>
            <a:r>
              <a:rPr kumimoji="1" lang="en-US" altLang="ja-JP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Oxidative</a:t>
            </a:r>
            <a:r>
              <a:rPr kumimoji="1" lang="ja-JP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</a:t>
            </a:r>
            <a:r>
              <a:rPr kumimoji="1" lang="en-US" altLang="ja-JP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(production of 8-</a:t>
            </a:r>
            <a:r>
              <a:rPr kumimoji="1" lang="en-US" altLang="ja-JP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oxo</a:t>
            </a:r>
            <a:r>
              <a:rPr kumimoji="1" lang="en-US" altLang="ja-JP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guanine)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　</a:t>
            </a:r>
            <a:r>
              <a:rPr kumimoji="1" lang="en-US" altLang="ja-JP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Methylation</a:t>
            </a:r>
            <a:r>
              <a:rPr kumimoji="1" lang="ja-JP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（</a:t>
            </a:r>
            <a:r>
              <a:rPr kumimoji="1" lang="en-US" altLang="ja-JP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7-</a:t>
            </a:r>
            <a:r>
              <a:rPr kumimoji="1" lang="en-US" altLang="ja-JP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methylguanin</a:t>
            </a:r>
            <a:r>
              <a:rPr kumimoji="1" lang="ja-JP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）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lvl="0"/>
            <a:r>
              <a:rPr kumimoji="1" lang="ja-JP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　</a:t>
            </a:r>
            <a:r>
              <a:rPr kumimoji="1" lang="en-US" altLang="ja-JP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Hydrolysis</a:t>
            </a:r>
            <a:r>
              <a:rPr kumimoji="1" lang="ja-JP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（</a:t>
            </a:r>
            <a:r>
              <a:rPr kumimoji="1" lang="en-US" altLang="ja-JP" dirty="0" smtClean="0">
                <a:solidFill>
                  <a:prstClr val="black"/>
                </a:solidFill>
              </a:rPr>
              <a:t>deletion </a:t>
            </a:r>
            <a:r>
              <a:rPr kumimoji="1" lang="en-US" altLang="ja-JP" dirty="0">
                <a:solidFill>
                  <a:prstClr val="black"/>
                </a:solidFill>
              </a:rPr>
              <a:t>of purine and pyrimidine bases </a:t>
            </a:r>
            <a:r>
              <a:rPr kumimoji="1" lang="ja-JP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）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lvl="0"/>
            <a:r>
              <a:rPr kumimoji="1" lang="ja-JP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　</a:t>
            </a:r>
            <a:r>
              <a:rPr kumimoji="1" lang="en-US" altLang="ja-JP" dirty="0" smtClean="0">
                <a:solidFill>
                  <a:prstClr val="black"/>
                </a:solidFill>
              </a:rPr>
              <a:t>Illegal pairing </a:t>
            </a:r>
            <a:r>
              <a:rPr kumimoji="1" lang="en-US" altLang="ja-JP" dirty="0">
                <a:solidFill>
                  <a:prstClr val="black"/>
                </a:solidFill>
              </a:rPr>
              <a:t>of </a:t>
            </a:r>
            <a:r>
              <a:rPr kumimoji="1" lang="en-US" altLang="ja-JP" dirty="0" smtClean="0">
                <a:solidFill>
                  <a:prstClr val="black"/>
                </a:solidFill>
              </a:rPr>
              <a:t>bases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lvl="0"/>
            <a:r>
              <a:rPr kumimoji="1" lang="ja-JP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　</a:t>
            </a:r>
            <a:r>
              <a:rPr kumimoji="1" lang="en-US" altLang="ja-JP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Deamination</a:t>
            </a:r>
            <a:r>
              <a:rPr kumimoji="1" lang="ja-JP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（</a:t>
            </a:r>
            <a:r>
              <a:rPr kumimoji="1" lang="en-US" altLang="ja-JP" dirty="0" smtClean="0">
                <a:solidFill>
                  <a:prstClr val="black"/>
                </a:solidFill>
              </a:rPr>
              <a:t>Cytosine </a:t>
            </a:r>
            <a:r>
              <a:rPr kumimoji="1" lang="en-US" altLang="ja-JP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to Uracil</a:t>
            </a:r>
            <a:r>
              <a:rPr kumimoji="1" lang="ja-JP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）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　</a:t>
            </a:r>
            <a:r>
              <a:rPr kumimoji="1" lang="en-US" altLang="ja-JP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Insertion, deletion,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　</a:t>
            </a:r>
            <a:r>
              <a:rPr kumimoji="1" lang="en-US" altLang="ja-JP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Misincorporation</a:t>
            </a:r>
            <a:r>
              <a:rPr kumimoji="1" lang="en-US" altLang="ja-JP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of nucleotides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lvl="0"/>
            <a:r>
              <a:rPr kumimoji="1" lang="ja-JP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　</a:t>
            </a:r>
            <a:r>
              <a:rPr kumimoji="1" lang="en-US" altLang="ja-JP" dirty="0" smtClean="0">
                <a:solidFill>
                  <a:prstClr val="black"/>
                </a:solidFill>
              </a:rPr>
              <a:t>Thymidine-dimer by UV</a:t>
            </a:r>
            <a:endParaRPr kumimoji="1" lang="en-US" altLang="ja-JP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lvl="0"/>
            <a:r>
              <a:rPr kumimoji="1" lang="en-US" altLang="ja-JP" dirty="0">
                <a:solidFill>
                  <a:prstClr val="black"/>
                </a:solidFill>
              </a:rPr>
              <a:t>Cross-linking </a:t>
            </a:r>
            <a:endParaRPr kumimoji="1" lang="en-US" altLang="ja-JP" dirty="0" smtClean="0">
              <a:solidFill>
                <a:prstClr val="black"/>
              </a:solidFill>
            </a:endParaRPr>
          </a:p>
          <a:p>
            <a:pPr lvl="0"/>
            <a:r>
              <a:rPr kumimoji="1" lang="ja-JP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　</a:t>
            </a:r>
            <a:r>
              <a:rPr kumimoji="1" lang="en-US" altLang="ja-JP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with base on the same strand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lvl="0"/>
            <a:r>
              <a:rPr kumimoji="1" lang="ja-JP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　</a:t>
            </a:r>
            <a:r>
              <a:rPr kumimoji="1" lang="en-US" altLang="ja-JP" dirty="0" smtClean="0">
                <a:solidFill>
                  <a:prstClr val="black"/>
                </a:solidFill>
              </a:rPr>
              <a:t>with </a:t>
            </a:r>
            <a:r>
              <a:rPr kumimoji="1" lang="en-US" altLang="ja-JP" dirty="0">
                <a:solidFill>
                  <a:prstClr val="black"/>
                </a:solidFill>
              </a:rPr>
              <a:t>base on the </a:t>
            </a:r>
            <a:r>
              <a:rPr kumimoji="1" lang="en-US" altLang="ja-JP" dirty="0" smtClean="0">
                <a:solidFill>
                  <a:prstClr val="black"/>
                </a:solidFill>
              </a:rPr>
              <a:t>other strand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 </a:t>
            </a:r>
            <a:r>
              <a:rPr kumimoji="1" lang="ja-JP" altLang="en-US" dirty="0" smtClean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   </a:t>
            </a:r>
            <a:r>
              <a:rPr kumimoji="1" lang="en-US" altLang="ja-JP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with proteins (histone </a:t>
            </a:r>
            <a:r>
              <a:rPr kumimoji="1" lang="en-US" altLang="ja-JP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etc</a:t>
            </a:r>
            <a:r>
              <a:rPr kumimoji="1" lang="en-US" altLang="ja-JP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)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616921" y="205992"/>
            <a:ext cx="25633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DNA Damages</a:t>
            </a:r>
            <a:endParaRPr kumimoji="1" lang="ja-JP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grpSp>
        <p:nvGrpSpPr>
          <p:cNvPr id="6" name="グループ化 5"/>
          <p:cNvGrpSpPr/>
          <p:nvPr/>
        </p:nvGrpSpPr>
        <p:grpSpPr>
          <a:xfrm rot="16200000">
            <a:off x="1109586" y="3149602"/>
            <a:ext cx="14638793" cy="2670627"/>
            <a:chOff x="-261257" y="3091545"/>
            <a:chExt cx="12627555" cy="2303707"/>
          </a:xfrm>
        </p:grpSpPr>
        <p:grpSp>
          <p:nvGrpSpPr>
            <p:cNvPr id="7" name="グループ化 6"/>
            <p:cNvGrpSpPr/>
            <p:nvPr/>
          </p:nvGrpSpPr>
          <p:grpSpPr>
            <a:xfrm>
              <a:off x="-261257" y="3091545"/>
              <a:ext cx="8933669" cy="2216618"/>
              <a:chOff x="-246743" y="3135088"/>
              <a:chExt cx="8933669" cy="2216618"/>
            </a:xfrm>
          </p:grpSpPr>
          <p:pic>
            <p:nvPicPr>
              <p:cNvPr id="9" name="図 8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9803"/>
              <a:stretch/>
            </p:blipFill>
            <p:spPr>
              <a:xfrm rot="5400000">
                <a:off x="1134149" y="1754196"/>
                <a:ext cx="2115016" cy="4876800"/>
              </a:xfrm>
              <a:prstGeom prst="rect">
                <a:avLst/>
              </a:prstGeom>
            </p:spPr>
          </p:pic>
          <p:pic>
            <p:nvPicPr>
              <p:cNvPr id="10" name="図 9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741" b="18436"/>
              <a:stretch/>
            </p:blipFill>
            <p:spPr>
              <a:xfrm rot="5400000">
                <a:off x="5542926" y="2207705"/>
                <a:ext cx="2115016" cy="4172985"/>
              </a:xfrm>
              <a:prstGeom prst="rect">
                <a:avLst/>
              </a:prstGeom>
            </p:spPr>
          </p:pic>
        </p:grpSp>
        <p:pic>
          <p:nvPicPr>
            <p:cNvPr id="8" name="図 7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741" b="18436"/>
            <a:stretch/>
          </p:blipFill>
          <p:spPr>
            <a:xfrm rot="5400000">
              <a:off x="9222298" y="2251251"/>
              <a:ext cx="2115016" cy="4172985"/>
            </a:xfrm>
            <a:prstGeom prst="rect">
              <a:avLst/>
            </a:prstGeom>
          </p:spPr>
        </p:pic>
      </p:grpSp>
      <p:grpSp>
        <p:nvGrpSpPr>
          <p:cNvPr id="14" name="グループ化 13"/>
          <p:cNvGrpSpPr/>
          <p:nvPr/>
        </p:nvGrpSpPr>
        <p:grpSpPr>
          <a:xfrm>
            <a:off x="7388420" y="2167083"/>
            <a:ext cx="2160143" cy="418122"/>
            <a:chOff x="7388420" y="2167083"/>
            <a:chExt cx="2160143" cy="418122"/>
          </a:xfrm>
        </p:grpSpPr>
        <p:sp>
          <p:nvSpPr>
            <p:cNvPr id="11" name="正方形/長方形 10"/>
            <p:cNvSpPr/>
            <p:nvPr/>
          </p:nvSpPr>
          <p:spPr>
            <a:xfrm>
              <a:off x="7388420" y="2167083"/>
              <a:ext cx="2160143" cy="41812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3" name="テキスト ボックス 12"/>
            <p:cNvSpPr txBox="1"/>
            <p:nvPr/>
          </p:nvSpPr>
          <p:spPr>
            <a:xfrm>
              <a:off x="8245289" y="2167083"/>
              <a:ext cx="55816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8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rPr>
                <a:t>DSB</a:t>
              </a:r>
              <a:endPara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</p:grpSp>
      <p:grpSp>
        <p:nvGrpSpPr>
          <p:cNvPr id="16" name="グループ化 15"/>
          <p:cNvGrpSpPr/>
          <p:nvPr/>
        </p:nvGrpSpPr>
        <p:grpSpPr>
          <a:xfrm>
            <a:off x="7064595" y="3585382"/>
            <a:ext cx="1372799" cy="521486"/>
            <a:chOff x="7064595" y="3585382"/>
            <a:chExt cx="1372799" cy="521486"/>
          </a:xfrm>
        </p:grpSpPr>
        <p:sp>
          <p:nvSpPr>
            <p:cNvPr id="12" name="正方形/長方形 11"/>
            <p:cNvSpPr/>
            <p:nvPr/>
          </p:nvSpPr>
          <p:spPr>
            <a:xfrm>
              <a:off x="7064595" y="3585382"/>
              <a:ext cx="1372799" cy="5214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5" name="テキスト ボックス 14"/>
            <p:cNvSpPr txBox="1"/>
            <p:nvPr/>
          </p:nvSpPr>
          <p:spPr>
            <a:xfrm>
              <a:off x="7614880" y="3622312"/>
              <a:ext cx="52129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8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rPr>
                <a:t>SSB</a:t>
              </a:r>
              <a:endPara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</p:grpSp>
      <p:pic>
        <p:nvPicPr>
          <p:cNvPr id="1026" name="Picture 2" descr="https://www.ishiyaku.co.jp/magazines/ayumi/images/article/13327_0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871"/>
          <a:stretch/>
        </p:blipFill>
        <p:spPr bwMode="auto">
          <a:xfrm>
            <a:off x="4854795" y="3630931"/>
            <a:ext cx="4419600" cy="1806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遺伝子医学 34号（Vol.10 No.4）正誤表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7534" y="4000263"/>
            <a:ext cx="4286250" cy="262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図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2234" y="4544290"/>
            <a:ext cx="2524329" cy="1786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310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748725" y="773445"/>
            <a:ext cx="897439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/>
              <a:t>Attack by reactive oxygen species </a:t>
            </a:r>
            <a:r>
              <a:rPr kumimoji="1" lang="en-US" altLang="ja-JP" sz="2400" dirty="0" smtClean="0"/>
              <a:t>(</a:t>
            </a:r>
            <a:r>
              <a:rPr kumimoji="1" lang="en-US" altLang="ja-JP" sz="2400" dirty="0" err="1" smtClean="0"/>
              <a:t>ROS</a:t>
            </a:r>
            <a:r>
              <a:rPr kumimoji="1" lang="en-US" altLang="ja-JP" sz="2400" dirty="0" smtClean="0"/>
              <a:t>, radicals</a:t>
            </a:r>
            <a:r>
              <a:rPr kumimoji="1" lang="en-US" altLang="ja-JP" sz="2400" dirty="0"/>
              <a:t>), a byproduct of normal cell </a:t>
            </a:r>
            <a:r>
              <a:rPr kumimoji="1" lang="en-US" altLang="ja-JP" sz="2400" dirty="0" smtClean="0"/>
              <a:t>metabolism</a:t>
            </a:r>
          </a:p>
          <a:p>
            <a:endParaRPr kumimoji="1" lang="en-US" altLang="ja-JP" sz="2400" dirty="0" smtClean="0"/>
          </a:p>
          <a:p>
            <a:r>
              <a:rPr kumimoji="1" lang="en-US" altLang="ja-JP" sz="2400" dirty="0" smtClean="0"/>
              <a:t>Environmental factors</a:t>
            </a:r>
            <a:endParaRPr kumimoji="1" lang="ja-JP" altLang="en-US" sz="2400" dirty="0"/>
          </a:p>
          <a:p>
            <a:r>
              <a:rPr kumimoji="1" lang="ja-JP" altLang="en-US" sz="2400" dirty="0" smtClean="0"/>
              <a:t>　</a:t>
            </a:r>
            <a:r>
              <a:rPr kumimoji="1" lang="en-US" altLang="ja-JP" sz="2400" dirty="0" smtClean="0"/>
              <a:t>ultra violet</a:t>
            </a:r>
            <a:endParaRPr kumimoji="1" lang="ja-JP" altLang="en-US" sz="2400" dirty="0"/>
          </a:p>
          <a:p>
            <a:r>
              <a:rPr kumimoji="1" lang="ja-JP" altLang="en-US" sz="2400" dirty="0" smtClean="0"/>
              <a:t>　</a:t>
            </a:r>
            <a:r>
              <a:rPr kumimoji="1" lang="en-US" altLang="ja-JP" sz="2400" dirty="0" smtClean="0"/>
              <a:t>Ionizing radiation</a:t>
            </a:r>
            <a:r>
              <a:rPr kumimoji="1" lang="ja-JP" altLang="en-US" sz="2400" dirty="0" smtClean="0"/>
              <a:t> </a:t>
            </a:r>
            <a:r>
              <a:rPr kumimoji="1" lang="en-US" altLang="ja-JP" sz="2400" dirty="0" smtClean="0"/>
              <a:t>( X rays, γ</a:t>
            </a:r>
            <a:r>
              <a:rPr kumimoji="1" lang="ja-JP" altLang="en-US" sz="2400" dirty="0" smtClean="0"/>
              <a:t> </a:t>
            </a:r>
            <a:r>
              <a:rPr kumimoji="1" lang="en-US" altLang="ja-JP" sz="2400" dirty="0" smtClean="0"/>
              <a:t>rays, β</a:t>
            </a:r>
            <a:r>
              <a:rPr kumimoji="1" lang="ja-JP" altLang="en-US" sz="2400" dirty="0" smtClean="0"/>
              <a:t> </a:t>
            </a:r>
            <a:r>
              <a:rPr kumimoji="1" lang="en-US" altLang="ja-JP" sz="2400" dirty="0" smtClean="0"/>
              <a:t>rays, α</a:t>
            </a:r>
            <a:r>
              <a:rPr kumimoji="1" lang="ja-JP" altLang="en-US" sz="2400" dirty="0"/>
              <a:t> </a:t>
            </a:r>
            <a:r>
              <a:rPr kumimoji="1" lang="en-US" altLang="ja-JP" sz="2400" dirty="0" smtClean="0"/>
              <a:t>rays)</a:t>
            </a:r>
            <a:r>
              <a:rPr kumimoji="1" lang="ja-JP" altLang="en-US" sz="2400" dirty="0" smtClean="0"/>
              <a:t>）</a:t>
            </a:r>
            <a:endParaRPr kumimoji="1" lang="en-US" altLang="ja-JP" sz="2400" dirty="0" smtClean="0"/>
          </a:p>
          <a:p>
            <a:r>
              <a:rPr kumimoji="1" lang="ja-JP" altLang="en-US" sz="2400" dirty="0" smtClean="0"/>
              <a:t>　</a:t>
            </a:r>
            <a:r>
              <a:rPr kumimoji="1" lang="en-US" altLang="ja-JP" sz="2400" dirty="0" smtClean="0"/>
              <a:t>Mutagenic compounds </a:t>
            </a:r>
            <a:r>
              <a:rPr kumimoji="1" lang="en-US" altLang="ja-JP" sz="2400" dirty="0"/>
              <a:t>such as hydrocarbons </a:t>
            </a:r>
            <a:r>
              <a:rPr kumimoji="1" lang="en-US" altLang="ja-JP" sz="2400" dirty="0" smtClean="0"/>
              <a:t>from </a:t>
            </a:r>
            <a:r>
              <a:rPr kumimoji="1" lang="en-US" altLang="ja-JP" sz="2400" dirty="0"/>
              <a:t>cigarette smoke</a:t>
            </a:r>
            <a:endParaRPr kumimoji="1" lang="ja-JP" altLang="en-US" sz="24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616921" y="205992"/>
            <a:ext cx="37051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Causes of DNA damages</a:t>
            </a:r>
            <a:endParaRPr kumimoji="1" lang="ja-JP" altLang="en-US" sz="28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978832" y="3680001"/>
            <a:ext cx="30447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Radiation induces </a:t>
            </a:r>
            <a:r>
              <a:rPr kumimoji="1" lang="en-US" altLang="ja-JP" sz="2400" dirty="0" err="1" smtClean="0"/>
              <a:t>DSB</a:t>
            </a:r>
            <a:r>
              <a:rPr kumimoji="1" lang="en-US" altLang="ja-JP" sz="2400" dirty="0" smtClean="0"/>
              <a:t>.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978832" y="4185899"/>
            <a:ext cx="39267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Cells can not divide with </a:t>
            </a:r>
            <a:r>
              <a:rPr kumimoji="1" lang="en-US" altLang="ja-JP" sz="2400" dirty="0" err="1" smtClean="0"/>
              <a:t>DSB</a:t>
            </a:r>
            <a:r>
              <a:rPr kumimoji="1" lang="en-US" altLang="ja-JP" sz="2400" dirty="0" smtClean="0"/>
              <a:t>. 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431920" y="4878613"/>
            <a:ext cx="54981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So, radiation suppressed cell proliferation. </a:t>
            </a: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251828" y="5428528"/>
            <a:ext cx="75768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This is the reason why radiation is useful in cancer therapy. </a:t>
            </a:r>
          </a:p>
        </p:txBody>
      </p:sp>
    </p:spTree>
    <p:extLst>
      <p:ext uri="{BB962C8B-B14F-4D97-AF65-F5344CB8AC3E}">
        <p14:creationId xmlns:p14="http://schemas.microsoft.com/office/powerpoint/2010/main" val="3009621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テキスト ボックス 6"/>
          <p:cNvSpPr txBox="1"/>
          <p:nvPr/>
        </p:nvSpPr>
        <p:spPr>
          <a:xfrm>
            <a:off x="718520" y="606657"/>
            <a:ext cx="78311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Cells can not divide when DNA </a:t>
            </a:r>
            <a:r>
              <a:rPr kumimoji="1" lang="en-US" altLang="ja-JP" sz="2400" dirty="0"/>
              <a:t>double strand </a:t>
            </a:r>
            <a:r>
              <a:rPr kumimoji="1" lang="en-US" altLang="ja-JP" sz="2400" dirty="0" smtClean="0"/>
              <a:t> is broken.</a:t>
            </a:r>
          </a:p>
          <a:p>
            <a:r>
              <a:rPr kumimoji="1" lang="en-US" altLang="ja-JP" sz="2400" dirty="0" smtClean="0"/>
              <a:t>So, cells repair </a:t>
            </a:r>
            <a:r>
              <a:rPr kumimoji="1" lang="en-US" altLang="ja-JP" sz="2400" dirty="0" err="1" smtClean="0"/>
              <a:t>DSBs</a:t>
            </a:r>
            <a:r>
              <a:rPr kumimoji="1" lang="en-US" altLang="ja-JP" sz="2400" dirty="0" smtClean="0"/>
              <a:t> hard.</a:t>
            </a:r>
            <a:endParaRPr kumimoji="1" lang="ja-JP" altLang="en-US" sz="24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718520" y="1694073"/>
            <a:ext cx="68754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Cells have 2 main machineries to repair </a:t>
            </a:r>
            <a:r>
              <a:rPr kumimoji="1" lang="en-US" altLang="ja-JP" sz="2800" dirty="0" err="1" smtClean="0"/>
              <a:t>DSBs</a:t>
            </a:r>
            <a:r>
              <a:rPr kumimoji="1" lang="en-US" altLang="ja-JP" sz="2800" dirty="0" smtClean="0"/>
              <a:t>. </a:t>
            </a:r>
            <a:endParaRPr kumimoji="1" lang="ja-JP" altLang="en-US" sz="2800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077974" y="2632264"/>
            <a:ext cx="46467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Homologous recombination (HR)</a:t>
            </a:r>
            <a:r>
              <a:rPr kumimoji="1" lang="ja-JP" altLang="en-US" dirty="0" smtClean="0"/>
              <a:t>　相同組換え</a:t>
            </a:r>
            <a:endParaRPr kumimoji="1" lang="ja-JP" altLang="en-US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1077974" y="3444175"/>
            <a:ext cx="54713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Non-Homologous End Joining (</a:t>
            </a:r>
            <a:r>
              <a:rPr kumimoji="1" lang="en-US" altLang="ja-JP" dirty="0" err="1" smtClean="0"/>
              <a:t>NHEJ</a:t>
            </a:r>
            <a:r>
              <a:rPr kumimoji="1" lang="en-US" altLang="ja-JP" dirty="0" smtClean="0"/>
              <a:t>)</a:t>
            </a:r>
            <a:r>
              <a:rPr kumimoji="1" lang="ja-JP" altLang="en-US" dirty="0" smtClean="0"/>
              <a:t>　非相同末端結合</a:t>
            </a:r>
            <a:endParaRPr kumimoji="1" lang="ja-JP" altLang="en-US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1479019" y="3967478"/>
            <a:ext cx="22842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classical </a:t>
            </a:r>
            <a:r>
              <a:rPr kumimoji="1" lang="en-US" altLang="ja-JP" dirty="0" err="1"/>
              <a:t>NHEJ</a:t>
            </a:r>
            <a:r>
              <a:rPr kumimoji="1" lang="en-US" altLang="ja-JP" dirty="0"/>
              <a:t>(C-</a:t>
            </a:r>
            <a:r>
              <a:rPr kumimoji="1" lang="en-US" altLang="ja-JP" dirty="0" err="1"/>
              <a:t>NHEJ</a:t>
            </a:r>
            <a:r>
              <a:rPr kumimoji="1" lang="en-US" altLang="ja-JP" dirty="0"/>
              <a:t>)</a:t>
            </a:r>
            <a:endParaRPr kumimoji="1" lang="ja-JP" altLang="en-US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1479019" y="4420553"/>
            <a:ext cx="28083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alternative end joining (</a:t>
            </a:r>
            <a:r>
              <a:rPr kumimoji="1" lang="en-US" altLang="ja-JP" dirty="0" err="1"/>
              <a:t>AEJ</a:t>
            </a:r>
            <a:r>
              <a:rPr kumimoji="1" lang="en-US" altLang="ja-JP" dirty="0"/>
              <a:t>)</a:t>
            </a:r>
            <a:endParaRPr kumimoji="1" lang="ja-JP" altLang="en-US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1479019" y="4897281"/>
            <a:ext cx="6878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backup </a:t>
            </a:r>
            <a:r>
              <a:rPr kumimoji="1" lang="en-US" altLang="ja-JP" dirty="0" err="1"/>
              <a:t>NHEJ</a:t>
            </a:r>
            <a:r>
              <a:rPr kumimoji="1" lang="en-US" altLang="ja-JP" dirty="0"/>
              <a:t> (B-</a:t>
            </a:r>
            <a:r>
              <a:rPr kumimoji="1" lang="en-US" altLang="ja-JP" dirty="0" err="1"/>
              <a:t>NHEJ</a:t>
            </a:r>
            <a:r>
              <a:rPr kumimoji="1" lang="en-US" altLang="ja-JP" dirty="0" smtClean="0"/>
              <a:t>)</a:t>
            </a:r>
            <a:r>
              <a:rPr kumimoji="1" lang="ja-JP" altLang="en-US" dirty="0"/>
              <a:t> </a:t>
            </a:r>
            <a:r>
              <a:rPr kumimoji="1" lang="en-US" altLang="ja-JP" dirty="0"/>
              <a:t>or </a:t>
            </a:r>
            <a:r>
              <a:rPr kumimoji="1" lang="en-US" altLang="ja-JP" dirty="0" err="1"/>
              <a:t>microhomology</a:t>
            </a:r>
            <a:r>
              <a:rPr kumimoji="1" lang="en-US" altLang="ja-JP" dirty="0"/>
              <a:t>-mediated end joining (</a:t>
            </a:r>
            <a:r>
              <a:rPr kumimoji="1" lang="en-US" altLang="ja-JP" dirty="0" err="1"/>
              <a:t>MMEJ</a:t>
            </a:r>
            <a:r>
              <a:rPr kumimoji="1" lang="en-US" altLang="ja-JP" dirty="0"/>
              <a:t>)</a:t>
            </a:r>
            <a:endParaRPr kumimoji="1" lang="ja-JP" altLang="en-US" dirty="0"/>
          </a:p>
        </p:txBody>
      </p:sp>
      <p:sp>
        <p:nvSpPr>
          <p:cNvPr id="2" name="正方形/長方形 1"/>
          <p:cNvSpPr/>
          <p:nvPr/>
        </p:nvSpPr>
        <p:spPr>
          <a:xfrm>
            <a:off x="1212380" y="4379252"/>
            <a:ext cx="7649029" cy="1080956"/>
          </a:xfrm>
          <a:prstGeom prst="rect">
            <a:avLst/>
          </a:prstGeom>
          <a:solidFill>
            <a:srgbClr val="FFFFFF">
              <a:alpha val="6902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83377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相同組換えと非相同末端結合による修復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875" y="756166"/>
            <a:ext cx="8096250" cy="5715000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1799989" y="6471166"/>
            <a:ext cx="63060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https://atomica.jaea.go.jp/data/fig/fig_pict_09-02-02-12-01.html</a:t>
            </a:r>
            <a:endParaRPr kumimoji="1"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56507" y="160337"/>
            <a:ext cx="34926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Homologous recombination (HR)</a:t>
            </a:r>
            <a:r>
              <a:rPr kumimoji="1" lang="ja-JP" altLang="en-US" dirty="0" smtClean="0"/>
              <a:t>　</a:t>
            </a:r>
            <a:endParaRPr kumimoji="1" lang="en-US" altLang="ja-JP" dirty="0" smtClean="0"/>
          </a:p>
          <a:p>
            <a:r>
              <a:rPr kumimoji="1" lang="ja-JP" altLang="en-US" dirty="0" smtClean="0"/>
              <a:t>相同組換え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145582" y="160338"/>
            <a:ext cx="38555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Non-Homologous End Joining (</a:t>
            </a:r>
            <a:r>
              <a:rPr kumimoji="1" lang="en-US" altLang="ja-JP" dirty="0" err="1" smtClean="0"/>
              <a:t>NHEJ</a:t>
            </a:r>
            <a:r>
              <a:rPr kumimoji="1" lang="en-US" altLang="ja-JP" dirty="0" smtClean="0"/>
              <a:t>)</a:t>
            </a:r>
            <a:r>
              <a:rPr kumimoji="1" lang="ja-JP" altLang="en-US" dirty="0" smtClean="0"/>
              <a:t>　</a:t>
            </a:r>
            <a:endParaRPr kumimoji="1" lang="en-US" altLang="ja-JP" dirty="0" smtClean="0"/>
          </a:p>
          <a:p>
            <a:r>
              <a:rPr kumimoji="1" lang="ja-JP" altLang="en-US" dirty="0" smtClean="0"/>
              <a:t>非相同末端結合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918995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899" y="1074057"/>
            <a:ext cx="8666908" cy="4699907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588899" y="208297"/>
            <a:ext cx="83992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Non-Homologous End Joining (</a:t>
            </a:r>
            <a:r>
              <a:rPr kumimoji="1" lang="en-US" altLang="ja-JP" sz="2800" dirty="0" err="1" smtClean="0"/>
              <a:t>NHEJ</a:t>
            </a:r>
            <a:r>
              <a:rPr kumimoji="1" lang="en-US" altLang="ja-JP" sz="2800" dirty="0" smtClean="0"/>
              <a:t>)</a:t>
            </a:r>
            <a:r>
              <a:rPr kumimoji="1" lang="ja-JP" altLang="en-US" sz="2800" dirty="0" smtClean="0"/>
              <a:t>　非相同末端結合</a:t>
            </a:r>
            <a:endParaRPr kumimoji="1" lang="ja-JP" altLang="en-US" sz="28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077157" y="5978003"/>
            <a:ext cx="15311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classical </a:t>
            </a:r>
            <a:endParaRPr kumimoji="1" lang="en-US" altLang="ja-JP" dirty="0" smtClean="0"/>
          </a:p>
          <a:p>
            <a:r>
              <a:rPr kumimoji="1" lang="en-US" altLang="ja-JP" dirty="0" err="1" smtClean="0"/>
              <a:t>NHEJ</a:t>
            </a:r>
            <a:r>
              <a:rPr kumimoji="1" lang="ja-JP" altLang="en-US" dirty="0"/>
              <a:t> </a:t>
            </a:r>
            <a:r>
              <a:rPr kumimoji="1" lang="en-US" altLang="ja-JP" dirty="0" smtClean="0"/>
              <a:t>(C-</a:t>
            </a:r>
            <a:r>
              <a:rPr kumimoji="1" lang="en-US" altLang="ja-JP" dirty="0" err="1" smtClean="0"/>
              <a:t>NHEJ</a:t>
            </a:r>
            <a:r>
              <a:rPr kumimoji="1" lang="en-US" altLang="ja-JP" dirty="0"/>
              <a:t>)</a:t>
            </a:r>
            <a:endParaRPr kumimoji="1"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405650" y="5954964"/>
            <a:ext cx="28083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Alternative end </a:t>
            </a:r>
            <a:r>
              <a:rPr kumimoji="1" lang="en-US" altLang="ja-JP" dirty="0"/>
              <a:t>joining (</a:t>
            </a:r>
            <a:r>
              <a:rPr kumimoji="1" lang="en-US" altLang="ja-JP" dirty="0" err="1"/>
              <a:t>AEJ</a:t>
            </a:r>
            <a:r>
              <a:rPr kumimoji="1" lang="en-US" altLang="ja-JP" dirty="0"/>
              <a:t>)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405650" y="6301168"/>
            <a:ext cx="46207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err="1" smtClean="0"/>
              <a:t>microhomology</a:t>
            </a:r>
            <a:r>
              <a:rPr kumimoji="1" lang="en-US" altLang="ja-JP" dirty="0" smtClean="0"/>
              <a:t>-mediated end </a:t>
            </a:r>
            <a:r>
              <a:rPr kumimoji="1" lang="en-US" altLang="ja-JP" dirty="0"/>
              <a:t>joining (</a:t>
            </a:r>
            <a:r>
              <a:rPr kumimoji="1" lang="en-US" altLang="ja-JP" dirty="0" err="1"/>
              <a:t>MMEJ</a:t>
            </a:r>
            <a:r>
              <a:rPr kumimoji="1" lang="en-US" altLang="ja-JP" dirty="0"/>
              <a:t>)</a:t>
            </a:r>
            <a:endParaRPr kumimoji="1" lang="ja-JP" altLang="en-US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435552" y="1161919"/>
            <a:ext cx="121943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/>
              <a:t>Ku70</a:t>
            </a:r>
            <a:r>
              <a:rPr kumimoji="1" lang="en-US" altLang="ja-JP" dirty="0" smtClean="0"/>
              <a:t>/</a:t>
            </a:r>
            <a:r>
              <a:rPr kumimoji="1" lang="en-US" altLang="ja-JP" dirty="0" err="1" smtClean="0"/>
              <a:t>Ku80</a:t>
            </a:r>
            <a:endParaRPr kumimoji="1" lang="ja-JP" altLang="en-US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494317" y="1689125"/>
            <a:ext cx="1101905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DNA-</a:t>
            </a:r>
            <a:r>
              <a:rPr kumimoji="1" lang="en-US" altLang="ja-JP" dirty="0" err="1" smtClean="0"/>
              <a:t>PKcs</a:t>
            </a:r>
            <a:endParaRPr kumimoji="1" lang="ja-JP" altLang="en-US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6864119" y="5852900"/>
            <a:ext cx="29504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single-strand </a:t>
            </a:r>
            <a:r>
              <a:rPr kumimoji="1" lang="en-US" altLang="ja-JP" dirty="0" smtClean="0"/>
              <a:t>annealing (</a:t>
            </a:r>
            <a:r>
              <a:rPr kumimoji="1" lang="en-US" altLang="ja-JP" dirty="0" err="1" smtClean="0"/>
              <a:t>SSA</a:t>
            </a:r>
            <a:r>
              <a:rPr kumimoji="1" lang="en-US" altLang="ja-JP" dirty="0" smtClean="0"/>
              <a:t>) 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627592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テキスト ボックス 9"/>
          <p:cNvSpPr txBox="1"/>
          <p:nvPr/>
        </p:nvSpPr>
        <p:spPr>
          <a:xfrm>
            <a:off x="1077974" y="2632264"/>
            <a:ext cx="46467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Homologous recombination (HR)</a:t>
            </a:r>
            <a:r>
              <a:rPr kumimoji="1" lang="ja-JP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　相同組換え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1077974" y="4124341"/>
            <a:ext cx="54713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Non-Homologous End Joining (</a:t>
            </a:r>
            <a:r>
              <a:rPr kumimoji="1" lang="en-US" altLang="ja-JP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NHEJ</a:t>
            </a:r>
            <a:r>
              <a:rPr kumimoji="1" lang="en-US" altLang="ja-JP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)</a:t>
            </a:r>
            <a:r>
              <a:rPr kumimoji="1" lang="ja-JP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　非相同末端結合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383540" y="3239803"/>
            <a:ext cx="76080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Fix </a:t>
            </a:r>
            <a:r>
              <a:rPr kumimoji="1" lang="en-US" altLang="ja-JP" dirty="0" smtClean="0"/>
              <a:t>the damage </a:t>
            </a:r>
            <a:r>
              <a:rPr kumimoji="1" lang="en-US" altLang="ja-JP" dirty="0"/>
              <a:t>correctly. </a:t>
            </a:r>
            <a:r>
              <a:rPr kumimoji="1" lang="en-US" altLang="ja-JP" dirty="0" smtClean="0"/>
              <a:t>However, it is </a:t>
            </a:r>
            <a:r>
              <a:rPr kumimoji="1" lang="en-US" altLang="ja-JP" dirty="0"/>
              <a:t>possible </a:t>
            </a:r>
            <a:r>
              <a:rPr kumimoji="1" lang="en-US" altLang="ja-JP" dirty="0" smtClean="0"/>
              <a:t>only at </a:t>
            </a:r>
            <a:r>
              <a:rPr kumimoji="1" lang="en-US" altLang="ja-JP" dirty="0"/>
              <a:t>the end of S phase and </a:t>
            </a:r>
            <a:r>
              <a:rPr kumimoji="1" lang="en-US" altLang="ja-JP" dirty="0" err="1"/>
              <a:t>G2</a:t>
            </a:r>
            <a:r>
              <a:rPr kumimoji="1" lang="en-US" altLang="ja-JP" dirty="0"/>
              <a:t> </a:t>
            </a:r>
            <a:r>
              <a:rPr kumimoji="1" lang="en-US" altLang="ja-JP" dirty="0" smtClean="0"/>
              <a:t>phase, since it requires </a:t>
            </a:r>
            <a:r>
              <a:rPr kumimoji="1" lang="en-US" altLang="ja-JP" dirty="0"/>
              <a:t>a template DNA </a:t>
            </a:r>
            <a:r>
              <a:rPr kumimoji="1" lang="en-US" altLang="ja-JP" dirty="0" smtClean="0"/>
              <a:t>strand.</a:t>
            </a:r>
            <a:endParaRPr kumimoji="1" lang="ja-JP" altLang="en-US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1383540" y="4832310"/>
            <a:ext cx="76080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Many </a:t>
            </a:r>
            <a:r>
              <a:rPr kumimoji="1" lang="en-US" altLang="ja-JP" dirty="0"/>
              <a:t>mistakes. However, </a:t>
            </a:r>
            <a:r>
              <a:rPr kumimoji="1" lang="en-US" altLang="ja-JP" dirty="0" smtClean="0"/>
              <a:t>it </a:t>
            </a:r>
            <a:r>
              <a:rPr kumimoji="1" lang="en-US" altLang="ja-JP" dirty="0"/>
              <a:t>can be done at any </a:t>
            </a:r>
            <a:r>
              <a:rPr kumimoji="1" lang="en-US" altLang="ja-JP" dirty="0" smtClean="0"/>
              <a:t>time of cell cycle, since no </a:t>
            </a:r>
            <a:r>
              <a:rPr kumimoji="1" lang="en-US" altLang="ja-JP" dirty="0"/>
              <a:t>template DNA strand is </a:t>
            </a:r>
            <a:r>
              <a:rPr kumimoji="1" lang="en-US" altLang="ja-JP" dirty="0" smtClean="0"/>
              <a:t>needed.</a:t>
            </a:r>
            <a:endParaRPr kumimoji="1" lang="ja-JP" altLang="en-US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718520" y="1694073"/>
            <a:ext cx="68754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Cells have 2 main machineries to repair </a:t>
            </a:r>
            <a:r>
              <a:rPr kumimoji="1" lang="en-US" altLang="ja-JP" sz="2800" dirty="0" err="1" smtClean="0"/>
              <a:t>DSBs</a:t>
            </a:r>
            <a:r>
              <a:rPr kumimoji="1" lang="en-US" altLang="ja-JP" sz="2800" dirty="0" smtClean="0"/>
              <a:t>. </a:t>
            </a:r>
            <a:endParaRPr kumimoji="1" lang="ja-JP" altLang="en-US" sz="2800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718520" y="606657"/>
            <a:ext cx="78311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Cells can not divide when DNA </a:t>
            </a:r>
            <a:r>
              <a:rPr kumimoji="1" lang="en-US" altLang="ja-JP" sz="2400" dirty="0"/>
              <a:t>double strand </a:t>
            </a:r>
            <a:r>
              <a:rPr kumimoji="1" lang="en-US" altLang="ja-JP" sz="2400" dirty="0" smtClean="0"/>
              <a:t> is broken.</a:t>
            </a:r>
          </a:p>
          <a:p>
            <a:r>
              <a:rPr kumimoji="1" lang="en-US" altLang="ja-JP" sz="2400" dirty="0" smtClean="0"/>
              <a:t>So, cells repair </a:t>
            </a:r>
            <a:r>
              <a:rPr kumimoji="1" lang="en-US" altLang="ja-JP" sz="2400" dirty="0" err="1" smtClean="0"/>
              <a:t>DSBs</a:t>
            </a:r>
            <a:r>
              <a:rPr kumimoji="1" lang="en-US" altLang="ja-JP" sz="2400" dirty="0" smtClean="0"/>
              <a:t> hard.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87114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477</TotalTime>
  <Words>839</Words>
  <Application>Microsoft Office PowerPoint</Application>
  <PresentationFormat>A4 210 x 297 mm</PresentationFormat>
  <Paragraphs>155</Paragraphs>
  <Slides>15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9</vt:i4>
      </vt:variant>
      <vt:variant>
        <vt:lpstr>テーマ</vt:lpstr>
      </vt:variant>
      <vt:variant>
        <vt:i4>2</vt:i4>
      </vt:variant>
      <vt:variant>
        <vt:lpstr>スライド タイトル</vt:lpstr>
      </vt:variant>
      <vt:variant>
        <vt:i4>15</vt:i4>
      </vt:variant>
    </vt:vector>
  </HeadingPairs>
  <TitlesOfParts>
    <vt:vector size="26" baseType="lpstr">
      <vt:lpstr>ＭＳ Ｐゴシック</vt:lpstr>
      <vt:lpstr>Osaka</vt:lpstr>
      <vt:lpstr>游ゴシック</vt:lpstr>
      <vt:lpstr>游ゴシック Light</vt:lpstr>
      <vt:lpstr>Arial</vt:lpstr>
      <vt:lpstr>Calibri</vt:lpstr>
      <vt:lpstr>Calibri Light</vt:lpstr>
      <vt:lpstr>Times</vt:lpstr>
      <vt:lpstr>Times New Roman</vt:lpstr>
      <vt:lpstr>Office テーマ</vt:lpstr>
      <vt:lpstr>標準デザイン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Shoji Oda</dc:creator>
  <cp:lastModifiedBy>Shoji Oda</cp:lastModifiedBy>
  <cp:revision>55</cp:revision>
  <dcterms:created xsi:type="dcterms:W3CDTF">2021-11-27T01:08:48Z</dcterms:created>
  <dcterms:modified xsi:type="dcterms:W3CDTF">2021-12-14T12:56:33Z</dcterms:modified>
</cp:coreProperties>
</file>