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3" r:id="rId1"/>
    <p:sldMasterId id="2147484507" r:id="rId2"/>
    <p:sldMasterId id="2147484559" r:id="rId3"/>
    <p:sldMasterId id="2147484572" r:id="rId4"/>
    <p:sldMasterId id="2147484584" r:id="rId5"/>
    <p:sldMasterId id="2147484623" r:id="rId6"/>
    <p:sldMasterId id="2147484635" r:id="rId7"/>
    <p:sldMasterId id="2147484648" r:id="rId8"/>
    <p:sldMasterId id="2147484701" r:id="rId9"/>
    <p:sldMasterId id="2147485004" r:id="rId10"/>
    <p:sldMasterId id="2147485030" r:id="rId11"/>
    <p:sldMasterId id="2147485055" r:id="rId12"/>
    <p:sldMasterId id="2147485142" r:id="rId13"/>
    <p:sldMasterId id="2147485156" r:id="rId14"/>
    <p:sldMasterId id="2147485169" r:id="rId15"/>
  </p:sldMasterIdLst>
  <p:notesMasterIdLst>
    <p:notesMasterId r:id="rId77"/>
  </p:notesMasterIdLst>
  <p:sldIdLst>
    <p:sldId id="1086" r:id="rId16"/>
    <p:sldId id="1143" r:id="rId17"/>
    <p:sldId id="1142" r:id="rId18"/>
    <p:sldId id="278" r:id="rId19"/>
    <p:sldId id="1144" r:id="rId20"/>
    <p:sldId id="1074" r:id="rId21"/>
    <p:sldId id="1075" r:id="rId22"/>
    <p:sldId id="945" r:id="rId23"/>
    <p:sldId id="1337" r:id="rId24"/>
    <p:sldId id="1070" r:id="rId25"/>
    <p:sldId id="1071" r:id="rId26"/>
    <p:sldId id="1072" r:id="rId27"/>
    <p:sldId id="1034" r:id="rId28"/>
    <p:sldId id="1035" r:id="rId29"/>
    <p:sldId id="1036" r:id="rId30"/>
    <p:sldId id="1037" r:id="rId31"/>
    <p:sldId id="1038" r:id="rId32"/>
    <p:sldId id="1039" r:id="rId33"/>
    <p:sldId id="1040" r:id="rId34"/>
    <p:sldId id="1041" r:id="rId35"/>
    <p:sldId id="1042" r:id="rId36"/>
    <p:sldId id="1043" r:id="rId37"/>
    <p:sldId id="1044" r:id="rId38"/>
    <p:sldId id="1045" r:id="rId39"/>
    <p:sldId id="1046" r:id="rId40"/>
    <p:sldId id="1047" r:id="rId41"/>
    <p:sldId id="1048" r:id="rId42"/>
    <p:sldId id="1049" r:id="rId43"/>
    <p:sldId id="1050" r:id="rId44"/>
    <p:sldId id="1051" r:id="rId45"/>
    <p:sldId id="1052" r:id="rId46"/>
    <p:sldId id="1053" r:id="rId47"/>
    <p:sldId id="1054" r:id="rId48"/>
    <p:sldId id="1055" r:id="rId49"/>
    <p:sldId id="1057" r:id="rId50"/>
    <p:sldId id="1058" r:id="rId51"/>
    <p:sldId id="1338" r:id="rId52"/>
    <p:sldId id="1339" r:id="rId53"/>
    <p:sldId id="1346" r:id="rId54"/>
    <p:sldId id="1402" r:id="rId55"/>
    <p:sldId id="1347" r:id="rId56"/>
    <p:sldId id="1089" r:id="rId57"/>
    <p:sldId id="1128" r:id="rId58"/>
    <p:sldId id="1129" r:id="rId59"/>
    <p:sldId id="1141" r:id="rId60"/>
    <p:sldId id="1132" r:id="rId61"/>
    <p:sldId id="1133" r:id="rId62"/>
    <p:sldId id="1134" r:id="rId63"/>
    <p:sldId id="1135" r:id="rId64"/>
    <p:sldId id="1140" r:id="rId65"/>
    <p:sldId id="1139" r:id="rId66"/>
    <p:sldId id="1065" r:id="rId67"/>
    <p:sldId id="1066" r:id="rId68"/>
    <p:sldId id="1067" r:id="rId69"/>
    <p:sldId id="1401" r:id="rId70"/>
    <p:sldId id="1341" r:id="rId71"/>
    <p:sldId id="1345" r:id="rId72"/>
    <p:sldId id="1131" r:id="rId73"/>
    <p:sldId id="1343" r:id="rId74"/>
    <p:sldId id="1069" r:id="rId75"/>
    <p:sldId id="1344" r:id="rId76"/>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0"/>
      </p:ext>
    </p:extLst>
  </p:showPr>
  <p:clrMru>
    <a:srgbClr val="FF0000"/>
    <a:srgbClr val="FFFF66"/>
    <a:srgbClr val="0000FF"/>
    <a:srgbClr val="3333FF"/>
    <a:srgbClr val="0000CC"/>
    <a:srgbClr val="FF5050"/>
    <a:srgbClr val="0000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0" autoAdjust="0"/>
    <p:restoredTop sz="92722" autoAdjust="0"/>
  </p:normalViewPr>
  <p:slideViewPr>
    <p:cSldViewPr>
      <p:cViewPr varScale="1">
        <p:scale>
          <a:sx n="65" d="100"/>
          <a:sy n="65" d="100"/>
        </p:scale>
        <p:origin x="1066" y="53"/>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1024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9972B58-911C-4BC1-90DE-C3071A8A9D80}" type="slidenum">
              <a:rPr lang="en-US" altLang="ja-JP"/>
              <a:pPr/>
              <a:t>‹#›</a:t>
            </a:fld>
            <a:endParaRPr lang="en-US" altLang="ja-JP"/>
          </a:p>
        </p:txBody>
      </p:sp>
    </p:spTree>
    <p:extLst>
      <p:ext uri="{BB962C8B-B14F-4D97-AF65-F5344CB8AC3E}">
        <p14:creationId xmlns:p14="http://schemas.microsoft.com/office/powerpoint/2010/main" val="22020708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972B58-911C-4BC1-90DE-C3071A8A9D80}" type="slidenum">
              <a:rPr lang="en-US" altLang="ja-JP" smtClean="0"/>
              <a:pPr/>
              <a:t>12</a:t>
            </a:fld>
            <a:endParaRPr lang="en-US" altLang="ja-JP"/>
          </a:p>
        </p:txBody>
      </p:sp>
    </p:spTree>
    <p:extLst>
      <p:ext uri="{BB962C8B-B14F-4D97-AF65-F5344CB8AC3E}">
        <p14:creationId xmlns:p14="http://schemas.microsoft.com/office/powerpoint/2010/main" val="44161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972B58-911C-4BC1-90DE-C3071A8A9D80}" type="slidenum">
              <a:rPr lang="en-US" altLang="ja-JP" smtClean="0"/>
              <a:pPr/>
              <a:t>20</a:t>
            </a:fld>
            <a:endParaRPr lang="en-US" altLang="ja-JP"/>
          </a:p>
        </p:txBody>
      </p:sp>
    </p:spTree>
    <p:extLst>
      <p:ext uri="{BB962C8B-B14F-4D97-AF65-F5344CB8AC3E}">
        <p14:creationId xmlns:p14="http://schemas.microsoft.com/office/powerpoint/2010/main" val="2188786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972B58-911C-4BC1-90DE-C3071A8A9D80}" type="slidenum">
              <a:rPr lang="en-US" altLang="ja-JP" smtClean="0"/>
              <a:pPr/>
              <a:t>36</a:t>
            </a:fld>
            <a:endParaRPr lang="en-US" altLang="ja-JP"/>
          </a:p>
        </p:txBody>
      </p:sp>
    </p:spTree>
    <p:extLst>
      <p:ext uri="{BB962C8B-B14F-4D97-AF65-F5344CB8AC3E}">
        <p14:creationId xmlns:p14="http://schemas.microsoft.com/office/powerpoint/2010/main" val="180063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72B58-911C-4BC1-90DE-C3071A8A9D8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3463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72B58-911C-4BC1-90DE-C3071A8A9D8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3289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72B58-911C-4BC1-90DE-C3071A8A9D8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4410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D5D22-FD3E-4532-8C2C-BFA18E4311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22320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D5D22-FD3E-4532-8C2C-BFA18E4311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87890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D5D22-FD3E-4532-8C2C-BFA18E4311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7900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0034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125109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24815849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161533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511548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708396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6134697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5F2D254A-AEDB-4DCB-925D-295A1B3CA561}"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7761003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D789F7B-93B6-4664-A987-4FF5DAB3EDCF}"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902599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529D9839-9E56-47CD-B3B5-0E90E5B80939}"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7964993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ECBC2249-7C47-428C-8DF4-B99E1451EC14}"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4094112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86A77243-B28B-4440-94A4-FAD372F9C48C}"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59896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951563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963C9DA5-2314-44D3-9E10-CF5C400721D7}"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22240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C36AD32E-6E9E-4FD1-A9FA-D9FB6FEF5F32}"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0197746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E6A3EAB1-2966-446A-8F0D-AAA46429E248}"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973783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0482DA2-97AE-40EC-BCCB-CA4AE4CB4FBA}"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6539255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B96E321-C728-4E92-B59E-2AB3633F43AD}"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9725300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EF7506A-81DE-41F3-B673-11F1E5E48546}"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733301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DDAB48-30A7-4090-9AB0-0A58189D353B}"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009722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565787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3642590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3342111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48792C-938D-439F-9379-B690179B14CD}"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825266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4459255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23911764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35785347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34756116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6856566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0381379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42779091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2022/11/5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5252654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6"/>
            </a:lvl1pPr>
            <a:lvl2pPr marL="422037" indent="0" algn="ctr">
              <a:buNone/>
              <a:defRPr sz="1846"/>
            </a:lvl2pPr>
            <a:lvl3pPr marL="844073" indent="0" algn="ctr">
              <a:buNone/>
              <a:defRPr sz="1661"/>
            </a:lvl3pPr>
            <a:lvl4pPr marL="1266110" indent="0" algn="ctr">
              <a:buNone/>
              <a:defRPr sz="1477"/>
            </a:lvl4pPr>
            <a:lvl5pPr marL="1688147" indent="0" algn="ctr">
              <a:buNone/>
              <a:defRPr sz="1477"/>
            </a:lvl5pPr>
            <a:lvl6pPr marL="2110184" indent="0" algn="ctr">
              <a:buNone/>
              <a:defRPr sz="1477"/>
            </a:lvl6pPr>
            <a:lvl7pPr marL="2532220" indent="0" algn="ctr">
              <a:buNone/>
              <a:defRPr sz="1477"/>
            </a:lvl7pPr>
            <a:lvl8pPr marL="2954257" indent="0" algn="ctr">
              <a:buNone/>
              <a:defRPr sz="1477"/>
            </a:lvl8pPr>
            <a:lvl9pPr marL="3376293"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4133107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158285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70F79E-DAD7-472E-B898-89D2C2D7FC7D}"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754568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6">
                <a:solidFill>
                  <a:schemeClr val="tx1"/>
                </a:solidFill>
              </a:defRPr>
            </a:lvl1pPr>
            <a:lvl2pPr marL="422037" indent="0">
              <a:buNone/>
              <a:defRPr sz="1846">
                <a:solidFill>
                  <a:schemeClr val="tx1">
                    <a:tint val="75000"/>
                  </a:schemeClr>
                </a:solidFill>
              </a:defRPr>
            </a:lvl2pPr>
            <a:lvl3pPr marL="844073" indent="0">
              <a:buNone/>
              <a:defRPr sz="1661">
                <a:solidFill>
                  <a:schemeClr val="tx1">
                    <a:tint val="75000"/>
                  </a:schemeClr>
                </a:solidFill>
              </a:defRPr>
            </a:lvl3pPr>
            <a:lvl4pPr marL="1266110" indent="0">
              <a:buNone/>
              <a:defRPr sz="1477">
                <a:solidFill>
                  <a:schemeClr val="tx1">
                    <a:tint val="75000"/>
                  </a:schemeClr>
                </a:solidFill>
              </a:defRPr>
            </a:lvl4pPr>
            <a:lvl5pPr marL="1688147" indent="0">
              <a:buNone/>
              <a:defRPr sz="1477">
                <a:solidFill>
                  <a:schemeClr val="tx1">
                    <a:tint val="75000"/>
                  </a:schemeClr>
                </a:solidFill>
              </a:defRPr>
            </a:lvl5pPr>
            <a:lvl6pPr marL="2110184" indent="0">
              <a:buNone/>
              <a:defRPr sz="1477">
                <a:solidFill>
                  <a:schemeClr val="tx1">
                    <a:tint val="75000"/>
                  </a:schemeClr>
                </a:solidFill>
              </a:defRPr>
            </a:lvl6pPr>
            <a:lvl7pPr marL="2532220" indent="0">
              <a:buNone/>
              <a:defRPr sz="1477">
                <a:solidFill>
                  <a:schemeClr val="tx1">
                    <a:tint val="75000"/>
                  </a:schemeClr>
                </a:solidFill>
              </a:defRPr>
            </a:lvl7pPr>
            <a:lvl8pPr marL="2954257" indent="0">
              <a:buNone/>
              <a:defRPr sz="1477">
                <a:solidFill>
                  <a:schemeClr val="tx1">
                    <a:tint val="75000"/>
                  </a:schemeClr>
                </a:solidFill>
              </a:defRPr>
            </a:lvl8pPr>
            <a:lvl9pPr marL="3376293"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2999933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28409610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6" b="1"/>
            </a:lvl1pPr>
            <a:lvl2pPr marL="422037" indent="0">
              <a:buNone/>
              <a:defRPr sz="1846" b="1"/>
            </a:lvl2pPr>
            <a:lvl3pPr marL="844073" indent="0">
              <a:buNone/>
              <a:defRPr sz="1661" b="1"/>
            </a:lvl3pPr>
            <a:lvl4pPr marL="1266110" indent="0">
              <a:buNone/>
              <a:defRPr sz="1477" b="1"/>
            </a:lvl4pPr>
            <a:lvl5pPr marL="1688147" indent="0">
              <a:buNone/>
              <a:defRPr sz="1477" b="1"/>
            </a:lvl5pPr>
            <a:lvl6pPr marL="2110184" indent="0">
              <a:buNone/>
              <a:defRPr sz="1477" b="1"/>
            </a:lvl6pPr>
            <a:lvl7pPr marL="2532220" indent="0">
              <a:buNone/>
              <a:defRPr sz="1477" b="1"/>
            </a:lvl7pPr>
            <a:lvl8pPr marL="2954257" indent="0">
              <a:buNone/>
              <a:defRPr sz="1477" b="1"/>
            </a:lvl8pPr>
            <a:lvl9pPr marL="3376293"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216" b="1"/>
            </a:lvl1pPr>
            <a:lvl2pPr marL="422037" indent="0">
              <a:buNone/>
              <a:defRPr sz="1846" b="1"/>
            </a:lvl2pPr>
            <a:lvl3pPr marL="844073" indent="0">
              <a:buNone/>
              <a:defRPr sz="1661" b="1"/>
            </a:lvl3pPr>
            <a:lvl4pPr marL="1266110" indent="0">
              <a:buNone/>
              <a:defRPr sz="1477" b="1"/>
            </a:lvl4pPr>
            <a:lvl5pPr marL="1688147" indent="0">
              <a:buNone/>
              <a:defRPr sz="1477" b="1"/>
            </a:lvl5pPr>
            <a:lvl6pPr marL="2110184" indent="0">
              <a:buNone/>
              <a:defRPr sz="1477" b="1"/>
            </a:lvl6pPr>
            <a:lvl7pPr marL="2532220" indent="0">
              <a:buNone/>
              <a:defRPr sz="1477" b="1"/>
            </a:lvl7pPr>
            <a:lvl8pPr marL="2954257" indent="0">
              <a:buNone/>
              <a:defRPr sz="1477" b="1"/>
            </a:lvl8pPr>
            <a:lvl9pPr marL="3376293"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38303515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29229086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1962104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2" y="987428"/>
            <a:ext cx="4629151" cy="4873625"/>
          </a:xfrm>
        </p:spPr>
        <p:txBody>
          <a:bodyPr/>
          <a:lstStyle>
            <a:lvl1pPr>
              <a:defRPr sz="2954"/>
            </a:lvl1pPr>
            <a:lvl2pPr>
              <a:defRPr sz="2584"/>
            </a:lvl2pPr>
            <a:lvl3pPr>
              <a:defRPr sz="2216"/>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37" indent="0">
              <a:buNone/>
              <a:defRPr sz="1292"/>
            </a:lvl2pPr>
            <a:lvl3pPr marL="844073" indent="0">
              <a:buNone/>
              <a:defRPr sz="1108"/>
            </a:lvl3pPr>
            <a:lvl4pPr marL="1266110" indent="0">
              <a:buNone/>
              <a:defRPr sz="923"/>
            </a:lvl4pPr>
            <a:lvl5pPr marL="1688147" indent="0">
              <a:buNone/>
              <a:defRPr sz="923"/>
            </a:lvl5pPr>
            <a:lvl6pPr marL="2110184" indent="0">
              <a:buNone/>
              <a:defRPr sz="923"/>
            </a:lvl6pPr>
            <a:lvl7pPr marL="2532220" indent="0">
              <a:buNone/>
              <a:defRPr sz="923"/>
            </a:lvl7pPr>
            <a:lvl8pPr marL="2954257" indent="0">
              <a:buNone/>
              <a:defRPr sz="923"/>
            </a:lvl8pPr>
            <a:lvl9pPr marL="3376293"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29094141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2" y="987428"/>
            <a:ext cx="4629151" cy="4873625"/>
          </a:xfrm>
        </p:spPr>
        <p:txBody>
          <a:bodyPr anchor="t"/>
          <a:lstStyle>
            <a:lvl1pPr marL="0" indent="0">
              <a:buNone/>
              <a:defRPr sz="2954"/>
            </a:lvl1pPr>
            <a:lvl2pPr marL="422037" indent="0">
              <a:buNone/>
              <a:defRPr sz="2584"/>
            </a:lvl2pPr>
            <a:lvl3pPr marL="844073" indent="0">
              <a:buNone/>
              <a:defRPr sz="2216"/>
            </a:lvl3pPr>
            <a:lvl4pPr marL="1266110" indent="0">
              <a:buNone/>
              <a:defRPr sz="1846"/>
            </a:lvl4pPr>
            <a:lvl5pPr marL="1688147" indent="0">
              <a:buNone/>
              <a:defRPr sz="1846"/>
            </a:lvl5pPr>
            <a:lvl6pPr marL="2110184" indent="0">
              <a:buNone/>
              <a:defRPr sz="1846"/>
            </a:lvl6pPr>
            <a:lvl7pPr marL="2532220" indent="0">
              <a:buNone/>
              <a:defRPr sz="1846"/>
            </a:lvl7pPr>
            <a:lvl8pPr marL="2954257" indent="0">
              <a:buNone/>
              <a:defRPr sz="1846"/>
            </a:lvl8pPr>
            <a:lvl9pPr marL="3376293" indent="0">
              <a:buNone/>
              <a:defRPr sz="1846"/>
            </a:lvl9pPr>
          </a:lstStyle>
          <a:p>
            <a:r>
              <a:rPr lang="ja-JP" altLang="en-US"/>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37" indent="0">
              <a:buNone/>
              <a:defRPr sz="1292"/>
            </a:lvl2pPr>
            <a:lvl3pPr marL="844073" indent="0">
              <a:buNone/>
              <a:defRPr sz="1108"/>
            </a:lvl3pPr>
            <a:lvl4pPr marL="1266110" indent="0">
              <a:buNone/>
              <a:defRPr sz="923"/>
            </a:lvl4pPr>
            <a:lvl5pPr marL="1688147" indent="0">
              <a:buNone/>
              <a:defRPr sz="923"/>
            </a:lvl5pPr>
            <a:lvl6pPr marL="2110184" indent="0">
              <a:buNone/>
              <a:defRPr sz="923"/>
            </a:lvl6pPr>
            <a:lvl7pPr marL="2532220" indent="0">
              <a:buNone/>
              <a:defRPr sz="923"/>
            </a:lvl7pPr>
            <a:lvl8pPr marL="2954257" indent="0">
              <a:buNone/>
              <a:defRPr sz="923"/>
            </a:lvl8pPr>
            <a:lvl9pPr marL="3376293"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38694054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10309125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3781181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048792C-938D-439F-9379-B690179B14C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12497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43DC02-BDD5-4CCB-832F-D9A134C0E116}"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974458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670F79E-DAD7-472E-B898-89D2C2D7FC7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454039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C43DC02-BDD5-4CCB-832F-D9A134C0E11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954860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8EB9CE7-0F9C-4AAE-8D74-AF03D4E5235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07805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8EED7136-2559-4472-8C37-DBC4806907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365355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9BA55732-FDC8-4969-BD3C-42FFC1C2CA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81904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7F62950F-6201-4B27-B270-9CDFCFBEEF4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101029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4699642-A73E-4324-BF73-3BC273DFFD6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18671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088D79EC-820F-498C-A9D9-A0AA78A0CB8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280575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57CDE03-3F84-423C-9F1B-ABE0535560D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840871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FF8284F-8EDA-467E-937D-F19C21CCB8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9970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EB9CE7-0F9C-4AAE-8D74-AF03D4E52351}"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19344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A3FA1AE8-45B8-4808-B39C-EA5697B7E16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41810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6A1D4BF0-3AFC-4CA8-8FCE-2B56A8C1AF1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211666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2D254A-AEDB-4DCB-925D-295A1B3CA561}"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650748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89F7B-93B6-4664-A987-4FF5DAB3EDCF}"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842196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9D9839-9E56-47CD-B3B5-0E90E5B80939}"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125952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BC2249-7C47-428C-8DF4-B99E1451EC14}"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755227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A77243-B28B-4440-94A4-FAD372F9C48C}"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1129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3C9DA5-2314-44D3-9E10-CF5C400721D7}"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26974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6AD32E-6E9E-4FD1-A9FA-D9FB6FEF5F32}"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860788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A3EAB1-2966-446A-8F0D-AAA46429E248}"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98273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ED7136-2559-4472-8C37-DBC48069076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846673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482DA2-97AE-40EC-BCCB-CA4AE4CB4FBA}"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92062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6E321-C728-4E92-B59E-2AB3633F43AD}"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50392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F7506A-81DE-41F3-B673-11F1E5E48546}"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20417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DDAB48-30A7-4090-9AB0-0A58189D353B}"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763351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178DCE-F93A-473E-8D11-B8DB8A09D169}"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2278379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96C2AE1-B671-4825-BEAF-3B7F96E20176}"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1368870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CF1DA8-BF43-4D3A-BB0F-495BE7301675}"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23757896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A22A0D7-C6B5-44BD-9FC5-9C4D48E70ECB}"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25781579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8" name="フッター プレースホルダ 7"/>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9" name="スライド番号プレースホルダ 8"/>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1A91F38-79A0-4E07-800A-263335C6915C}"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21779590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4" name="フッター プレースホルダ 3"/>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スライド番号プレースホルダ 4"/>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F4DC8CD-4EC5-4CAA-A4EB-4B8A537EB84E}"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964482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A55732-FDC8-4969-BD3C-42FFC1C2CA62}"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944421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3" name="フッター プレースホルダ 2"/>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4" name="スライド番号プレースホルダ 3"/>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4115EA9-21C4-4229-8FE8-727C8A761561}"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35976030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BCDAD6B-2683-4640-92B9-6646013AB0F5}"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3688091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8280975-5FA1-41A8-9999-C785F12F00A9}"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8659200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9F18A2D-44CB-4BB1-91CE-96C84EDE2B34}"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0601265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176F0F5-BA97-4884-BD68-CF389075C30F}"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664890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4" name="フッター プレースホルダ 3"/>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スライド番号プレースホルダ 4"/>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3C9042-C794-473E-982A-A22AF17A41EC}"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658326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7" name="フッター プレースホルダ 6"/>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8" name="スライド番号プレースホルダ 7"/>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B41C049-4CFE-4682-877C-CEF6678474B8}"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349509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62950F-6201-4B27-B270-9CDFCFBEEF4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88904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699642-A73E-4324-BF73-3BC273DFFD6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5204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32297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8D79EC-820F-498C-A9D9-A0AA78A0CB80}"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45136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7CDE03-3F84-423C-9F1B-ABE0535560D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44546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F8284F-8EDA-467E-937D-F19C21CCB88A}"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96007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FA1AE8-45B8-4808-B39C-EA5697B7E16F}"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63542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1D4BF0-3AFC-4CA8-8FCE-2B56A8C1AF1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64386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2C368D-5995-4F91-B372-332301CFE751}"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64298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373C7-2591-44B7-978C-ED510B8410A9}"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3578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98A518-BEFF-44B8-83FC-39F69CDD4486}"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25942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00A17C-A22C-42F8-B915-A81CCE17EDFA}"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58079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F55628-F8AE-4518-A528-E02DF6E5B99F}"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39209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2971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A3DE58-E14C-416A-9E9E-A8A4FC217186}"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48296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470C8A-0188-485E-99E0-27E4DDAF7DBD}"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09856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750273-6226-47C1-B9F6-9CB11DFEF011}"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5641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2C2961-0119-4170-9AED-8791748E7BFB}"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81841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8A1F4E-5D7C-4BD3-8B9C-AE4FE9E62881}"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6193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845778-6B87-4076-9E4A-18170F96D330}"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58059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FFFFFF"/>
              </a:solidFill>
              <a:effectLst/>
              <a:uLnTx/>
              <a:uFillTx/>
              <a:latin typeface="Times New Roman" pitchFamily="18" charset="0"/>
              <a:ea typeface="HG丸ｺﾞｼｯｸM-PRO" pitchFamily="50" charset="-128"/>
              <a:cs typeface="+mn-cs"/>
            </a:endParaRPr>
          </a:p>
        </p:txBody>
      </p:sp>
      <p:sp>
        <p:nvSpPr>
          <p:cNvPr id="4" name="フッター プレースホルダ 3"/>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FFFFFF"/>
              </a:solidFill>
              <a:effectLst/>
              <a:uLnTx/>
              <a:uFillTx/>
              <a:latin typeface="Times New Roman" pitchFamily="18" charset="0"/>
              <a:ea typeface="HG丸ｺﾞｼｯｸM-PRO" pitchFamily="50" charset="-128"/>
              <a:cs typeface="+mn-cs"/>
            </a:endParaRPr>
          </a:p>
        </p:txBody>
      </p:sp>
      <p:sp>
        <p:nvSpPr>
          <p:cNvPr id="5" name="スライド番号プレースホルダ 4"/>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CE31992-67FE-4D6B-8BE0-AF112946DF31}" type="slidenum">
              <a:rPr kumimoji="1" lang="en-US" altLang="ja-JP" sz="1400" b="1" i="0" u="none" strike="noStrike" kern="1200" cap="none" spc="0" normalizeH="0" baseline="0" noProof="0">
                <a:ln>
                  <a:noFill/>
                </a:ln>
                <a:solidFill>
                  <a:srgbClr val="FFFFFF"/>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FFFFFF"/>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885607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E4381C-6342-4C39-9944-A6C574E9A711}"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083538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16434F-11CF-497E-85B8-C636502B864C}"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702984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B1C211-7681-4603-8D96-8D1BC427B8CC}"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87013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8271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6533D2-72BB-4159-918C-8115FD6B95B0}"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018482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BA621B-A6FE-4CBC-9D1D-FFD512B031D6}"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383715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DA4447-CC18-4AA2-B562-87305AC14E2E}"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535353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E89A38-A6B2-4DF4-A99D-FA11CE68BC6E}"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304736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D1EE93-95A1-4F21-AF8C-2A5A05F31A21}"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131547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7AE05B-8576-4919-942B-1CCB1DB1CF91}"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529165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E0EE25-2D35-4BBA-8C9E-DFF90D0DF552}"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628188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0B2A76-5B17-440D-ADB7-FE3788E37B49}"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862116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5874442-E614-4E7E-9BCB-B7C9AB86C5C6}"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1AEE43-FAA5-4147-A353-E8CE709DBB8E}"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297129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73F8382-9B40-45AA-AF54-360D607BA464}"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822192-8E4F-43B2-B33F-217DDC48BA16}"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47159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5290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D2AF1FF-4E17-4E04-A919-346B701D10E6}"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53691B-2B19-4BBF-A253-CB9D3FF0B770}"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400471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A1A8AC8-423B-463C-850C-286D813BE7ED}"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627AEE-1258-4F73-9F1B-AFF753F1CC9C}"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26262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EB9B379-00F5-4762-ABCE-7896AC8C6FE7}"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EB1FE9-2091-41E5-9E99-5B56A96AE1BB}"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149279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C4C12F9-BF7D-4FE8-9982-3A9936F5982B}"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E5BB1C-0362-4D69-81E3-C695E9D701FD}"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730282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C1D2F92-4ACB-47AF-9CB4-6F897F1E72EF}"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87CB94-7746-438D-BD1C-6C7B9D83DEDE}"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534734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046D1AE-6A0C-42FC-93FF-888947C3AD4B}"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8A5A4D-442D-4BF4-92DC-D0558F1DEE4D}"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589867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699495-0259-4EDD-826C-514CD2BE6BEC}"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A67B30-1FED-45F6-98C5-5B38AE741AB8}"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143119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20AE34-A5BD-495E-BA1A-2EF383A89700}"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288289-F28B-4FBD-B9DD-229C4498D9AA}"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84448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9AED01-32CD-40EC-B327-C0538FE101A4}"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46BF89-B3A8-4B68-8F28-2B22BF130E87}"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167676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06B178-7E74-4E52-A2CE-C9FD1A1DD63C}"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20250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6371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541700D-4F9C-4081-89CA-F552846C5FBD}"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98875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5B29CA9-27AA-4CAA-B56A-0644A21D73C6}"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41247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01D6AAA-0F77-42A0-A2C6-488B27F0D309}"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19997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0BD64E3-7B70-4D81-BEB5-86E778030761}"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47567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8" name="フッター プレースホルダ 7"/>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9" name="スライド番号プレースホルダ 8"/>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1A7BC53-773B-4FAA-B25A-F6C64FB563DA}"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326889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4" name="フッター プレースホルダ 3"/>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スライド番号プレースホルダ 4"/>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8C7AF93-81AF-49C6-87F9-AD03178AD2B5}"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47941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3" name="フッター プレースホルダ 2"/>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4" name="スライド番号プレースホルダ 3"/>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C26EBA0-90EB-4D3C-A21B-06850FCDB3A1}"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3703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71FC128-097E-4F8F-9768-2A7802F00068}"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949326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792F78-A13B-4923-A049-64D3C1A8712C}"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933938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F88F7C6-A92E-4F98-B3EB-4BBB3D82C4D2}"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2412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99494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6"/>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6"/>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929A517-5521-4B4C-BEBF-C0947DC652C3}"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992962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90AD46-F187-4611-9059-CEACC0EA6A09}"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49504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DCE77A-9CBA-4453-8285-697A951E8614}"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25973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EC4019-0023-40FA-8746-3D70CF73A2FA}"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618063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0E6F44-AF50-45D7-A218-2F6F9F12A17C}"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63954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FDA25B-421E-4FAB-9161-9265DAC14D90}"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75587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7E0687-A9BC-4926-A068-028EBED99E55}"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96247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31B952-E73A-4EB2-9450-31BF5B534980}"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595039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FE59DD-BF5E-498A-88ED-1CC59A68805A}"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6525625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99AA43-E967-4DE9-BCAA-1699C6CDAB91}"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3486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7384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CA9351-72CF-4015-A140-E0F312D2E7DE}"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699511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E0B15F-0C9C-4480-A7C7-B1372C8087AC}"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7388514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580DB-1041-48B4-BD04-2B530EAC4F49}"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35275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E4381C-6342-4C39-9944-A6C574E9A711}"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308087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316434F-11CF-497E-85B8-C636502B864C}"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7759938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B1C211-7681-4603-8D96-8D1BC427B8CC}"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6421811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6533D2-72BB-4159-918C-8115FD6B95B0}"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921782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BA621B-A6FE-4CBC-9D1D-FFD512B031D6}"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647093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FDA4447-CC18-4AA2-B562-87305AC14E2E}"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204076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2E89A38-A6B2-4DF4-A99D-FA11CE68BC6E}"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6357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2022/11/5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3608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15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3D1EE93-95A1-4F21-AF8C-2A5A05F31A21}"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5747067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5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77AE05B-8576-4919-942B-1CCB1DB1CF91}"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547636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9E0EE25-2D35-4BBA-8C9E-DFF90D0DF552}"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2945113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60B2A76-5B17-440D-ADB7-FE3788E37B49}"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6610123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28545460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767452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20203703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303553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5252554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F4BF516-8DA8-4C91-884D-B85CA5DB583A}" type="datetimeFigureOut">
              <a:rPr kumimoji="1" lang="ja-JP" altLang="en-US" smtClean="0"/>
              <a:t>2022/11/5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415312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9899D6C-5F64-440D-B7AF-BCF1677D35A2}" type="datetimeFigureOut">
              <a:rPr lang="ja-JP" altLang="en-US" smtClean="0">
                <a:solidFill>
                  <a:prstClr val="black">
                    <a:tint val="75000"/>
                  </a:prstClr>
                </a:solidFill>
                <a:latin typeface="Calibri"/>
                <a:ea typeface="ＭＳ Ｐゴシック"/>
              </a:rPr>
              <a:pPr fontAlgn="auto">
                <a:spcBef>
                  <a:spcPts val="0"/>
                </a:spcBef>
                <a:spcAft>
                  <a:spcPts val="0"/>
                </a:spcAft>
              </a:pPr>
              <a:t>2022/11/5</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3B0137E-4B13-4544-911D-F93E6B86D99D}"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67847974"/>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171BBDD4-38FB-461B-8666-35DF77D51CD6}"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8470903"/>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 id="214748501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151DC80-C777-4D2F-8FB7-919F279DC856}" type="datetimeFigureOut">
              <a:rPr kumimoji="1" lang="ja-JP" altLang="en-US" smtClean="0"/>
              <a:t>2022/11/5</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2399179084"/>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7017CFD3-2430-4BC4-AEA3-3972CF877A27}" type="datetimeFigureOut">
              <a:rPr kumimoji="1" lang="ja-JP" altLang="en-US" smtClean="0"/>
              <a:t>2022/11/5</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1414334960"/>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Lst>
  <p:txStyles>
    <p:titleStyle>
      <a:lvl1pPr algn="l" defTabSz="84407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19" indent="-211019" algn="l" defTabSz="844073" rtl="0" eaLnBrk="1" latinLnBrk="0" hangingPunct="1">
        <a:lnSpc>
          <a:spcPct val="90000"/>
        </a:lnSpc>
        <a:spcBef>
          <a:spcPts val="923"/>
        </a:spcBef>
        <a:buFont typeface="Arial" panose="020B0604020202020204" pitchFamily="34" charset="0"/>
        <a:buChar char="•"/>
        <a:defRPr kumimoji="1" sz="2584" kern="1200">
          <a:solidFill>
            <a:schemeClr val="tx1"/>
          </a:solidFill>
          <a:latin typeface="+mn-lt"/>
          <a:ea typeface="+mn-ea"/>
          <a:cs typeface="+mn-cs"/>
        </a:defRPr>
      </a:lvl1pPr>
      <a:lvl2pPr marL="633055" indent="-211019" algn="l" defTabSz="844073" rtl="0" eaLnBrk="1" latinLnBrk="0" hangingPunct="1">
        <a:lnSpc>
          <a:spcPct val="90000"/>
        </a:lnSpc>
        <a:spcBef>
          <a:spcPts val="461"/>
        </a:spcBef>
        <a:buFont typeface="Arial" panose="020B0604020202020204" pitchFamily="34" charset="0"/>
        <a:buChar char="•"/>
        <a:defRPr kumimoji="1" sz="2216" kern="1200">
          <a:solidFill>
            <a:schemeClr val="tx1"/>
          </a:solidFill>
          <a:latin typeface="+mn-lt"/>
          <a:ea typeface="+mn-ea"/>
          <a:cs typeface="+mn-cs"/>
        </a:defRPr>
      </a:lvl2pPr>
      <a:lvl3pPr marL="1055092" indent="-211019" algn="l" defTabSz="844073" rtl="0" eaLnBrk="1" latinLnBrk="0" hangingPunct="1">
        <a:lnSpc>
          <a:spcPct val="90000"/>
        </a:lnSpc>
        <a:spcBef>
          <a:spcPts val="461"/>
        </a:spcBef>
        <a:buFont typeface="Arial" panose="020B0604020202020204" pitchFamily="34" charset="0"/>
        <a:buChar char="•"/>
        <a:defRPr kumimoji="1" sz="1846" kern="1200">
          <a:solidFill>
            <a:schemeClr val="tx1"/>
          </a:solidFill>
          <a:latin typeface="+mn-lt"/>
          <a:ea typeface="+mn-ea"/>
          <a:cs typeface="+mn-cs"/>
        </a:defRPr>
      </a:lvl3pPr>
      <a:lvl4pPr marL="1477128"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4pPr>
      <a:lvl5pPr marL="1899165"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5pPr>
      <a:lvl6pPr marL="2321202"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6pPr>
      <a:lvl7pPr marL="2743238"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7pPr>
      <a:lvl8pPr marL="3165275"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8pPr>
      <a:lvl9pPr marL="3587312"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9pPr>
    </p:bodyStyle>
    <p:otherStyle>
      <a:defPPr>
        <a:defRPr lang="en-US"/>
      </a:defPPr>
      <a:lvl1pPr marL="0" algn="l" defTabSz="844073" rtl="0" eaLnBrk="1" latinLnBrk="0" hangingPunct="1">
        <a:defRPr kumimoji="1" sz="1661" kern="1200">
          <a:solidFill>
            <a:schemeClr val="tx1"/>
          </a:solidFill>
          <a:latin typeface="+mn-lt"/>
          <a:ea typeface="+mn-ea"/>
          <a:cs typeface="+mn-cs"/>
        </a:defRPr>
      </a:lvl1pPr>
      <a:lvl2pPr marL="422037" algn="l" defTabSz="844073" rtl="0" eaLnBrk="1" latinLnBrk="0" hangingPunct="1">
        <a:defRPr kumimoji="1" sz="1661" kern="1200">
          <a:solidFill>
            <a:schemeClr val="tx1"/>
          </a:solidFill>
          <a:latin typeface="+mn-lt"/>
          <a:ea typeface="+mn-ea"/>
          <a:cs typeface="+mn-cs"/>
        </a:defRPr>
      </a:lvl2pPr>
      <a:lvl3pPr marL="844073" algn="l" defTabSz="844073" rtl="0" eaLnBrk="1" latinLnBrk="0" hangingPunct="1">
        <a:defRPr kumimoji="1" sz="1661" kern="1200">
          <a:solidFill>
            <a:schemeClr val="tx1"/>
          </a:solidFill>
          <a:latin typeface="+mn-lt"/>
          <a:ea typeface="+mn-ea"/>
          <a:cs typeface="+mn-cs"/>
        </a:defRPr>
      </a:lvl3pPr>
      <a:lvl4pPr marL="1266110" algn="l" defTabSz="844073" rtl="0" eaLnBrk="1" latinLnBrk="0" hangingPunct="1">
        <a:defRPr kumimoji="1" sz="1661" kern="1200">
          <a:solidFill>
            <a:schemeClr val="tx1"/>
          </a:solidFill>
          <a:latin typeface="+mn-lt"/>
          <a:ea typeface="+mn-ea"/>
          <a:cs typeface="+mn-cs"/>
        </a:defRPr>
      </a:lvl4pPr>
      <a:lvl5pPr marL="1688147" algn="l" defTabSz="844073" rtl="0" eaLnBrk="1" latinLnBrk="0" hangingPunct="1">
        <a:defRPr kumimoji="1" sz="1661" kern="1200">
          <a:solidFill>
            <a:schemeClr val="tx1"/>
          </a:solidFill>
          <a:latin typeface="+mn-lt"/>
          <a:ea typeface="+mn-ea"/>
          <a:cs typeface="+mn-cs"/>
        </a:defRPr>
      </a:lvl5pPr>
      <a:lvl6pPr marL="2110184" algn="l" defTabSz="844073" rtl="0" eaLnBrk="1" latinLnBrk="0" hangingPunct="1">
        <a:defRPr kumimoji="1" sz="1661" kern="1200">
          <a:solidFill>
            <a:schemeClr val="tx1"/>
          </a:solidFill>
          <a:latin typeface="+mn-lt"/>
          <a:ea typeface="+mn-ea"/>
          <a:cs typeface="+mn-cs"/>
        </a:defRPr>
      </a:lvl6pPr>
      <a:lvl7pPr marL="2532220" algn="l" defTabSz="844073" rtl="0" eaLnBrk="1" latinLnBrk="0" hangingPunct="1">
        <a:defRPr kumimoji="1" sz="1661" kern="1200">
          <a:solidFill>
            <a:schemeClr val="tx1"/>
          </a:solidFill>
          <a:latin typeface="+mn-lt"/>
          <a:ea typeface="+mn-ea"/>
          <a:cs typeface="+mn-cs"/>
        </a:defRPr>
      </a:lvl7pPr>
      <a:lvl8pPr marL="2954257" algn="l" defTabSz="844073" rtl="0" eaLnBrk="1" latinLnBrk="0" hangingPunct="1">
        <a:defRPr kumimoji="1" sz="1661" kern="1200">
          <a:solidFill>
            <a:schemeClr val="tx1"/>
          </a:solidFill>
          <a:latin typeface="+mn-lt"/>
          <a:ea typeface="+mn-ea"/>
          <a:cs typeface="+mn-cs"/>
        </a:defRPr>
      </a:lvl8pPr>
      <a:lvl9pPr marL="3376293" algn="l" defTabSz="844073" rtl="0" eaLnBrk="1" latinLnBrk="0" hangingPunct="1">
        <a:defRPr kumimoji="1" sz="1661"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ja-JP" b="0">
              <a:solidFill>
                <a:srgbClr val="000000"/>
              </a:solidFill>
              <a:latin typeface="Arial" charset="0"/>
              <a:ea typeface="ＭＳ Ｐゴシック"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ja-JP" b="0">
              <a:solidFill>
                <a:srgbClr val="000000"/>
              </a:solidFill>
              <a:latin typeface="Arial" charset="0"/>
              <a:ea typeface="ＭＳ Ｐゴシック"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67A79ED-5BFB-469C-99E4-EEAC43B7DE94}" type="slidenum">
              <a:rPr lang="en-US" altLang="ja-JP" b="0">
                <a:solidFill>
                  <a:srgbClr val="000000"/>
                </a:solidFill>
                <a:latin typeface="Arial" charset="0"/>
                <a:ea typeface="ＭＳ Ｐゴシック" charset="-128"/>
              </a:rPr>
              <a:pPr eaLnBrk="1" hangingPunct="1"/>
              <a:t>‹#›</a:t>
            </a:fld>
            <a:endParaRPr lang="en-US" altLang="ja-JP" b="0">
              <a:solidFill>
                <a:srgbClr val="000000"/>
              </a:solidFill>
              <a:latin typeface="Arial" charset="0"/>
              <a:ea typeface="ＭＳ Ｐゴシック" charset="-128"/>
            </a:endParaRPr>
          </a:p>
        </p:txBody>
      </p:sp>
    </p:spTree>
    <p:extLst>
      <p:ext uri="{BB962C8B-B14F-4D97-AF65-F5344CB8AC3E}">
        <p14:creationId xmlns:p14="http://schemas.microsoft.com/office/powerpoint/2010/main" val="1466302875"/>
      </p:ext>
    </p:extLst>
  </p:cSld>
  <p:clrMap bg1="lt1" tx1="dk1" bg2="lt2" tx2="dk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 id="2147485154" r:id="rId12"/>
    <p:sldLayoutId id="2147485155"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1BBDD4-38FB-461B-8666-35DF77D51CD6}"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04387057"/>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 id="2147485168"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34" charset="0"/>
                <a:ea typeface="ＭＳ Ｐゴシック"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34" charset="0"/>
                <a:ea typeface="ＭＳ Ｐゴシック" pitchFamily="50"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ea typeface="ＭＳ Ｐゴシック" panose="020B0600070205080204" pitchFamily="50"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B2E071-D9D2-4D0D-B226-A85D7CB9C477}"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52956960"/>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 id="2147485181" r:id="rId12"/>
    <p:sldLayoutId id="2147485182"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7A79ED-5BFB-469C-99E4-EEAC43B7DE9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80386183"/>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 id="2147484520"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1FCDA3-408A-4E9C-A801-33299E36CA3C}"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86184595"/>
      </p:ext>
    </p:extLst>
  </p:cSld>
  <p:clrMap bg1="dk2" tx1="lt1" bg2="dk1" tx2="lt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Osaka"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Osaka"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Osaka"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886070-46D1-4196-A6D2-1BFBA0C48BB8}"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609032178"/>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ＭＳ Ｐゴシック" charset="-128"/>
        </a:defRPr>
      </a:lvl2pPr>
      <a:lvl3pPr algn="ctr" rtl="0" fontAlgn="base">
        <a:spcBef>
          <a:spcPct val="0"/>
        </a:spcBef>
        <a:spcAft>
          <a:spcPct val="0"/>
        </a:spcAft>
        <a:defRPr kumimoji="1" sz="4400">
          <a:solidFill>
            <a:schemeClr val="tx2"/>
          </a:solidFill>
          <a:latin typeface="Times" charset="0"/>
          <a:ea typeface="ＭＳ Ｐゴシック" charset="-128"/>
        </a:defRPr>
      </a:lvl3pPr>
      <a:lvl4pPr algn="ctr" rtl="0" fontAlgn="base">
        <a:spcBef>
          <a:spcPct val="0"/>
        </a:spcBef>
        <a:spcAft>
          <a:spcPct val="0"/>
        </a:spcAft>
        <a:defRPr kumimoji="1" sz="4400">
          <a:solidFill>
            <a:schemeClr val="tx2"/>
          </a:solidFill>
          <a:latin typeface="Times" charset="0"/>
          <a:ea typeface="ＭＳ Ｐゴシック" charset="-128"/>
        </a:defRPr>
      </a:lvl4pPr>
      <a:lvl5pPr algn="ctr" rtl="0" fontAlgn="base">
        <a:spcBef>
          <a:spcPct val="0"/>
        </a:spcBef>
        <a:spcAft>
          <a:spcPct val="0"/>
        </a:spcAft>
        <a:defRPr kumimoji="1" sz="4400">
          <a:solidFill>
            <a:schemeClr val="tx2"/>
          </a:solidFill>
          <a:latin typeface="Times" charset="0"/>
          <a:ea typeface="ＭＳ Ｐゴシック" charset="-128"/>
        </a:defRPr>
      </a:lvl5pPr>
      <a:lvl6pPr marL="457200" algn="ctr" rtl="0" fontAlgn="base">
        <a:spcBef>
          <a:spcPct val="0"/>
        </a:spcBef>
        <a:spcAft>
          <a:spcPct val="0"/>
        </a:spcAft>
        <a:defRPr kumimoji="1" sz="4400">
          <a:solidFill>
            <a:schemeClr val="tx2"/>
          </a:solidFill>
          <a:latin typeface="Times" charset="0"/>
          <a:ea typeface="ＭＳ Ｐゴシック" charset="-128"/>
        </a:defRPr>
      </a:lvl6pPr>
      <a:lvl7pPr marL="914400" algn="ctr" rtl="0" fontAlgn="base">
        <a:spcBef>
          <a:spcPct val="0"/>
        </a:spcBef>
        <a:spcAft>
          <a:spcPct val="0"/>
        </a:spcAft>
        <a:defRPr kumimoji="1" sz="4400">
          <a:solidFill>
            <a:schemeClr val="tx2"/>
          </a:solidFill>
          <a:latin typeface="Times" charset="0"/>
          <a:ea typeface="ＭＳ Ｐゴシック" charset="-128"/>
        </a:defRPr>
      </a:lvl7pPr>
      <a:lvl8pPr marL="1371600" algn="ctr" rtl="0" fontAlgn="base">
        <a:spcBef>
          <a:spcPct val="0"/>
        </a:spcBef>
        <a:spcAft>
          <a:spcPct val="0"/>
        </a:spcAft>
        <a:defRPr kumimoji="1" sz="4400">
          <a:solidFill>
            <a:schemeClr val="tx2"/>
          </a:solidFill>
          <a:latin typeface="Times" charset="0"/>
          <a:ea typeface="ＭＳ Ｐゴシック" charset="-128"/>
        </a:defRPr>
      </a:lvl8pPr>
      <a:lvl9pPr marL="1828800" algn="ctr" rtl="0" fontAlgn="base">
        <a:spcBef>
          <a:spcPct val="0"/>
        </a:spcBef>
        <a:spcAft>
          <a:spcPct val="0"/>
        </a:spcAft>
        <a:defRPr kumimoji="1" sz="4400">
          <a:solidFill>
            <a:schemeClr val="tx2"/>
          </a:solidFill>
          <a:latin typeface="Times"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64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564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5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ea typeface="Osaka"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5717E9F-26A8-4156-B91C-1F0AFAF517A2}" type="datetimeFigureOut">
              <a:rPr kumimoji="1" lang="ja-JP" altLang="en-US" sz="1400" b="0" i="0" u="none" strike="noStrike" kern="1200" cap="none" spc="0" normalizeH="0" baseline="0" noProof="0" smtClean="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2022/11/5</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95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ea typeface="Osaka"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95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ea typeface="Osaka"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320725-AF47-4261-AEA7-4950DBA85548}" type="slidenum">
              <a:rPr kumimoji="1" lang="ja-JP" altLang="en-US" sz="1400" b="0" i="0" u="none" strike="noStrike" kern="1200" cap="none" spc="0" normalizeH="0" baseline="0" noProof="0" smtClean="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569925234"/>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ＭＳ Ｐゴシック" pitchFamily="50" charset="-128"/>
        </a:defRPr>
      </a:lvl2pPr>
      <a:lvl3pPr algn="ctr" rtl="0" fontAlgn="base">
        <a:spcBef>
          <a:spcPct val="0"/>
        </a:spcBef>
        <a:spcAft>
          <a:spcPct val="0"/>
        </a:spcAft>
        <a:defRPr kumimoji="1" sz="4400">
          <a:solidFill>
            <a:schemeClr val="tx2"/>
          </a:solidFill>
          <a:latin typeface="Times" charset="0"/>
          <a:ea typeface="ＭＳ Ｐゴシック" pitchFamily="50" charset="-128"/>
        </a:defRPr>
      </a:lvl3pPr>
      <a:lvl4pPr algn="ctr" rtl="0" fontAlgn="base">
        <a:spcBef>
          <a:spcPct val="0"/>
        </a:spcBef>
        <a:spcAft>
          <a:spcPct val="0"/>
        </a:spcAft>
        <a:defRPr kumimoji="1" sz="4400">
          <a:solidFill>
            <a:schemeClr val="tx2"/>
          </a:solidFill>
          <a:latin typeface="Times" charset="0"/>
          <a:ea typeface="ＭＳ Ｐゴシック" pitchFamily="50" charset="-128"/>
        </a:defRPr>
      </a:lvl4pPr>
      <a:lvl5pPr algn="ctr" rtl="0" fontAlgn="base">
        <a:spcBef>
          <a:spcPct val="0"/>
        </a:spcBef>
        <a:spcAft>
          <a:spcPct val="0"/>
        </a:spcAft>
        <a:defRPr kumimoji="1" sz="4400">
          <a:solidFill>
            <a:schemeClr val="tx2"/>
          </a:solidFill>
          <a:latin typeface="Times" charset="0"/>
          <a:ea typeface="ＭＳ Ｐゴシック" pitchFamily="50"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0659"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8"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9"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742A0B-7862-4C53-BE1D-B56060AECE32}" type="slidenum">
              <a:rPr kumimoji="1" lang="en-US" altLang="ja-JP" sz="1200" b="0"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30166587"/>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hf hdr="0" ftr="0" dt="0"/>
  <p:txStyles>
    <p:titleStyle>
      <a:lvl1pPr algn="ctr" defTabSz="457200" rtl="0" eaLnBrk="0" fontAlgn="base" hangingPunct="0">
        <a:spcBef>
          <a:spcPct val="0"/>
        </a:spcBef>
        <a:spcAft>
          <a:spcPct val="0"/>
        </a:spcAft>
        <a:defRPr kumimoji="1" sz="44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defTabSz="457200"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defTabSz="457200"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defTabSz="457200"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defTabSz="457200"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defTabSz="457200"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defTabSz="457200"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defTabSz="457200"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umimoji="1"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kumimoji="1"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kumimoji="1"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kumimoji="1"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837F07-2765-42E7-A358-4451CACD08B0}"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425900266"/>
      </p:ext>
    </p:extLst>
  </p:cSld>
  <p:clrMap bg1="dk2" tx1="lt1" bg2="dk1" tx2="lt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ea typeface="Osaka"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ea typeface="Osaka"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ea typeface="Osaka"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886070-46D1-4196-A6D2-1BFBA0C48BB8}" type="slidenum">
              <a:rPr kumimoji="1" lang="en-US" altLang="ja-JP" sz="105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05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180976901"/>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xStyles>
    <p:titleStyle>
      <a:lvl1pPr algn="ctr" rtl="0" fontAlgn="base">
        <a:spcBef>
          <a:spcPct val="0"/>
        </a:spcBef>
        <a:spcAft>
          <a:spcPct val="0"/>
        </a:spcAft>
        <a:defRPr kumimoji="1" sz="3300">
          <a:solidFill>
            <a:schemeClr val="tx2"/>
          </a:solidFill>
          <a:latin typeface="+mj-lt"/>
          <a:ea typeface="+mj-ea"/>
          <a:cs typeface="+mj-cs"/>
        </a:defRPr>
      </a:lvl1pPr>
      <a:lvl2pPr algn="ctr" rtl="0" fontAlgn="base">
        <a:spcBef>
          <a:spcPct val="0"/>
        </a:spcBef>
        <a:spcAft>
          <a:spcPct val="0"/>
        </a:spcAft>
        <a:defRPr kumimoji="1" sz="3300">
          <a:solidFill>
            <a:schemeClr val="tx2"/>
          </a:solidFill>
          <a:latin typeface="Times" charset="0"/>
          <a:ea typeface="ＭＳ Ｐゴシック" charset="-128"/>
        </a:defRPr>
      </a:lvl2pPr>
      <a:lvl3pPr algn="ctr" rtl="0" fontAlgn="base">
        <a:spcBef>
          <a:spcPct val="0"/>
        </a:spcBef>
        <a:spcAft>
          <a:spcPct val="0"/>
        </a:spcAft>
        <a:defRPr kumimoji="1" sz="3300">
          <a:solidFill>
            <a:schemeClr val="tx2"/>
          </a:solidFill>
          <a:latin typeface="Times" charset="0"/>
          <a:ea typeface="ＭＳ Ｐゴシック" charset="-128"/>
        </a:defRPr>
      </a:lvl3pPr>
      <a:lvl4pPr algn="ctr" rtl="0" fontAlgn="base">
        <a:spcBef>
          <a:spcPct val="0"/>
        </a:spcBef>
        <a:spcAft>
          <a:spcPct val="0"/>
        </a:spcAft>
        <a:defRPr kumimoji="1" sz="3300">
          <a:solidFill>
            <a:schemeClr val="tx2"/>
          </a:solidFill>
          <a:latin typeface="Times" charset="0"/>
          <a:ea typeface="ＭＳ Ｐゴシック" charset="-128"/>
        </a:defRPr>
      </a:lvl4pPr>
      <a:lvl5pPr algn="ctr" rtl="0" fontAlgn="base">
        <a:spcBef>
          <a:spcPct val="0"/>
        </a:spcBef>
        <a:spcAft>
          <a:spcPct val="0"/>
        </a:spcAft>
        <a:defRPr kumimoji="1" sz="3300">
          <a:solidFill>
            <a:schemeClr val="tx2"/>
          </a:solidFill>
          <a:latin typeface="Times" charset="0"/>
          <a:ea typeface="ＭＳ Ｐゴシック" charset="-128"/>
        </a:defRPr>
      </a:lvl5pPr>
      <a:lvl6pPr marL="342900" algn="ctr" rtl="0" fontAlgn="base">
        <a:spcBef>
          <a:spcPct val="0"/>
        </a:spcBef>
        <a:spcAft>
          <a:spcPct val="0"/>
        </a:spcAft>
        <a:defRPr kumimoji="1" sz="3300">
          <a:solidFill>
            <a:schemeClr val="tx2"/>
          </a:solidFill>
          <a:latin typeface="Times" charset="0"/>
          <a:ea typeface="ＭＳ Ｐゴシック" charset="-128"/>
        </a:defRPr>
      </a:lvl6pPr>
      <a:lvl7pPr marL="685800" algn="ctr" rtl="0" fontAlgn="base">
        <a:spcBef>
          <a:spcPct val="0"/>
        </a:spcBef>
        <a:spcAft>
          <a:spcPct val="0"/>
        </a:spcAft>
        <a:defRPr kumimoji="1" sz="3300">
          <a:solidFill>
            <a:schemeClr val="tx2"/>
          </a:solidFill>
          <a:latin typeface="Times" charset="0"/>
          <a:ea typeface="ＭＳ Ｐゴシック" charset="-128"/>
        </a:defRPr>
      </a:lvl7pPr>
      <a:lvl8pPr marL="1028700" algn="ctr" rtl="0" fontAlgn="base">
        <a:spcBef>
          <a:spcPct val="0"/>
        </a:spcBef>
        <a:spcAft>
          <a:spcPct val="0"/>
        </a:spcAft>
        <a:defRPr kumimoji="1" sz="3300">
          <a:solidFill>
            <a:schemeClr val="tx2"/>
          </a:solidFill>
          <a:latin typeface="Times" charset="0"/>
          <a:ea typeface="ＭＳ Ｐゴシック" charset="-128"/>
        </a:defRPr>
      </a:lvl8pPr>
      <a:lvl9pPr marL="1371600" algn="ctr" rtl="0" fontAlgn="base">
        <a:spcBef>
          <a:spcPct val="0"/>
        </a:spcBef>
        <a:spcAft>
          <a:spcPct val="0"/>
        </a:spcAft>
        <a:defRPr kumimoji="1" sz="3300">
          <a:solidFill>
            <a:schemeClr val="tx2"/>
          </a:solidFill>
          <a:latin typeface="Times" charset="0"/>
          <a:ea typeface="ＭＳ Ｐゴシック" charset="-128"/>
        </a:defRPr>
      </a:lvl9pPr>
    </p:titleStyle>
    <p:bodyStyle>
      <a:lvl1pPr marL="257175" indent="-257175" algn="l" rtl="0" fontAlgn="base">
        <a:spcBef>
          <a:spcPct val="20000"/>
        </a:spcBef>
        <a:spcAft>
          <a:spcPct val="0"/>
        </a:spcAft>
        <a:buChar char="•"/>
        <a:defRPr kumimoji="1" sz="2400">
          <a:solidFill>
            <a:schemeClr val="tx1"/>
          </a:solidFill>
          <a:latin typeface="+mn-lt"/>
          <a:ea typeface="+mn-ea"/>
          <a:cs typeface="+mn-cs"/>
        </a:defRPr>
      </a:lvl1pPr>
      <a:lvl2pPr marL="557213" indent="-214313" algn="l" rtl="0" fontAlgn="base">
        <a:spcBef>
          <a:spcPct val="20000"/>
        </a:spcBef>
        <a:spcAft>
          <a:spcPct val="0"/>
        </a:spcAft>
        <a:buChar char="–"/>
        <a:defRPr kumimoji="1" sz="2100">
          <a:solidFill>
            <a:schemeClr val="tx1"/>
          </a:solidFill>
          <a:latin typeface="+mn-lt"/>
          <a:ea typeface="+mn-ea"/>
        </a:defRPr>
      </a:lvl2pPr>
      <a:lvl3pPr marL="857250" indent="-171450" algn="l" rtl="0" fontAlgn="base">
        <a:spcBef>
          <a:spcPct val="20000"/>
        </a:spcBef>
        <a:spcAft>
          <a:spcPct val="0"/>
        </a:spcAft>
        <a:buChar char="•"/>
        <a:defRPr kumimoji="1" sz="1800">
          <a:solidFill>
            <a:schemeClr val="tx1"/>
          </a:solidFill>
          <a:latin typeface="+mn-lt"/>
          <a:ea typeface="+mn-ea"/>
        </a:defRPr>
      </a:lvl3pPr>
      <a:lvl4pPr marL="1200150" indent="-171450" algn="l" rtl="0" fontAlgn="base">
        <a:spcBef>
          <a:spcPct val="20000"/>
        </a:spcBef>
        <a:spcAft>
          <a:spcPct val="0"/>
        </a:spcAft>
        <a:buChar char="–"/>
        <a:defRPr kumimoji="1" sz="1500">
          <a:solidFill>
            <a:schemeClr val="tx1"/>
          </a:solidFill>
          <a:latin typeface="+mn-lt"/>
          <a:ea typeface="+mn-ea"/>
        </a:defRPr>
      </a:lvl4pPr>
      <a:lvl5pPr marL="1543050" indent="-171450" algn="l" rtl="0" fontAlgn="base">
        <a:spcBef>
          <a:spcPct val="20000"/>
        </a:spcBef>
        <a:spcAft>
          <a:spcPct val="0"/>
        </a:spcAft>
        <a:buChar char="»"/>
        <a:defRPr kumimoji="1" sz="1500">
          <a:solidFill>
            <a:schemeClr val="tx1"/>
          </a:solidFill>
          <a:latin typeface="+mn-lt"/>
          <a:ea typeface="+mn-ea"/>
        </a:defRPr>
      </a:lvl5pPr>
      <a:lvl6pPr marL="1885950" indent="-171450" algn="l" rtl="0" fontAlgn="base">
        <a:spcBef>
          <a:spcPct val="20000"/>
        </a:spcBef>
        <a:spcAft>
          <a:spcPct val="0"/>
        </a:spcAft>
        <a:buChar char="»"/>
        <a:defRPr kumimoji="1" sz="1500">
          <a:solidFill>
            <a:schemeClr val="tx1"/>
          </a:solidFill>
          <a:latin typeface="+mn-lt"/>
          <a:ea typeface="+mn-ea"/>
        </a:defRPr>
      </a:lvl6pPr>
      <a:lvl7pPr marL="2228850" indent="-171450" algn="l" rtl="0" fontAlgn="base">
        <a:spcBef>
          <a:spcPct val="20000"/>
        </a:spcBef>
        <a:spcAft>
          <a:spcPct val="0"/>
        </a:spcAft>
        <a:buChar char="»"/>
        <a:defRPr kumimoji="1" sz="1500">
          <a:solidFill>
            <a:schemeClr val="tx1"/>
          </a:solidFill>
          <a:latin typeface="+mn-lt"/>
          <a:ea typeface="+mn-ea"/>
        </a:defRPr>
      </a:lvl7pPr>
      <a:lvl8pPr marL="2571750" indent="-171450" algn="l" rtl="0" fontAlgn="base">
        <a:spcBef>
          <a:spcPct val="20000"/>
        </a:spcBef>
        <a:spcAft>
          <a:spcPct val="0"/>
        </a:spcAft>
        <a:buChar char="»"/>
        <a:defRPr kumimoji="1" sz="1500">
          <a:solidFill>
            <a:schemeClr val="tx1"/>
          </a:solidFill>
          <a:latin typeface="+mn-lt"/>
          <a:ea typeface="+mn-ea"/>
        </a:defRPr>
      </a:lvl8pPr>
      <a:lvl9pPr marL="2914650" indent="-171450"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FF4BF516-8DA8-4C91-884D-B85CA5DB583A}" type="datetimeFigureOut">
              <a:rPr kumimoji="1" lang="ja-JP" altLang="en-US" smtClean="0"/>
              <a:t>2022/11/5</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440780118"/>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4.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gif"/><Relationship Id="rId1" Type="http://schemas.openxmlformats.org/officeDocument/2006/relationships/slideLayout" Target="../slideLayouts/slideLayout3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1.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5.jpe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 Id="rId5" Type="http://schemas.openxmlformats.org/officeDocument/2006/relationships/image" Target="../media/image75.jpe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8.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8.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2.jpeg"/><Relationship Id="rId4" Type="http://schemas.openxmlformats.org/officeDocument/2006/relationships/image" Target="../media/image87.jpe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5.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8.xml"/><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04.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8.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4.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63.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16.xml"/><Relationship Id="rId5" Type="http://schemas.openxmlformats.org/officeDocument/2006/relationships/image" Target="../media/image114.jpe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8" Type="http://schemas.openxmlformats.org/officeDocument/2006/relationships/image" Target="../media/image119.wmf"/><Relationship Id="rId3" Type="http://schemas.openxmlformats.org/officeDocument/2006/relationships/image" Target="../media/image110.jpeg"/><Relationship Id="rId7" Type="http://schemas.openxmlformats.org/officeDocument/2006/relationships/oleObject" Target="../embeddings/oleObject1.bin"/><Relationship Id="rId2" Type="http://schemas.openxmlformats.org/officeDocument/2006/relationships/image" Target="../media/image115.jpeg"/><Relationship Id="rId1" Type="http://schemas.openxmlformats.org/officeDocument/2006/relationships/slideLayout" Target="../slideLayouts/slideLayout116.xml"/><Relationship Id="rId6" Type="http://schemas.openxmlformats.org/officeDocument/2006/relationships/image" Target="../media/image118.png"/><Relationship Id="rId11" Type="http://schemas.openxmlformats.org/officeDocument/2006/relationships/image" Target="../media/image122.jpeg"/><Relationship Id="rId5" Type="http://schemas.openxmlformats.org/officeDocument/2006/relationships/image" Target="../media/image117.jpeg"/><Relationship Id="rId10" Type="http://schemas.openxmlformats.org/officeDocument/2006/relationships/image" Target="../media/image121.png"/><Relationship Id="rId4" Type="http://schemas.openxmlformats.org/officeDocument/2006/relationships/image" Target="../media/image116.jpeg"/><Relationship Id="rId9"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116.xml"/><Relationship Id="rId5" Type="http://schemas.openxmlformats.org/officeDocument/2006/relationships/image" Target="../media/image126.png"/><Relationship Id="rId4" Type="http://schemas.openxmlformats.org/officeDocument/2006/relationships/image" Target="../media/image12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16.xml"/></Relationships>
</file>

<file path=ppt/slides/_rels/slide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10.jpe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116.xml"/><Relationship Id="rId6" Type="http://schemas.openxmlformats.org/officeDocument/2006/relationships/image" Target="../media/image118.png"/><Relationship Id="rId11" Type="http://schemas.openxmlformats.org/officeDocument/2006/relationships/image" Target="../media/image122.jpeg"/><Relationship Id="rId5" Type="http://schemas.openxmlformats.org/officeDocument/2006/relationships/image" Target="../media/image117.jpeg"/><Relationship Id="rId10" Type="http://schemas.openxmlformats.org/officeDocument/2006/relationships/image" Target="../media/image121.png"/><Relationship Id="rId4" Type="http://schemas.openxmlformats.org/officeDocument/2006/relationships/image" Target="../media/image116.jpeg"/><Relationship Id="rId9" Type="http://schemas.openxmlformats.org/officeDocument/2006/relationships/image" Target="../media/image119.wmf"/></Relationships>
</file>

<file path=ppt/slides/_rels/slide5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8.xml"/></Relationships>
</file>

<file path=ppt/slides/_rels/slide5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40.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B8DA8ED-A5A0-8E8F-F5E6-A1C9930BED77}"/>
              </a:ext>
            </a:extLst>
          </p:cNvPr>
          <p:cNvSpPr txBox="1"/>
          <p:nvPr/>
        </p:nvSpPr>
        <p:spPr>
          <a:xfrm>
            <a:off x="794857" y="1420055"/>
            <a:ext cx="7704856" cy="4278094"/>
          </a:xfrm>
          <a:prstGeom prst="rect">
            <a:avLst/>
          </a:prstGeom>
          <a:noFill/>
        </p:spPr>
        <p:txBody>
          <a:bodyPr wrap="square" rtlCol="0">
            <a:spAutoFit/>
          </a:bodyPr>
          <a:lstStyle/>
          <a:p>
            <a:pPr algn="ctr"/>
            <a:r>
              <a:rPr kumimoji="1" lang="ja-JP" altLang="en-US" sz="4000" dirty="0"/>
              <a:t>第</a:t>
            </a:r>
            <a:r>
              <a:rPr kumimoji="1" lang="en-US" altLang="ja-JP" sz="4000" dirty="0"/>
              <a:t>20</a:t>
            </a:r>
            <a:r>
              <a:rPr kumimoji="1" lang="ja-JP" altLang="en-US" sz="4000" dirty="0"/>
              <a:t>回全国めだかシンポジウム</a:t>
            </a:r>
            <a:r>
              <a:rPr lang="ja-JP" altLang="en-US" sz="4000" dirty="0"/>
              <a:t>　</a:t>
            </a:r>
            <a:endParaRPr lang="en-US" altLang="ja-JP" sz="4000" dirty="0"/>
          </a:p>
          <a:p>
            <a:pPr algn="ctr"/>
            <a:r>
              <a:rPr kumimoji="1" lang="ja-JP" altLang="en-US" sz="4000" dirty="0"/>
              <a:t>豊岡</a:t>
            </a:r>
            <a:r>
              <a:rPr lang="en-US" altLang="ja-JP" sz="4000" dirty="0"/>
              <a:t>2022</a:t>
            </a:r>
          </a:p>
          <a:p>
            <a:pPr algn="ctr"/>
            <a:endParaRPr lang="en-US" altLang="ja-JP" sz="4000" dirty="0"/>
          </a:p>
          <a:p>
            <a:pPr algn="ctr"/>
            <a:endParaRPr lang="en-US" altLang="ja-JP" sz="4000" dirty="0"/>
          </a:p>
          <a:p>
            <a:pPr algn="ctr"/>
            <a:endParaRPr lang="en-US" altLang="ja-JP" sz="4000" dirty="0"/>
          </a:p>
          <a:p>
            <a:pPr algn="ctr"/>
            <a:endParaRPr lang="en-US" altLang="ja-JP" sz="4000" dirty="0"/>
          </a:p>
          <a:p>
            <a:pPr algn="ctr"/>
            <a:r>
              <a:rPr lang="ja-JP" altLang="en-US" sz="3200" dirty="0"/>
              <a:t>大会長：岡本邦夫（六方めだか公園）</a:t>
            </a:r>
            <a:endParaRPr lang="en-US" altLang="ja-JP" sz="3200" dirty="0"/>
          </a:p>
        </p:txBody>
      </p:sp>
      <p:sp>
        <p:nvSpPr>
          <p:cNvPr id="2" name="テキスト ボックス 1">
            <a:extLst>
              <a:ext uri="{FF2B5EF4-FFF2-40B4-BE49-F238E27FC236}">
                <a16:creationId xmlns:a16="http://schemas.microsoft.com/office/drawing/2014/main" id="{68C13D3D-F302-524F-E674-0BD48B76BB14}"/>
              </a:ext>
            </a:extLst>
          </p:cNvPr>
          <p:cNvSpPr txBox="1"/>
          <p:nvPr/>
        </p:nvSpPr>
        <p:spPr>
          <a:xfrm>
            <a:off x="5652120" y="188640"/>
            <a:ext cx="3310586" cy="1200329"/>
          </a:xfrm>
          <a:prstGeom prst="rect">
            <a:avLst/>
          </a:prstGeom>
          <a:noFill/>
        </p:spPr>
        <p:txBody>
          <a:bodyPr wrap="none" rtlCol="0">
            <a:spAutoFit/>
          </a:bodyPr>
          <a:lstStyle/>
          <a:p>
            <a:pPr algn="r"/>
            <a:r>
              <a:rPr kumimoji="1" lang="ja-JP" altLang="en-US" dirty="0"/>
              <a:t>第</a:t>
            </a:r>
            <a:r>
              <a:rPr kumimoji="1" lang="en-US" altLang="ja-JP" dirty="0"/>
              <a:t>20</a:t>
            </a:r>
            <a:r>
              <a:rPr kumimoji="1" lang="ja-JP" altLang="en-US" dirty="0"/>
              <a:t>回全国めだかシンポジウム</a:t>
            </a:r>
            <a:endParaRPr kumimoji="1" lang="en-US" altLang="ja-JP" dirty="0"/>
          </a:p>
          <a:p>
            <a:pPr algn="r"/>
            <a:r>
              <a:rPr lang="ja-JP" altLang="en-US" dirty="0"/>
              <a:t>豊岡</a:t>
            </a:r>
            <a:r>
              <a:rPr lang="en-US" altLang="ja-JP" dirty="0"/>
              <a:t>2022</a:t>
            </a:r>
          </a:p>
          <a:p>
            <a:pPr algn="r"/>
            <a:endParaRPr kumimoji="1" lang="en-US" altLang="ja-JP" dirty="0"/>
          </a:p>
          <a:p>
            <a:pPr algn="r"/>
            <a:r>
              <a:rPr lang="en-US" altLang="ja-JP" dirty="0"/>
              <a:t>2022</a:t>
            </a:r>
            <a:r>
              <a:rPr lang="ja-JP" altLang="en-US" dirty="0"/>
              <a:t>年</a:t>
            </a:r>
            <a:r>
              <a:rPr lang="en-US" altLang="ja-JP" dirty="0"/>
              <a:t>11</a:t>
            </a:r>
            <a:r>
              <a:rPr lang="ja-JP" altLang="en-US" dirty="0"/>
              <a:t>月</a:t>
            </a:r>
            <a:r>
              <a:rPr lang="en-US" altLang="ja-JP" dirty="0"/>
              <a:t>5</a:t>
            </a:r>
            <a:r>
              <a:rPr lang="ja-JP" altLang="en-US" dirty="0"/>
              <a:t>日</a:t>
            </a:r>
            <a:endParaRPr kumimoji="1" lang="ja-JP" altLang="en-US" dirty="0"/>
          </a:p>
        </p:txBody>
      </p:sp>
      <p:grpSp>
        <p:nvGrpSpPr>
          <p:cNvPr id="3" name="グループ化 2">
            <a:extLst>
              <a:ext uri="{FF2B5EF4-FFF2-40B4-BE49-F238E27FC236}">
                <a16:creationId xmlns:a16="http://schemas.microsoft.com/office/drawing/2014/main" id="{37984EF3-5EA6-4B94-5F1A-9CEAEE5D7D59}"/>
              </a:ext>
            </a:extLst>
          </p:cNvPr>
          <p:cNvGrpSpPr/>
          <p:nvPr/>
        </p:nvGrpSpPr>
        <p:grpSpPr>
          <a:xfrm>
            <a:off x="1619672" y="4064055"/>
            <a:ext cx="6055226" cy="553998"/>
            <a:chOff x="1619672" y="4064055"/>
            <a:chExt cx="6055226" cy="553998"/>
          </a:xfrm>
        </p:grpSpPr>
        <p:pic>
          <p:nvPicPr>
            <p:cNvPr id="4" name="図 3">
              <a:extLst>
                <a:ext uri="{FF2B5EF4-FFF2-40B4-BE49-F238E27FC236}">
                  <a16:creationId xmlns:a16="http://schemas.microsoft.com/office/drawing/2014/main" id="{B59B42AE-68C5-3DC1-AE72-3D156B7F29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064055"/>
              <a:ext cx="1518722" cy="553998"/>
            </a:xfrm>
            <a:prstGeom prst="rect">
              <a:avLst/>
            </a:prstGeom>
          </p:spPr>
        </p:pic>
        <p:pic>
          <p:nvPicPr>
            <p:cNvPr id="5" name="図 4">
              <a:extLst>
                <a:ext uri="{FF2B5EF4-FFF2-40B4-BE49-F238E27FC236}">
                  <a16:creationId xmlns:a16="http://schemas.microsoft.com/office/drawing/2014/main" id="{07AAAD4B-3824-DD21-9912-48482312F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924" y="4064055"/>
              <a:ext cx="1518722" cy="553998"/>
            </a:xfrm>
            <a:prstGeom prst="rect">
              <a:avLst/>
            </a:prstGeom>
          </p:spPr>
        </p:pic>
        <p:pic>
          <p:nvPicPr>
            <p:cNvPr id="7" name="図 6">
              <a:extLst>
                <a:ext uri="{FF2B5EF4-FFF2-40B4-BE49-F238E27FC236}">
                  <a16:creationId xmlns:a16="http://schemas.microsoft.com/office/drawing/2014/main" id="{3358CC9E-2AD3-1C65-DFCE-826D11F329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064055"/>
              <a:ext cx="1518722" cy="553998"/>
            </a:xfrm>
            <a:prstGeom prst="rect">
              <a:avLst/>
            </a:prstGeom>
          </p:spPr>
        </p:pic>
      </p:grpSp>
    </p:spTree>
    <p:extLst>
      <p:ext uri="{BB962C8B-B14F-4D97-AF65-F5344CB8AC3E}">
        <p14:creationId xmlns:p14="http://schemas.microsoft.com/office/powerpoint/2010/main" val="3104962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755576" y="1342027"/>
            <a:ext cx="7376655" cy="4940081"/>
            <a:chOff x="494692" y="1397358"/>
            <a:chExt cx="7376655" cy="4940081"/>
          </a:xfrm>
        </p:grpSpPr>
        <p:pic>
          <p:nvPicPr>
            <p:cNvPr id="883714" name="Picture 2" descr="IMG_4706"/>
            <p:cNvPicPr>
              <a:picLocks noChangeAspect="1" noChangeArrowheads="1"/>
            </p:cNvPicPr>
            <p:nvPr/>
          </p:nvPicPr>
          <p:blipFill>
            <a:blip r:embed="rId2" cstate="print"/>
            <a:srcRect/>
            <a:stretch>
              <a:fillRect/>
            </a:stretch>
          </p:blipFill>
          <p:spPr bwMode="auto">
            <a:xfrm>
              <a:off x="4244199" y="3924487"/>
              <a:ext cx="3600000" cy="2401924"/>
            </a:xfrm>
            <a:prstGeom prst="rect">
              <a:avLst/>
            </a:prstGeom>
            <a:noFill/>
          </p:spPr>
        </p:pic>
        <p:pic>
          <p:nvPicPr>
            <p:cNvPr id="883715" name="Picture 3" descr="IMG_4702"/>
            <p:cNvPicPr>
              <a:picLocks noChangeAspect="1" noChangeArrowheads="1"/>
            </p:cNvPicPr>
            <p:nvPr/>
          </p:nvPicPr>
          <p:blipFill>
            <a:blip r:embed="rId3" cstate="print"/>
            <a:srcRect/>
            <a:stretch>
              <a:fillRect/>
            </a:stretch>
          </p:blipFill>
          <p:spPr bwMode="auto">
            <a:xfrm>
              <a:off x="4271347" y="1417229"/>
              <a:ext cx="3600000" cy="2400480"/>
            </a:xfrm>
            <a:prstGeom prst="rect">
              <a:avLst/>
            </a:prstGeom>
            <a:noFill/>
          </p:spPr>
        </p:pic>
        <p:pic>
          <p:nvPicPr>
            <p:cNvPr id="883716" name="Picture 4" descr="IMG_4705"/>
            <p:cNvPicPr>
              <a:picLocks noChangeAspect="1" noChangeArrowheads="1"/>
            </p:cNvPicPr>
            <p:nvPr/>
          </p:nvPicPr>
          <p:blipFill>
            <a:blip r:embed="rId4" cstate="print"/>
            <a:srcRect/>
            <a:stretch>
              <a:fillRect/>
            </a:stretch>
          </p:blipFill>
          <p:spPr bwMode="auto">
            <a:xfrm>
              <a:off x="494692" y="1397358"/>
              <a:ext cx="3600000" cy="2399038"/>
            </a:xfrm>
            <a:prstGeom prst="rect">
              <a:avLst/>
            </a:prstGeom>
            <a:noFill/>
          </p:spPr>
        </p:pic>
        <p:pic>
          <p:nvPicPr>
            <p:cNvPr id="883717" name="Picture 5" descr="IMG_4707"/>
            <p:cNvPicPr>
              <a:picLocks noChangeAspect="1" noChangeArrowheads="1"/>
            </p:cNvPicPr>
            <p:nvPr/>
          </p:nvPicPr>
          <p:blipFill>
            <a:blip r:embed="rId5" cstate="print"/>
            <a:srcRect/>
            <a:stretch>
              <a:fillRect/>
            </a:stretch>
          </p:blipFill>
          <p:spPr bwMode="auto">
            <a:xfrm>
              <a:off x="494692" y="3936957"/>
              <a:ext cx="3600000" cy="2400482"/>
            </a:xfrm>
            <a:prstGeom prst="rect">
              <a:avLst/>
            </a:prstGeom>
            <a:noFill/>
          </p:spPr>
        </p:pic>
      </p:grpSp>
      <p:sp>
        <p:nvSpPr>
          <p:cNvPr id="883718" name="Text Box 6"/>
          <p:cNvSpPr txBox="1">
            <a:spLocks noChangeArrowheads="1"/>
          </p:cNvSpPr>
          <p:nvPr/>
        </p:nvSpPr>
        <p:spPr bwMode="auto">
          <a:xfrm>
            <a:off x="539552" y="486917"/>
            <a:ext cx="6665607"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a:cs typeface="+mn-cs"/>
              </a:rPr>
              <a:t>佐賀県に野生のメダカを採りに行きました。</a:t>
            </a:r>
          </a:p>
        </p:txBody>
      </p:sp>
      <p:sp>
        <p:nvSpPr>
          <p:cNvPr id="3" name="テキスト ボックス 2">
            <a:extLst>
              <a:ext uri="{FF2B5EF4-FFF2-40B4-BE49-F238E27FC236}">
                <a16:creationId xmlns:a16="http://schemas.microsoft.com/office/drawing/2014/main" id="{2219BDD4-9794-7800-1874-F66B9B3DF123}"/>
              </a:ext>
            </a:extLst>
          </p:cNvPr>
          <p:cNvSpPr txBox="1"/>
          <p:nvPr/>
        </p:nvSpPr>
        <p:spPr>
          <a:xfrm>
            <a:off x="6588224" y="1116915"/>
            <a:ext cx="2031325" cy="646331"/>
          </a:xfrm>
          <a:prstGeom prst="rect">
            <a:avLst/>
          </a:prstGeom>
          <a:solidFill>
            <a:schemeClr val="bg1"/>
          </a:solidFill>
        </p:spPr>
        <p:txBody>
          <a:bodyPr wrap="none" rtlCol="0">
            <a:spAutoFit/>
          </a:bodyPr>
          <a:lstStyle/>
          <a:p>
            <a:r>
              <a:rPr lang="ja-JP" altLang="en-US" dirty="0"/>
              <a:t>北里大学勝村先生</a:t>
            </a:r>
            <a:endParaRPr lang="en-US" altLang="ja-JP" dirty="0"/>
          </a:p>
          <a:p>
            <a:r>
              <a:rPr kumimoji="1" lang="ja-JP" altLang="en-US" dirty="0"/>
              <a:t>が若い頃</a:t>
            </a:r>
          </a:p>
        </p:txBody>
      </p:sp>
      <p:cxnSp>
        <p:nvCxnSpPr>
          <p:cNvPr id="5" name="直線矢印コネクタ 4">
            <a:extLst>
              <a:ext uri="{FF2B5EF4-FFF2-40B4-BE49-F238E27FC236}">
                <a16:creationId xmlns:a16="http://schemas.microsoft.com/office/drawing/2014/main" id="{845A517D-9102-A759-2235-BB72073AE724}"/>
              </a:ext>
            </a:extLst>
          </p:cNvPr>
          <p:cNvCxnSpPr/>
          <p:nvPr/>
        </p:nvCxnSpPr>
        <p:spPr>
          <a:xfrm flipH="1">
            <a:off x="6876256" y="1916832"/>
            <a:ext cx="216024" cy="1080120"/>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7416E88A-7DCC-8EA2-A778-047122AE9626}"/>
              </a:ext>
            </a:extLst>
          </p:cNvPr>
          <p:cNvCxnSpPr>
            <a:cxnSpLocks/>
          </p:cNvCxnSpPr>
          <p:nvPr/>
        </p:nvCxnSpPr>
        <p:spPr>
          <a:xfrm flipH="1">
            <a:off x="5940152" y="1892740"/>
            <a:ext cx="975473" cy="3048428"/>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139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9508" name="Picture 4"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7" y="-72026"/>
            <a:ext cx="3810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29512" name="Picture 8" descr="ãã¡ãã«ãå®ããä¼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036" y="1657898"/>
            <a:ext cx="4177182" cy="1428749"/>
          </a:xfrm>
          <a:prstGeom prst="rect">
            <a:avLst/>
          </a:prstGeom>
          <a:noFill/>
          <a:extLst>
            <a:ext uri="{909E8E84-426E-40DD-AFC4-6F175D3DCCD1}">
              <a14:hiddenFill xmlns:a14="http://schemas.microsoft.com/office/drawing/2010/main">
                <a:solidFill>
                  <a:srgbClr val="FFFFFF"/>
                </a:solidFill>
              </a14:hiddenFill>
            </a:ext>
          </a:extLst>
        </p:spPr>
      </p:pic>
      <p:pic>
        <p:nvPicPr>
          <p:cNvPr id="1429514" name="Picture 10" descr="ãã¡ãã«ãå®ããä¼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99" y="1527938"/>
            <a:ext cx="2688233" cy="3802123"/>
          </a:xfrm>
          <a:prstGeom prst="rect">
            <a:avLst/>
          </a:prstGeom>
          <a:noFill/>
          <a:extLst>
            <a:ext uri="{909E8E84-426E-40DD-AFC4-6F175D3DCCD1}">
              <a14:hiddenFill xmlns:a14="http://schemas.microsoft.com/office/drawing/2010/main">
                <a:solidFill>
                  <a:srgbClr val="FFFFFF"/>
                </a:solidFill>
              </a14:hiddenFill>
            </a:ext>
          </a:extLst>
        </p:spPr>
      </p:pic>
      <p:pic>
        <p:nvPicPr>
          <p:cNvPr id="1429516" name="Picture 12" descr="ãæ¥æ¬ãã ããã©ã¹ã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570" y="3549084"/>
            <a:ext cx="1706517" cy="17065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scontent-nrt1-1.xx.fbcdn.net/v/t1.0-1/p200x200/577033_379882805402900_1058565338_n.jpg?_nc_cat=0&amp;oh=295ed8fba65b771805e3025fd249f6c0&amp;oe=5C00F2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8253" y="1383301"/>
            <a:ext cx="1977941" cy="197794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草, 屋外, 男, 立つ が含まれている画像&#10;&#10;自動的に生成された説明">
            <a:extLst>
              <a:ext uri="{FF2B5EF4-FFF2-40B4-BE49-F238E27FC236}">
                <a16:creationId xmlns:a16="http://schemas.microsoft.com/office/drawing/2014/main" id="{689BB6A4-735F-C41E-618A-D0EFD9178C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738" t="24201" r="42913" b="33201"/>
          <a:stretch/>
        </p:blipFill>
        <p:spPr>
          <a:xfrm rot="10800000">
            <a:off x="5292798" y="4402343"/>
            <a:ext cx="3312368" cy="2921457"/>
          </a:xfrm>
          <a:prstGeom prst="rect">
            <a:avLst/>
          </a:prstGeom>
        </p:spPr>
      </p:pic>
      <p:pic>
        <p:nvPicPr>
          <p:cNvPr id="6" name="図 5" descr="テキスト&#10;&#10;自動的に生成された説明">
            <a:extLst>
              <a:ext uri="{FF2B5EF4-FFF2-40B4-BE49-F238E27FC236}">
                <a16:creationId xmlns:a16="http://schemas.microsoft.com/office/drawing/2014/main" id="{799E1B12-A08B-3474-B3E8-A8D92363CB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8504" y="204244"/>
            <a:ext cx="4396662" cy="977036"/>
          </a:xfrm>
          <a:prstGeom prst="rect">
            <a:avLst/>
          </a:prstGeom>
        </p:spPr>
      </p:pic>
      <p:pic>
        <p:nvPicPr>
          <p:cNvPr id="8" name="図 7" descr="マップ が含まれている画像&#10;&#10;自動的に生成された説明">
            <a:extLst>
              <a:ext uri="{FF2B5EF4-FFF2-40B4-BE49-F238E27FC236}">
                <a16:creationId xmlns:a16="http://schemas.microsoft.com/office/drawing/2014/main" id="{98AFB6DA-1D1A-AFB6-45F1-30525333B3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592" y="5066937"/>
            <a:ext cx="2538192" cy="3582126"/>
          </a:xfrm>
          <a:prstGeom prst="rect">
            <a:avLst/>
          </a:prstGeom>
        </p:spPr>
      </p:pic>
    </p:spTree>
    <p:extLst>
      <p:ext uri="{BB962C8B-B14F-4D97-AF65-F5344CB8AC3E}">
        <p14:creationId xmlns:p14="http://schemas.microsoft.com/office/powerpoint/2010/main" val="713246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635896" y="4175538"/>
            <a:ext cx="5200463" cy="181588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最初は</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「古き良き時代」を思い出している</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懐古主義者のおじさん達</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と思っていました。</a:t>
            </a:r>
          </a:p>
        </p:txBody>
      </p:sp>
      <p:sp>
        <p:nvSpPr>
          <p:cNvPr id="10" name="テキスト ボックス 9"/>
          <p:cNvSpPr txBox="1"/>
          <p:nvPr/>
        </p:nvSpPr>
        <p:spPr>
          <a:xfrm>
            <a:off x="-234280" y="144950"/>
            <a:ext cx="961256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なぜ多くの日本人がメダカを保護しようとしているの？</a:t>
            </a:r>
          </a:p>
        </p:txBody>
      </p:sp>
      <p:grpSp>
        <p:nvGrpSpPr>
          <p:cNvPr id="6" name="グループ化 5">
            <a:extLst>
              <a:ext uri="{FF2B5EF4-FFF2-40B4-BE49-F238E27FC236}">
                <a16:creationId xmlns:a16="http://schemas.microsoft.com/office/drawing/2014/main" id="{917745B4-4416-E9BB-8FCE-E982BAB7BC0B}"/>
              </a:ext>
            </a:extLst>
          </p:cNvPr>
          <p:cNvGrpSpPr/>
          <p:nvPr/>
        </p:nvGrpSpPr>
        <p:grpSpPr>
          <a:xfrm>
            <a:off x="107504" y="996994"/>
            <a:ext cx="4222998" cy="5724288"/>
            <a:chOff x="107504" y="996994"/>
            <a:chExt cx="4222998" cy="5724288"/>
          </a:xfrm>
        </p:grpSpPr>
        <p:grpSp>
          <p:nvGrpSpPr>
            <p:cNvPr id="8" name="グループ化 7"/>
            <p:cNvGrpSpPr/>
            <p:nvPr/>
          </p:nvGrpSpPr>
          <p:grpSpPr>
            <a:xfrm>
              <a:off x="107504" y="996994"/>
              <a:ext cx="4222998" cy="5724288"/>
              <a:chOff x="107504" y="996994"/>
              <a:chExt cx="4222998" cy="5724288"/>
            </a:xfrm>
          </p:grpSpPr>
          <p:sp>
            <p:nvSpPr>
              <p:cNvPr id="5" name="テキスト ボックス 4"/>
              <p:cNvSpPr txBox="1"/>
              <p:nvPr/>
            </p:nvSpPr>
            <p:spPr>
              <a:xfrm>
                <a:off x="107504" y="996994"/>
                <a:ext cx="422299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活動している方々は、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定年間近のおじさん達と</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若いお母さん達</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0534" name="Picture 6" descr="ããã ã ä¿è­·æ´»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8" y="4636274"/>
                <a:ext cx="2707802" cy="2085008"/>
              </a:xfrm>
              <a:prstGeom prst="rect">
                <a:avLst/>
              </a:prstGeom>
              <a:noFill/>
              <a:extLst>
                <a:ext uri="{909E8E84-426E-40DD-AFC4-6F175D3DCCD1}">
                  <a14:hiddenFill xmlns:a14="http://schemas.microsoft.com/office/drawing/2010/main">
                    <a:solidFill>
                      <a:srgbClr val="FFFFFF"/>
                    </a:solidFill>
                  </a14:hiddenFill>
                </a:ext>
              </a:extLst>
            </p:spPr>
          </p:pic>
          <p:pic>
            <p:nvPicPr>
              <p:cNvPr id="1430542" name="Picture 14" descr="ããã ã ä¿è­·æ´»å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 y="2555312"/>
                <a:ext cx="2707802" cy="203085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図 15">
              <a:extLst>
                <a:ext uri="{FF2B5EF4-FFF2-40B4-BE49-F238E27FC236}">
                  <a16:creationId xmlns:a16="http://schemas.microsoft.com/office/drawing/2014/main" id="{19CE51C5-78C8-347F-86FD-0CC4ADCF12F9}"/>
                </a:ext>
              </a:extLst>
            </p:cNvPr>
            <p:cNvPicPr>
              <a:picLocks noChangeAspect="1"/>
            </p:cNvPicPr>
            <p:nvPr/>
          </p:nvPicPr>
          <p:blipFill>
            <a:blip r:embed="rId5"/>
            <a:stretch>
              <a:fillRect/>
            </a:stretch>
          </p:blipFill>
          <p:spPr>
            <a:xfrm>
              <a:off x="445960" y="2555312"/>
              <a:ext cx="2711679" cy="2010056"/>
            </a:xfrm>
            <a:prstGeom prst="rect">
              <a:avLst/>
            </a:prstGeom>
          </p:spPr>
        </p:pic>
      </p:grpSp>
      <p:grpSp>
        <p:nvGrpSpPr>
          <p:cNvPr id="4" name="グループ化 3">
            <a:extLst>
              <a:ext uri="{FF2B5EF4-FFF2-40B4-BE49-F238E27FC236}">
                <a16:creationId xmlns:a16="http://schemas.microsoft.com/office/drawing/2014/main" id="{D0896C36-D2C6-4614-FAF0-116FDC53678C}"/>
              </a:ext>
            </a:extLst>
          </p:cNvPr>
          <p:cNvGrpSpPr/>
          <p:nvPr/>
        </p:nvGrpSpPr>
        <p:grpSpPr>
          <a:xfrm>
            <a:off x="4572000" y="908720"/>
            <a:ext cx="4104456" cy="2736304"/>
            <a:chOff x="4572000" y="908720"/>
            <a:chExt cx="4104456" cy="2736304"/>
          </a:xfrm>
        </p:grpSpPr>
        <p:pic>
          <p:nvPicPr>
            <p:cNvPr id="1430530" name="Picture 2" descr="é¢é£ç»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08720"/>
              <a:ext cx="4102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00D7D7-2AE0-2A7B-5006-6802469E4566}"/>
                </a:ext>
              </a:extLst>
            </p:cNvPr>
            <p:cNvPicPr>
              <a:picLocks noChangeAspect="1"/>
            </p:cNvPicPr>
            <p:nvPr/>
          </p:nvPicPr>
          <p:blipFill>
            <a:blip r:embed="rId7"/>
            <a:stretch>
              <a:fillRect/>
            </a:stretch>
          </p:blipFill>
          <p:spPr>
            <a:xfrm>
              <a:off x="4572000" y="908720"/>
              <a:ext cx="4104456" cy="2736304"/>
            </a:xfrm>
            <a:prstGeom prst="rect">
              <a:avLst/>
            </a:prstGeom>
          </p:spPr>
        </p:pic>
      </p:grpSp>
      <p:sp>
        <p:nvSpPr>
          <p:cNvPr id="2" name="テキスト ボックス 1">
            <a:extLst>
              <a:ext uri="{FF2B5EF4-FFF2-40B4-BE49-F238E27FC236}">
                <a16:creationId xmlns:a16="http://schemas.microsoft.com/office/drawing/2014/main" id="{473494E5-F7ED-B2F9-B67F-2EF67B3DA0DB}"/>
              </a:ext>
            </a:extLst>
          </p:cNvPr>
          <p:cNvSpPr txBox="1"/>
          <p:nvPr/>
        </p:nvSpPr>
        <p:spPr>
          <a:xfrm>
            <a:off x="5030458" y="6152602"/>
            <a:ext cx="3185487" cy="369332"/>
          </a:xfrm>
          <a:prstGeom prst="rect">
            <a:avLst/>
          </a:prstGeom>
          <a:noFill/>
        </p:spPr>
        <p:txBody>
          <a:bodyPr wrap="none" rtlCol="0">
            <a:spAutoFit/>
          </a:bodyPr>
          <a:lstStyle/>
          <a:p>
            <a:r>
              <a:rPr kumimoji="1" lang="ja-JP" altLang="en-US" sz="18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「若いお母さん達</a:t>
            </a:r>
            <a:r>
              <a:rPr lang="ja-JP" altLang="en-US" sz="18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」はなぜ？</a:t>
            </a:r>
            <a:endParaRPr kumimoji="1" lang="en-US" altLang="ja-JP" sz="18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6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9506" name="Picture 2" descr="ãå¼¥çæä»£ãç¨²ä½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49" y="2616156"/>
            <a:ext cx="4920481" cy="347714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259632" y="1516421"/>
            <a:ext cx="578716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約</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rPr>
              <a:t>3,000</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年前に稲作が始まった（弥生時代）</a:t>
            </a:r>
          </a:p>
        </p:txBody>
      </p:sp>
      <p:sp>
        <p:nvSpPr>
          <p:cNvPr id="2" name="テキスト ボックス 1"/>
          <p:cNvSpPr txBox="1"/>
          <p:nvPr/>
        </p:nvSpPr>
        <p:spPr>
          <a:xfrm>
            <a:off x="6172206" y="2396205"/>
            <a:ext cx="269016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charset="0"/>
                <a:ea typeface="ＭＳ Ｐゴシック" charset="-128"/>
                <a:cs typeface="+mn-cs"/>
              </a:rPr>
              <a:t>縄文時代は狩猟と採集</a:t>
            </a:r>
          </a:p>
        </p:txBody>
      </p:sp>
      <p:pic>
        <p:nvPicPr>
          <p:cNvPr id="4" name="Picture 2"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199" y="3048204"/>
            <a:ext cx="2644167" cy="198312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72493" y="755242"/>
            <a:ext cx="1874231"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charset="0"/>
                <a:ea typeface="ＭＳ Ｐゴシック" charset="-128"/>
                <a:cs typeface="+mn-cs"/>
              </a:rPr>
              <a:t>そもそも、</a:t>
            </a:r>
          </a:p>
        </p:txBody>
      </p:sp>
      <p:sp>
        <p:nvSpPr>
          <p:cNvPr id="5" name="テキスト ボックス 4">
            <a:extLst>
              <a:ext uri="{FF2B5EF4-FFF2-40B4-BE49-F238E27FC236}">
                <a16:creationId xmlns:a16="http://schemas.microsoft.com/office/drawing/2014/main" id="{9779A7BE-9ECC-3C72-B5F7-873C91250B0E}"/>
              </a:ext>
            </a:extLst>
          </p:cNvPr>
          <p:cNvSpPr txBox="1"/>
          <p:nvPr/>
        </p:nvSpPr>
        <p:spPr>
          <a:xfrm>
            <a:off x="4153213" y="6237312"/>
            <a:ext cx="1569660"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（イメージ）</a:t>
            </a:r>
          </a:p>
        </p:txBody>
      </p:sp>
      <p:sp>
        <p:nvSpPr>
          <p:cNvPr id="7" name="テキスト ボックス 6">
            <a:extLst>
              <a:ext uri="{FF2B5EF4-FFF2-40B4-BE49-F238E27FC236}">
                <a16:creationId xmlns:a16="http://schemas.microsoft.com/office/drawing/2014/main" id="{75AE5888-491D-1A04-BD29-B25ED6547E38}"/>
              </a:ext>
            </a:extLst>
          </p:cNvPr>
          <p:cNvSpPr txBox="1"/>
          <p:nvPr/>
        </p:nvSpPr>
        <p:spPr>
          <a:xfrm>
            <a:off x="7498812" y="5098552"/>
            <a:ext cx="1569660"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（イメージ）</a:t>
            </a:r>
          </a:p>
        </p:txBody>
      </p:sp>
    </p:spTree>
    <p:extLst>
      <p:ext uri="{BB962C8B-B14F-4D97-AF65-F5344CB8AC3E}">
        <p14:creationId xmlns:p14="http://schemas.microsoft.com/office/powerpoint/2010/main" val="3774739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28" name="Picture 4" descr="ãæ°´ç°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34" y="620688"/>
            <a:ext cx="8910012" cy="590649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835696" y="13166"/>
            <a:ext cx="542808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その後、日本人は日本中を田んぼにした</a:t>
            </a:r>
          </a:p>
        </p:txBody>
      </p:sp>
    </p:spTree>
    <p:extLst>
      <p:ext uri="{BB962C8B-B14F-4D97-AF65-F5344CB8AC3E}">
        <p14:creationId xmlns:p14="http://schemas.microsoft.com/office/powerpoint/2010/main" val="353315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06" name="Picture 6"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86" y="557224"/>
            <a:ext cx="3068706" cy="4091608"/>
          </a:xfrm>
          <a:prstGeom prst="rect">
            <a:avLst/>
          </a:prstGeom>
          <a:noFill/>
          <a:extLst>
            <a:ext uri="{909E8E84-426E-40DD-AFC4-6F175D3DCCD1}">
              <a14:hiddenFill xmlns:a14="http://schemas.microsoft.com/office/drawing/2010/main">
                <a:solidFill>
                  <a:srgbClr val="FFFFFF"/>
                </a:solidFill>
              </a14:hiddenFill>
            </a:ext>
          </a:extLst>
        </p:spPr>
      </p:pic>
      <p:pic>
        <p:nvPicPr>
          <p:cNvPr id="1433608" name="Picture 8"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412" y="557224"/>
            <a:ext cx="5474068" cy="2488212"/>
          </a:xfrm>
          <a:prstGeom prst="rect">
            <a:avLst/>
          </a:prstGeom>
          <a:noFill/>
          <a:extLst>
            <a:ext uri="{909E8E84-426E-40DD-AFC4-6F175D3DCCD1}">
              <a14:hiddenFill xmlns:a14="http://schemas.microsoft.com/office/drawing/2010/main">
                <a:solidFill>
                  <a:srgbClr val="FFFFFF"/>
                </a:solidFill>
              </a14:hiddenFill>
            </a:ext>
          </a:extLst>
        </p:spPr>
      </p:pic>
      <p:pic>
        <p:nvPicPr>
          <p:cNvPr id="1433610" name="Picture 10" descr="é¢é£ç»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412" y="3189452"/>
            <a:ext cx="5440069" cy="362392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835696" y="13166"/>
            <a:ext cx="542808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その後、日本人は日本中を田んぼにした</a:t>
            </a:r>
          </a:p>
        </p:txBody>
      </p:sp>
    </p:spTree>
    <p:extLst>
      <p:ext uri="{BB962C8B-B14F-4D97-AF65-F5344CB8AC3E}">
        <p14:creationId xmlns:p14="http://schemas.microsoft.com/office/powerpoint/2010/main" val="2882860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445" y="764704"/>
            <a:ext cx="3839999" cy="2880000"/>
          </a:xfrm>
          <a:prstGeom prst="rect">
            <a:avLst/>
          </a:prstGeom>
        </p:spPr>
      </p:pic>
      <p:sp>
        <p:nvSpPr>
          <p:cNvPr id="3" name="テキスト ボックス 2"/>
          <p:cNvSpPr txBox="1"/>
          <p:nvPr/>
        </p:nvSpPr>
        <p:spPr>
          <a:xfrm>
            <a:off x="1623917" y="12739"/>
            <a:ext cx="58961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400" dirty="0">
                <a:solidFill>
                  <a:srgbClr val="000000"/>
                </a:solidFill>
              </a:rPr>
              <a:t>一方、</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メダカは湿地や浅い沼に生息していた</a:t>
            </a:r>
          </a:p>
        </p:txBody>
      </p:sp>
      <p:pic>
        <p:nvPicPr>
          <p:cNvPr id="1431554" name="Picture 2" descr="ãã¡ãã«ãæ°´ç°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726" y="764704"/>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431556" name="Picture 4" descr="ãã¡ãã«ãæ°´ç°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44" y="3763639"/>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431558" name="Picture 6"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726" y="3785663"/>
            <a:ext cx="384000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53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166813" y="842963"/>
            <a:ext cx="184150" cy="36671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pic>
        <p:nvPicPr>
          <p:cNvPr id="14343" name="Picture 7" descr="IMG_2089"/>
          <p:cNvPicPr>
            <a:picLocks noChangeAspect="1" noChangeArrowheads="1"/>
          </p:cNvPicPr>
          <p:nvPr/>
        </p:nvPicPr>
        <p:blipFill>
          <a:blip r:embed="rId2" cstate="print"/>
          <a:srcRect/>
          <a:stretch>
            <a:fillRect/>
          </a:stretch>
        </p:blipFill>
        <p:spPr bwMode="auto">
          <a:xfrm>
            <a:off x="441710" y="4248296"/>
            <a:ext cx="2101212" cy="858560"/>
          </a:xfrm>
          <a:prstGeom prst="rect">
            <a:avLst/>
          </a:prstGeom>
          <a:noFill/>
        </p:spPr>
      </p:pic>
      <p:sp>
        <p:nvSpPr>
          <p:cNvPr id="11" name="Text Box 10"/>
          <p:cNvSpPr txBox="1">
            <a:spLocks noChangeArrowheads="1"/>
          </p:cNvSpPr>
          <p:nvPr/>
        </p:nvSpPr>
        <p:spPr bwMode="auto">
          <a:xfrm>
            <a:off x="323528" y="5158480"/>
            <a:ext cx="2600392"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メダカ</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体長</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rPr>
              <a:t> 3 cm)</a:t>
            </a:r>
            <a:endPar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30" name="Picture 2" descr="ãç°ãã¼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78" y="1581473"/>
            <a:ext cx="4240943" cy="238436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8"/>
          <p:cNvSpPr txBox="1">
            <a:spLocks noChangeArrowheads="1"/>
          </p:cNvSpPr>
          <p:nvPr/>
        </p:nvSpPr>
        <p:spPr bwMode="auto">
          <a:xfrm>
            <a:off x="1166813" y="297481"/>
            <a:ext cx="6952544"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rPr>
              <a:t>水田はメダカにとって、理想的</a:t>
            </a:r>
            <a:r>
              <a:rPr kumimoji="1" lang="ja-JP" altLang="en-US" sz="2800" b="0" i="0" u="none" strike="noStrike" kern="1200" cap="none" spc="0" normalizeH="0" baseline="0" noProof="0">
                <a:ln>
                  <a:noFill/>
                </a:ln>
                <a:solidFill>
                  <a:srgbClr val="003366"/>
                </a:solidFill>
                <a:effectLst/>
                <a:uLnTx/>
                <a:uFillTx/>
                <a:latin typeface="Arial" charset="0"/>
                <a:ea typeface="ＭＳ Ｐゴシック" charset="-128"/>
                <a:cs typeface="+mn-cs"/>
              </a:rPr>
              <a:t>な住処となった</a:t>
            </a:r>
            <a:endPar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endParaRPr>
          </a:p>
        </p:txBody>
      </p:sp>
      <p:grpSp>
        <p:nvGrpSpPr>
          <p:cNvPr id="10" name="グループ化 9"/>
          <p:cNvGrpSpPr/>
          <p:nvPr/>
        </p:nvGrpSpPr>
        <p:grpSpPr>
          <a:xfrm>
            <a:off x="3834838" y="986936"/>
            <a:ext cx="5833871" cy="5875863"/>
            <a:chOff x="3834838" y="986936"/>
            <a:chExt cx="5833871" cy="5875863"/>
          </a:xfrm>
        </p:grpSpPr>
        <p:grpSp>
          <p:nvGrpSpPr>
            <p:cNvPr id="7" name="グループ化 6"/>
            <p:cNvGrpSpPr/>
            <p:nvPr/>
          </p:nvGrpSpPr>
          <p:grpSpPr>
            <a:xfrm>
              <a:off x="3834838" y="4666719"/>
              <a:ext cx="4883133" cy="2196080"/>
              <a:chOff x="3834838" y="4666719"/>
              <a:chExt cx="4883133" cy="2196080"/>
            </a:xfrm>
          </p:grpSpPr>
          <p:sp>
            <p:nvSpPr>
              <p:cNvPr id="8" name="テキスト ボックス 7"/>
              <p:cNvSpPr txBox="1"/>
              <p:nvPr/>
            </p:nvSpPr>
            <p:spPr>
              <a:xfrm>
                <a:off x="4139952" y="6493467"/>
                <a:ext cx="62228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ヤゴ</a:t>
                </a:r>
              </a:p>
            </p:txBody>
          </p:sp>
          <p:sp>
            <p:nvSpPr>
              <p:cNvPr id="21" name="テキスト ボックス 20"/>
              <p:cNvSpPr txBox="1"/>
              <p:nvPr/>
            </p:nvSpPr>
            <p:spPr>
              <a:xfrm>
                <a:off x="7615472" y="5995146"/>
                <a:ext cx="86046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タガメ</a:t>
                </a:r>
              </a:p>
            </p:txBody>
          </p:sp>
          <p:pic>
            <p:nvPicPr>
              <p:cNvPr id="1432581" name="Picture 5" descr="ã¿ã¬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8250" y="4666719"/>
                <a:ext cx="1309721" cy="128352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5666360" y="6404757"/>
                <a:ext cx="11723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タイコウチ</a:t>
                </a:r>
              </a:p>
            </p:txBody>
          </p:sp>
          <p:pic>
            <p:nvPicPr>
              <p:cNvPr id="1432585" name="Picture 9" descr="ãã¿ã¤ã³ã¦ããã®ç»åæ¤ç´¢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5377541"/>
                <a:ext cx="1392089" cy="1048394"/>
              </a:xfrm>
              <a:prstGeom prst="rect">
                <a:avLst/>
              </a:prstGeom>
              <a:noFill/>
              <a:extLst>
                <a:ext uri="{909E8E84-426E-40DD-AFC4-6F175D3DCCD1}">
                  <a14:hiddenFill xmlns:a14="http://schemas.microsoft.com/office/drawing/2010/main">
                    <a:solidFill>
                      <a:srgbClr val="FFFFFF"/>
                    </a:solidFill>
                  </a14:hiddenFill>
                </a:ext>
              </a:extLst>
            </p:spPr>
          </p:pic>
          <p:pic>
            <p:nvPicPr>
              <p:cNvPr id="1432587" name="Picture 11" descr="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4838" y="5343989"/>
                <a:ext cx="1464097" cy="11262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グループ化 5"/>
            <p:cNvGrpSpPr/>
            <p:nvPr/>
          </p:nvGrpSpPr>
          <p:grpSpPr>
            <a:xfrm>
              <a:off x="5034584" y="986936"/>
              <a:ext cx="4634125" cy="3808400"/>
              <a:chOff x="5034584" y="986936"/>
              <a:chExt cx="4634125" cy="3808400"/>
            </a:xfrm>
          </p:grpSpPr>
          <p:sp>
            <p:nvSpPr>
              <p:cNvPr id="2" name="テキスト ボックス 1"/>
              <p:cNvSpPr txBox="1"/>
              <p:nvPr/>
            </p:nvSpPr>
            <p:spPr>
              <a:xfrm>
                <a:off x="5813380" y="986936"/>
                <a:ext cx="186621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3366"/>
                    </a:solidFill>
                    <a:effectLst/>
                    <a:uLnTx/>
                    <a:uFillTx/>
                    <a:latin typeface="Arial" charset="0"/>
                    <a:ea typeface="ＭＳ Ｐゴシック" charset="-128"/>
                    <a:cs typeface="+mn-cs"/>
                  </a:rPr>
                  <a:t>メダカの天敵</a:t>
                </a:r>
                <a:endPar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2578" name="Picture 2" descr="ããããº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4584" y="1911151"/>
                <a:ext cx="1658805" cy="124410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544105" y="1492886"/>
                <a:ext cx="8338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ナマズ</a:t>
                </a:r>
              </a:p>
            </p:txBody>
          </p:sp>
          <p:pic>
            <p:nvPicPr>
              <p:cNvPr id="15" name="Picture 20" descr="250px-Common_car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8710" y="1916955"/>
                <a:ext cx="2829999" cy="12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7765819" y="1522673"/>
                <a:ext cx="5597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コイ</a:t>
                </a:r>
              </a:p>
            </p:txBody>
          </p:sp>
          <p:pic>
            <p:nvPicPr>
              <p:cNvPr id="1432591" name="Picture 15" descr="ãã¦ãã®ãã®ç»åæ¤ç´¢çµæ"/>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247" y="3619786"/>
                <a:ext cx="1659600" cy="1175550"/>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5655834" y="3223538"/>
                <a:ext cx="84350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ウナギ</a:t>
                </a:r>
              </a:p>
            </p:txBody>
          </p:sp>
        </p:grpSp>
        <p:sp>
          <p:nvSpPr>
            <p:cNvPr id="5" name="テキスト ボックス 4"/>
            <p:cNvSpPr txBox="1"/>
            <p:nvPr/>
          </p:nvSpPr>
          <p:spPr>
            <a:xfrm>
              <a:off x="7138693" y="4172615"/>
              <a:ext cx="157927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大型水棲昆虫</a:t>
              </a:r>
            </a:p>
          </p:txBody>
        </p:sp>
      </p:grpSp>
    </p:spTree>
    <p:extLst>
      <p:ext uri="{BB962C8B-B14F-4D97-AF65-F5344CB8AC3E}">
        <p14:creationId xmlns:p14="http://schemas.microsoft.com/office/powerpoint/2010/main" val="224132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652" name="Picture 4" descr="é¢é£ç»å"/>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69286"/>
            <a:ext cx="3840361" cy="2880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ããããº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2021" y="3155268"/>
            <a:ext cx="1658805" cy="1244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250px-Common_ca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716" y="1773342"/>
            <a:ext cx="2829999" cy="12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ãã¦ãã®ãã®ç»åæ¤ç´¢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8867" y="4557706"/>
            <a:ext cx="1659600" cy="11755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55576" y="4533740"/>
            <a:ext cx="489749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水田は浅いので、大型魚類がいない</a:t>
            </a:r>
          </a:p>
        </p:txBody>
      </p:sp>
      <p:grpSp>
        <p:nvGrpSpPr>
          <p:cNvPr id="11" name="グループ化 10"/>
          <p:cNvGrpSpPr/>
          <p:nvPr/>
        </p:nvGrpSpPr>
        <p:grpSpPr>
          <a:xfrm>
            <a:off x="6163615" y="2068542"/>
            <a:ext cx="1955152" cy="3407789"/>
            <a:chOff x="6657850" y="2726408"/>
            <a:chExt cx="1955152" cy="3407789"/>
          </a:xfrm>
        </p:grpSpPr>
        <p:grpSp>
          <p:nvGrpSpPr>
            <p:cNvPr id="9" name="グループ化 8"/>
            <p:cNvGrpSpPr/>
            <p:nvPr/>
          </p:nvGrpSpPr>
          <p:grpSpPr>
            <a:xfrm>
              <a:off x="6657850" y="2726408"/>
              <a:ext cx="1800200" cy="661700"/>
              <a:chOff x="6657850" y="2726408"/>
              <a:chExt cx="1800200" cy="661700"/>
            </a:xfrm>
          </p:grpSpPr>
          <p:cxnSp>
            <p:nvCxnSpPr>
              <p:cNvPr id="7" name="直線コネクタ 6"/>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6812802" y="4104336"/>
              <a:ext cx="1800200" cy="661700"/>
              <a:chOff x="6657850" y="2726408"/>
              <a:chExt cx="1800200" cy="661700"/>
            </a:xfrm>
          </p:grpSpPr>
          <p:cxnSp>
            <p:nvCxnSpPr>
              <p:cNvPr id="14" name="直線コネクタ 13"/>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a:off x="6812802" y="5472497"/>
              <a:ext cx="1800200" cy="661700"/>
              <a:chOff x="6657850" y="2726408"/>
              <a:chExt cx="1800200" cy="661700"/>
            </a:xfrm>
          </p:grpSpPr>
          <p:cxnSp>
            <p:nvCxnSpPr>
              <p:cNvPr id="17" name="直線コネクタ 16"/>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9" name="Text Box 8"/>
          <p:cNvSpPr txBox="1">
            <a:spLocks noChangeArrowheads="1"/>
          </p:cNvSpPr>
          <p:nvPr/>
        </p:nvSpPr>
        <p:spPr bwMode="auto">
          <a:xfrm>
            <a:off x="1166813" y="297481"/>
            <a:ext cx="6952544"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rPr>
              <a:t>水田はメダカにとって、理想的</a:t>
            </a:r>
            <a:r>
              <a:rPr kumimoji="1" lang="ja-JP" altLang="en-US" sz="2800" b="0" i="0" u="none" strike="noStrike" kern="1200" cap="none" spc="0" normalizeH="0" baseline="0" noProof="0">
                <a:ln>
                  <a:noFill/>
                </a:ln>
                <a:solidFill>
                  <a:srgbClr val="003366"/>
                </a:solidFill>
                <a:effectLst/>
                <a:uLnTx/>
                <a:uFillTx/>
                <a:latin typeface="Arial" charset="0"/>
                <a:ea typeface="ＭＳ Ｐゴシック" charset="-128"/>
                <a:cs typeface="+mn-cs"/>
              </a:rPr>
              <a:t>な住処となった</a:t>
            </a:r>
            <a:endPar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669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8"/>
          <p:cNvSpPr txBox="1">
            <a:spLocks noChangeArrowheads="1"/>
          </p:cNvSpPr>
          <p:nvPr/>
        </p:nvSpPr>
        <p:spPr bwMode="auto">
          <a:xfrm>
            <a:off x="1166813" y="297481"/>
            <a:ext cx="6952544"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rPr>
              <a:t>水田はメダカにとって、理想的</a:t>
            </a:r>
            <a:r>
              <a:rPr kumimoji="1" lang="ja-JP" altLang="en-US" sz="2800" b="0" i="0" u="none" strike="noStrike" kern="1200" cap="none" spc="0" normalizeH="0" baseline="0" noProof="0">
                <a:ln>
                  <a:noFill/>
                </a:ln>
                <a:solidFill>
                  <a:srgbClr val="003366"/>
                </a:solidFill>
                <a:effectLst/>
                <a:uLnTx/>
                <a:uFillTx/>
                <a:latin typeface="Arial" charset="0"/>
                <a:ea typeface="ＭＳ Ｐゴシック" charset="-128"/>
                <a:cs typeface="+mn-cs"/>
              </a:rPr>
              <a:t>な住処となった</a:t>
            </a:r>
            <a:endPar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endParaRPr>
          </a:p>
        </p:txBody>
      </p:sp>
      <p:pic>
        <p:nvPicPr>
          <p:cNvPr id="22" name="Picture 4" descr="é¢é£ç»å"/>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69286"/>
            <a:ext cx="3840361" cy="288027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81717D1B-42E3-3C42-D0D0-8E91E799346F}"/>
              </a:ext>
            </a:extLst>
          </p:cNvPr>
          <p:cNvGrpSpPr/>
          <p:nvPr/>
        </p:nvGrpSpPr>
        <p:grpSpPr>
          <a:xfrm>
            <a:off x="4932040" y="1072834"/>
            <a:ext cx="3960440" cy="3332464"/>
            <a:chOff x="4932040" y="1072834"/>
            <a:chExt cx="3960440" cy="3332464"/>
          </a:xfrm>
        </p:grpSpPr>
        <p:grpSp>
          <p:nvGrpSpPr>
            <p:cNvPr id="4" name="グループ化 3"/>
            <p:cNvGrpSpPr/>
            <p:nvPr/>
          </p:nvGrpSpPr>
          <p:grpSpPr>
            <a:xfrm>
              <a:off x="4932040" y="1072834"/>
              <a:ext cx="3960440" cy="1325110"/>
              <a:chOff x="4777912" y="821431"/>
              <a:chExt cx="3960440" cy="1325110"/>
            </a:xfrm>
          </p:grpSpPr>
          <p:sp>
            <p:nvSpPr>
              <p:cNvPr id="5" name="テキスト ボックス 4"/>
              <p:cNvSpPr txBox="1"/>
              <p:nvPr/>
            </p:nvSpPr>
            <p:spPr>
              <a:xfrm>
                <a:off x="4777912" y="821431"/>
                <a:ext cx="3960440" cy="830997"/>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サギ、コウノトリが大型水棲昆虫等を捕食する</a:t>
                </a:r>
              </a:p>
            </p:txBody>
          </p:sp>
          <p:sp>
            <p:nvSpPr>
              <p:cNvPr id="2" name="テキスト ボックス 1"/>
              <p:cNvSpPr txBox="1"/>
              <p:nvPr/>
            </p:nvSpPr>
            <p:spPr>
              <a:xfrm>
                <a:off x="4875684" y="1777209"/>
                <a:ext cx="335861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「コウノトリはメダカを食べない。」</a:t>
                </a:r>
              </a:p>
            </p:txBody>
          </p:sp>
        </p:grpSp>
        <p:pic>
          <p:nvPicPr>
            <p:cNvPr id="1026" name="Picture 2" descr="絶滅から野生復帰へ 兵庫県豊岡市の「コウノトリ育む農法」とは｜マイナビ農業">
              <a:extLst>
                <a:ext uri="{FF2B5EF4-FFF2-40B4-BE49-F238E27FC236}">
                  <a16:creationId xmlns:a16="http://schemas.microsoft.com/office/drawing/2014/main" id="{EA4EFA54-9CEB-518F-F547-0A3D29CC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368" y="2471723"/>
              <a:ext cx="2857500" cy="1933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a:extLst>
              <a:ext uri="{FF2B5EF4-FFF2-40B4-BE49-F238E27FC236}">
                <a16:creationId xmlns:a16="http://schemas.microsoft.com/office/drawing/2014/main" id="{67D0E55E-2BC9-3200-6D84-4EF1A02B6BB5}"/>
              </a:ext>
            </a:extLst>
          </p:cNvPr>
          <p:cNvGrpSpPr/>
          <p:nvPr/>
        </p:nvGrpSpPr>
        <p:grpSpPr>
          <a:xfrm>
            <a:off x="1089816" y="4618734"/>
            <a:ext cx="7483046" cy="1477534"/>
            <a:chOff x="1089816" y="4618734"/>
            <a:chExt cx="7483046" cy="1477534"/>
          </a:xfrm>
        </p:grpSpPr>
        <p:pic>
          <p:nvPicPr>
            <p:cNvPr id="7" name="Picture 5" descr="ã¿ã¬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812" y="4653564"/>
              <a:ext cx="146938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ãã¿ã¤ã³ã¦ããã®ç»åæ¤ç´¢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5339" y="4656268"/>
              <a:ext cx="1912075"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0940" y="4653564"/>
              <a:ext cx="1872001"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1089816" y="5042714"/>
              <a:ext cx="5591744" cy="661700"/>
              <a:chOff x="312404" y="5327774"/>
              <a:chExt cx="5591744" cy="661700"/>
            </a:xfrm>
          </p:grpSpPr>
          <p:grpSp>
            <p:nvGrpSpPr>
              <p:cNvPr id="12" name="グループ化 11"/>
              <p:cNvGrpSpPr/>
              <p:nvPr/>
            </p:nvGrpSpPr>
            <p:grpSpPr>
              <a:xfrm>
                <a:off x="312404" y="5327774"/>
                <a:ext cx="1800200" cy="661700"/>
                <a:chOff x="6657850" y="2726408"/>
                <a:chExt cx="1800200" cy="661700"/>
              </a:xfrm>
            </p:grpSpPr>
            <p:cxnSp>
              <p:nvCxnSpPr>
                <p:cNvPr id="19" name="直線コネクタ 18"/>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2280847" y="5327774"/>
                <a:ext cx="1800200" cy="661700"/>
                <a:chOff x="6657850" y="2726408"/>
                <a:chExt cx="1800200" cy="661700"/>
              </a:xfrm>
            </p:grpSpPr>
            <p:cxnSp>
              <p:nvCxnSpPr>
                <p:cNvPr id="17" name="直線コネクタ 16"/>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4103948" y="5327774"/>
                <a:ext cx="1800200" cy="661700"/>
                <a:chOff x="6460303" y="2726408"/>
                <a:chExt cx="1800200" cy="661700"/>
              </a:xfrm>
            </p:grpSpPr>
            <p:cxnSp>
              <p:nvCxnSpPr>
                <p:cNvPr id="15" name="直線コネクタ 14"/>
                <p:cNvCxnSpPr/>
                <p:nvPr/>
              </p:nvCxnSpPr>
              <p:spPr>
                <a:xfrm flipV="1">
                  <a:off x="6460303"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flipV="1">
                  <a:off x="6460303"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6" name="Picture 2" descr="http://www.8kawa.com/field-note/zukan-amamrikazaribani2.jpg">
              <a:extLst>
                <a:ext uri="{FF2B5EF4-FFF2-40B4-BE49-F238E27FC236}">
                  <a16:creationId xmlns:a16="http://schemas.microsoft.com/office/drawing/2014/main" id="{E187F40C-F5E8-DBD5-0A2C-CEF16225FA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2671" y="4618734"/>
              <a:ext cx="1970191" cy="147483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コネクタ 10">
              <a:extLst>
                <a:ext uri="{FF2B5EF4-FFF2-40B4-BE49-F238E27FC236}">
                  <a16:creationId xmlns:a16="http://schemas.microsoft.com/office/drawing/2014/main" id="{1F53019D-F74B-C48C-9D7E-A8717FD3D57D}"/>
                </a:ext>
              </a:extLst>
            </p:cNvPr>
            <p:cNvCxnSpPr/>
            <p:nvPr/>
          </p:nvCxnSpPr>
          <p:spPr>
            <a:xfrm flipV="1">
              <a:off x="6671434" y="5042714"/>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2BA687C-8F08-3BCD-6B55-10DCDA6DE825}"/>
                </a:ext>
              </a:extLst>
            </p:cNvPr>
            <p:cNvCxnSpPr/>
            <p:nvPr/>
          </p:nvCxnSpPr>
          <p:spPr>
            <a:xfrm flipH="1" flipV="1">
              <a:off x="6671434" y="5042714"/>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790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0DF697E-33B4-D00E-FA19-4CE7DAC243C0}"/>
              </a:ext>
            </a:extLst>
          </p:cNvPr>
          <p:cNvSpPr txBox="1"/>
          <p:nvPr/>
        </p:nvSpPr>
        <p:spPr>
          <a:xfrm>
            <a:off x="319336" y="980728"/>
            <a:ext cx="8505328" cy="1323439"/>
          </a:xfrm>
          <a:prstGeom prst="rect">
            <a:avLst/>
          </a:prstGeom>
          <a:noFill/>
        </p:spPr>
        <p:txBody>
          <a:bodyPr wrap="square" rtlCol="0">
            <a:spAutoFit/>
          </a:bodyPr>
          <a:lstStyle/>
          <a:p>
            <a:pPr algn="ctr"/>
            <a:r>
              <a:rPr kumimoji="1" lang="ja-JP" altLang="en-US" sz="4000" dirty="0"/>
              <a:t>祝！　全国めだかシンポジウム　</a:t>
            </a:r>
          </a:p>
          <a:p>
            <a:pPr algn="ctr"/>
            <a:r>
              <a:rPr kumimoji="1" lang="ja-JP" altLang="en-US" sz="4000" dirty="0"/>
              <a:t>豊岡</a:t>
            </a:r>
            <a:r>
              <a:rPr kumimoji="1" lang="en-US" altLang="ja-JP" sz="4000" dirty="0"/>
              <a:t>2022</a:t>
            </a:r>
            <a:r>
              <a:rPr kumimoji="1" lang="ja-JP" altLang="en-US" sz="4000" dirty="0"/>
              <a:t>　無事開催</a:t>
            </a:r>
            <a:endParaRPr lang="en-US" altLang="ja-JP" sz="4000" dirty="0"/>
          </a:p>
        </p:txBody>
      </p:sp>
      <p:sp>
        <p:nvSpPr>
          <p:cNvPr id="5" name="テキスト ボックス 4">
            <a:extLst>
              <a:ext uri="{FF2B5EF4-FFF2-40B4-BE49-F238E27FC236}">
                <a16:creationId xmlns:a16="http://schemas.microsoft.com/office/drawing/2014/main" id="{476E2C39-1140-3F0F-3352-28F6D0E0F100}"/>
              </a:ext>
            </a:extLst>
          </p:cNvPr>
          <p:cNvSpPr txBox="1"/>
          <p:nvPr/>
        </p:nvSpPr>
        <p:spPr>
          <a:xfrm>
            <a:off x="739861" y="2636912"/>
            <a:ext cx="7664278" cy="954107"/>
          </a:xfrm>
          <a:prstGeom prst="rect">
            <a:avLst/>
          </a:prstGeom>
          <a:noFill/>
        </p:spPr>
        <p:txBody>
          <a:bodyPr wrap="none" rtlCol="0">
            <a:spAutoFit/>
          </a:bodyPr>
          <a:lstStyle/>
          <a:p>
            <a:pPr algn="ctr"/>
            <a:r>
              <a:rPr lang="ja-JP" altLang="en-US" sz="2400" dirty="0"/>
              <a:t>大会実行委員長：</a:t>
            </a:r>
            <a:r>
              <a:rPr lang="ja-JP" altLang="en-US" sz="2800" dirty="0"/>
              <a:t>岡本邦夫さん（六方めだか公園）と</a:t>
            </a:r>
            <a:endParaRPr lang="en-US" altLang="ja-JP" sz="2800" dirty="0"/>
          </a:p>
          <a:p>
            <a:pPr algn="ctr"/>
            <a:r>
              <a:rPr lang="ja-JP" altLang="en-US" sz="2800" dirty="0"/>
              <a:t>ご協力くださった皆さまに熱烈感謝</a:t>
            </a:r>
            <a:endParaRPr lang="en-US" altLang="ja-JP" sz="2800" dirty="0"/>
          </a:p>
        </p:txBody>
      </p:sp>
      <p:sp>
        <p:nvSpPr>
          <p:cNvPr id="6" name="テキスト ボックス 5">
            <a:extLst>
              <a:ext uri="{FF2B5EF4-FFF2-40B4-BE49-F238E27FC236}">
                <a16:creationId xmlns:a16="http://schemas.microsoft.com/office/drawing/2014/main" id="{1CB632BA-4076-659E-E4A4-5ADE177415C0}"/>
              </a:ext>
            </a:extLst>
          </p:cNvPr>
          <p:cNvSpPr txBox="1"/>
          <p:nvPr/>
        </p:nvSpPr>
        <p:spPr>
          <a:xfrm>
            <a:off x="545359" y="5301208"/>
            <a:ext cx="8223726" cy="769441"/>
          </a:xfrm>
          <a:prstGeom prst="rect">
            <a:avLst/>
          </a:prstGeom>
          <a:noFill/>
        </p:spPr>
        <p:txBody>
          <a:bodyPr wrap="none" rtlCol="0">
            <a:spAutoFit/>
          </a:bodyPr>
          <a:lstStyle/>
          <a:p>
            <a:r>
              <a:rPr kumimoji="1" lang="ja-JP" altLang="en-US" sz="3600" dirty="0"/>
              <a:t>ｱﾘｶﾞﾄ━━━</a:t>
            </a:r>
            <a:r>
              <a:rPr kumimoji="1" lang="ja-JP" altLang="en-US" sz="4400" dirty="0"/>
              <a:t>ヾ</a:t>
            </a:r>
            <a:r>
              <a:rPr kumimoji="1" lang="en-US" altLang="ja-JP" sz="4400" dirty="0"/>
              <a:t>(*´∀`*)</a:t>
            </a:r>
            <a:r>
              <a:rPr kumimoji="1" lang="ja-JP" altLang="en-US" sz="4400" dirty="0"/>
              <a:t>ﾉ</a:t>
            </a:r>
            <a:r>
              <a:rPr kumimoji="1" lang="ja-JP" altLang="en-US" sz="3600" dirty="0"/>
              <a:t>━━━ｺﾞｻﾞｲﾏｽ</a:t>
            </a:r>
          </a:p>
        </p:txBody>
      </p:sp>
      <p:grpSp>
        <p:nvGrpSpPr>
          <p:cNvPr id="9" name="グループ化 8">
            <a:extLst>
              <a:ext uri="{FF2B5EF4-FFF2-40B4-BE49-F238E27FC236}">
                <a16:creationId xmlns:a16="http://schemas.microsoft.com/office/drawing/2014/main" id="{63891869-032E-9C67-1BF6-94EB11A091B6}"/>
              </a:ext>
            </a:extLst>
          </p:cNvPr>
          <p:cNvGrpSpPr/>
          <p:nvPr/>
        </p:nvGrpSpPr>
        <p:grpSpPr>
          <a:xfrm>
            <a:off x="1619672" y="4064055"/>
            <a:ext cx="6055226" cy="553998"/>
            <a:chOff x="1619672" y="4064055"/>
            <a:chExt cx="6055226" cy="553998"/>
          </a:xfrm>
        </p:grpSpPr>
        <p:pic>
          <p:nvPicPr>
            <p:cNvPr id="3" name="図 2">
              <a:extLst>
                <a:ext uri="{FF2B5EF4-FFF2-40B4-BE49-F238E27FC236}">
                  <a16:creationId xmlns:a16="http://schemas.microsoft.com/office/drawing/2014/main" id="{7C793DCE-411A-CC96-D561-8356926D5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064055"/>
              <a:ext cx="1518722" cy="553998"/>
            </a:xfrm>
            <a:prstGeom prst="rect">
              <a:avLst/>
            </a:prstGeom>
          </p:spPr>
        </p:pic>
        <p:pic>
          <p:nvPicPr>
            <p:cNvPr id="7" name="図 6">
              <a:extLst>
                <a:ext uri="{FF2B5EF4-FFF2-40B4-BE49-F238E27FC236}">
                  <a16:creationId xmlns:a16="http://schemas.microsoft.com/office/drawing/2014/main" id="{7E96F306-F654-F1B6-043A-6D03F02D8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924" y="4064055"/>
              <a:ext cx="1518722" cy="553998"/>
            </a:xfrm>
            <a:prstGeom prst="rect">
              <a:avLst/>
            </a:prstGeom>
          </p:spPr>
        </p:pic>
        <p:pic>
          <p:nvPicPr>
            <p:cNvPr id="8" name="図 7">
              <a:extLst>
                <a:ext uri="{FF2B5EF4-FFF2-40B4-BE49-F238E27FC236}">
                  <a16:creationId xmlns:a16="http://schemas.microsoft.com/office/drawing/2014/main" id="{244BC221-2267-C49C-8540-91EAF96B1A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064055"/>
              <a:ext cx="1518722" cy="553998"/>
            </a:xfrm>
            <a:prstGeom prst="rect">
              <a:avLst/>
            </a:prstGeom>
          </p:spPr>
        </p:pic>
      </p:grpSp>
    </p:spTree>
    <p:extLst>
      <p:ext uri="{BB962C8B-B14F-4D97-AF65-F5344CB8AC3E}">
        <p14:creationId xmlns:p14="http://schemas.microsoft.com/office/powerpoint/2010/main" val="2441879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27584" y="332656"/>
            <a:ext cx="7540847"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かくて、３</a:t>
            </a:r>
            <a:r>
              <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０００年間にわたり</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　　　　日本中（の田んぼ）がメダカの楽園となった</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8" name="Picture 2" descr="ãç°ãã¼ãã¡ãã«ãã®ç»åæ¤ç´¢çµæ">
            <a:extLst>
              <a:ext uri="{FF2B5EF4-FFF2-40B4-BE49-F238E27FC236}">
                <a16:creationId xmlns:a16="http://schemas.microsoft.com/office/drawing/2014/main" id="{2C3F3B02-F5C5-02AF-1237-1154B8831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89" y="1286763"/>
            <a:ext cx="7770791"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664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15616" y="1447474"/>
            <a:ext cx="732925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この</a:t>
            </a:r>
            <a:r>
              <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rPr>
              <a:t>50</a:t>
            </a: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年間で、日本の米つくりが大きく変容した</a:t>
            </a:r>
          </a:p>
        </p:txBody>
      </p:sp>
      <p:sp>
        <p:nvSpPr>
          <p:cNvPr id="3" name="テキスト ボックス 2"/>
          <p:cNvSpPr txBox="1"/>
          <p:nvPr/>
        </p:nvSpPr>
        <p:spPr>
          <a:xfrm>
            <a:off x="3419872" y="197642"/>
            <a:ext cx="2133918"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0" i="0" u="none" strike="noStrike" kern="1200" cap="none" spc="0" normalizeH="0" baseline="0" noProof="0" dirty="0">
                <a:ln>
                  <a:noFill/>
                </a:ln>
                <a:solidFill>
                  <a:srgbClr val="000000"/>
                </a:solidFill>
                <a:effectLst/>
                <a:uLnTx/>
                <a:uFillTx/>
                <a:latin typeface="Arial" charset="0"/>
                <a:ea typeface="ＭＳ Ｐゴシック" charset="-128"/>
                <a:cs typeface="+mn-cs"/>
              </a:rPr>
              <a:t>しかし</a:t>
            </a:r>
          </a:p>
        </p:txBody>
      </p:sp>
      <p:pic>
        <p:nvPicPr>
          <p:cNvPr id="4" name="Picture 2" descr="ãéå±±ãã®ç»åæ¤ç´¢çµæ">
            <a:extLst>
              <a:ext uri="{FF2B5EF4-FFF2-40B4-BE49-F238E27FC236}">
                <a16:creationId xmlns:a16="http://schemas.microsoft.com/office/drawing/2014/main" id="{6287E217-B95C-62B8-27A0-22BC6F1C2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204864"/>
            <a:ext cx="6469747" cy="428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30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698" name="Picture 2" descr="ãæ°´ç°ãç¨æ°´è·¯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32" y="2545235"/>
            <a:ext cx="2295695" cy="3060927"/>
          </a:xfrm>
          <a:prstGeom prst="rect">
            <a:avLst/>
          </a:prstGeom>
          <a:noFill/>
          <a:extLst>
            <a:ext uri="{909E8E84-426E-40DD-AFC4-6F175D3DCCD1}">
              <a14:hiddenFill xmlns:a14="http://schemas.microsoft.com/office/drawing/2010/main">
                <a:solidFill>
                  <a:srgbClr val="FFFFFF"/>
                </a:solidFill>
              </a14:hiddenFill>
            </a:ext>
          </a:extLst>
        </p:spPr>
      </p:pic>
      <p:pic>
        <p:nvPicPr>
          <p:cNvPr id="1437700" name="Picture 4" descr="ãæ°´ç°ãç¨æ°´è·¯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396" y="675441"/>
            <a:ext cx="249912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437704" name="Picture 8" descr="ãæ°´ç°ãç¨æ°´è·¯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5702" y="3766269"/>
            <a:ext cx="2139702" cy="2852936"/>
          </a:xfrm>
          <a:prstGeom prst="rect">
            <a:avLst/>
          </a:prstGeom>
          <a:noFill/>
          <a:extLst>
            <a:ext uri="{909E8E84-426E-40DD-AFC4-6F175D3DCCD1}">
              <a14:hiddenFill xmlns:a14="http://schemas.microsoft.com/office/drawing/2010/main">
                <a:solidFill>
                  <a:srgbClr val="FFFFFF"/>
                </a:solidFill>
              </a14:hiddenFill>
            </a:ext>
          </a:extLst>
        </p:spPr>
      </p:pic>
      <p:pic>
        <p:nvPicPr>
          <p:cNvPr id="1437706" name="Picture 10"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763" y="4620091"/>
            <a:ext cx="2629522" cy="1972142"/>
          </a:xfrm>
          <a:prstGeom prst="rect">
            <a:avLst/>
          </a:prstGeom>
          <a:noFill/>
          <a:extLst>
            <a:ext uri="{909E8E84-426E-40DD-AFC4-6F175D3DCCD1}">
              <a14:hiddenFill xmlns:a14="http://schemas.microsoft.com/office/drawing/2010/main">
                <a:solidFill>
                  <a:srgbClr val="FFFFFF"/>
                </a:solidFill>
              </a14:hiddenFill>
            </a:ext>
          </a:extLst>
        </p:spPr>
      </p:pic>
      <p:pic>
        <p:nvPicPr>
          <p:cNvPr id="1437708" name="Picture 12" descr="ããæ°´ç°ãèå£ãã®ç»åæ¤ç´¢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2021" y="1776488"/>
            <a:ext cx="3030487" cy="1843386"/>
          </a:xfrm>
          <a:prstGeom prst="rect">
            <a:avLst/>
          </a:prstGeom>
          <a:noFill/>
          <a:extLst>
            <a:ext uri="{909E8E84-426E-40DD-AFC4-6F175D3DCCD1}">
              <a14:hiddenFill xmlns:a14="http://schemas.microsoft.com/office/drawing/2010/main">
                <a:solidFill>
                  <a:srgbClr val="FFFFFF"/>
                </a:solidFill>
              </a14:hiddenFill>
            </a:ext>
          </a:extLst>
        </p:spPr>
      </p:pic>
      <p:pic>
        <p:nvPicPr>
          <p:cNvPr id="1430530" name="Picture 2" descr="ãã¡ãã«ãæ°´ç°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236" y="535977"/>
            <a:ext cx="2784309"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524097" y="153089"/>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9" name="テキスト ボックス 8"/>
          <p:cNvSpPr txBox="1"/>
          <p:nvPr/>
        </p:nvSpPr>
        <p:spPr>
          <a:xfrm>
            <a:off x="4445861" y="3844865"/>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
        <p:nvSpPr>
          <p:cNvPr id="3" name="テキスト ボックス 2"/>
          <p:cNvSpPr txBox="1"/>
          <p:nvPr/>
        </p:nvSpPr>
        <p:spPr>
          <a:xfrm>
            <a:off x="1715768" y="2711077"/>
            <a:ext cx="5950090" cy="769441"/>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400" b="0" i="0" u="none" strike="noStrike" kern="1200" cap="none" spc="0" normalizeH="0" baseline="0" noProof="0" dirty="0">
                <a:ln>
                  <a:noFill/>
                </a:ln>
                <a:solidFill>
                  <a:srgbClr val="000000"/>
                </a:solidFill>
                <a:effectLst/>
                <a:uLnTx/>
                <a:uFillTx/>
                <a:latin typeface="Arial" charset="0"/>
                <a:ea typeface="ＭＳ Ｐゴシック" charset="-128"/>
                <a:cs typeface="+mn-cs"/>
              </a:rPr>
              <a:t>What is the difference?</a:t>
            </a:r>
            <a:endPar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504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0772" name="Picture 4" descr="ããæ°´ç°ãæ©æ¢°ææ°´ãã®ç»åæ¤ç´¢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8736" y="1754702"/>
            <a:ext cx="2087832" cy="2087832"/>
          </a:xfrm>
          <a:prstGeom prst="rect">
            <a:avLst/>
          </a:prstGeom>
          <a:noFill/>
          <a:extLst>
            <a:ext uri="{909E8E84-426E-40DD-AFC4-6F175D3DCCD1}">
              <a14:hiddenFill xmlns:a14="http://schemas.microsoft.com/office/drawing/2010/main">
                <a:solidFill>
                  <a:srgbClr val="FFFFFF"/>
                </a:solidFill>
              </a14:hiddenFill>
            </a:ext>
          </a:extLst>
        </p:spPr>
      </p:pic>
      <p:pic>
        <p:nvPicPr>
          <p:cNvPr id="1440774" name="Picture 6"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754702"/>
            <a:ext cx="1941283" cy="1455962"/>
          </a:xfrm>
          <a:prstGeom prst="rect">
            <a:avLst/>
          </a:prstGeom>
          <a:noFill/>
          <a:extLst>
            <a:ext uri="{909E8E84-426E-40DD-AFC4-6F175D3DCCD1}">
              <a14:hiddenFill xmlns:a14="http://schemas.microsoft.com/office/drawing/2010/main">
                <a:solidFill>
                  <a:srgbClr val="FFFFFF"/>
                </a:solidFill>
              </a14:hiddenFill>
            </a:ext>
          </a:extLst>
        </p:spPr>
      </p:pic>
      <p:pic>
        <p:nvPicPr>
          <p:cNvPr id="1434626" name="Picture 2" descr="é¢é£ç»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736" y="4044483"/>
            <a:ext cx="3944366" cy="2632864"/>
          </a:xfrm>
          <a:prstGeom prst="rect">
            <a:avLst/>
          </a:prstGeom>
          <a:noFill/>
          <a:extLst>
            <a:ext uri="{909E8E84-426E-40DD-AFC4-6F175D3DCCD1}">
              <a14:hiddenFill xmlns:a14="http://schemas.microsoft.com/office/drawing/2010/main">
                <a:solidFill>
                  <a:srgbClr val="FFFFFF"/>
                </a:solidFill>
              </a14:hiddenFill>
            </a:ext>
          </a:extLst>
        </p:spPr>
      </p:pic>
      <p:pic>
        <p:nvPicPr>
          <p:cNvPr id="1434628" name="Picture 4"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620688"/>
            <a:ext cx="2278963" cy="1515511"/>
          </a:xfrm>
          <a:prstGeom prst="rect">
            <a:avLst/>
          </a:prstGeom>
          <a:noFill/>
          <a:extLst>
            <a:ext uri="{909E8E84-426E-40DD-AFC4-6F175D3DCCD1}">
              <a14:hiddenFill xmlns:a14="http://schemas.microsoft.com/office/drawing/2010/main">
                <a:solidFill>
                  <a:srgbClr val="FFFFFF"/>
                </a:solidFill>
              </a14:hiddenFill>
            </a:ext>
          </a:extLst>
        </p:spPr>
      </p:pic>
      <p:pic>
        <p:nvPicPr>
          <p:cNvPr id="1434630" name="Picture 6" descr="é¢é£ç»å"/>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195016"/>
            <a:ext cx="2418584" cy="1813938"/>
          </a:xfrm>
          <a:prstGeom prst="rect">
            <a:avLst/>
          </a:prstGeom>
          <a:noFill/>
          <a:extLst>
            <a:ext uri="{909E8E84-426E-40DD-AFC4-6F175D3DCCD1}">
              <a14:hiddenFill xmlns:a14="http://schemas.microsoft.com/office/drawing/2010/main">
                <a:solidFill>
                  <a:srgbClr val="FFFFFF"/>
                </a:solidFill>
              </a14:hiddenFill>
            </a:ext>
          </a:extLst>
        </p:spPr>
      </p:pic>
      <p:pic>
        <p:nvPicPr>
          <p:cNvPr id="1434632" name="Picture 8" descr="ãç°ãã¼ãå¼æ°´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4188499"/>
            <a:ext cx="3600400" cy="267057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990033" y="216968"/>
            <a:ext cx="367761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引水の方法が変わった</a:t>
            </a:r>
          </a:p>
        </p:txBody>
      </p:sp>
      <p:sp>
        <p:nvSpPr>
          <p:cNvPr id="10" name="テキスト ボックス 9"/>
          <p:cNvSpPr txBox="1"/>
          <p:nvPr/>
        </p:nvSpPr>
        <p:spPr>
          <a:xfrm>
            <a:off x="270938" y="130135"/>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11" name="テキスト ボックス 10"/>
          <p:cNvSpPr txBox="1"/>
          <p:nvPr/>
        </p:nvSpPr>
        <p:spPr>
          <a:xfrm>
            <a:off x="5292080" y="1091088"/>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
        <p:nvSpPr>
          <p:cNvPr id="3" name="テキスト ボックス 2"/>
          <p:cNvSpPr txBox="1"/>
          <p:nvPr/>
        </p:nvSpPr>
        <p:spPr>
          <a:xfrm>
            <a:off x="5940552" y="3319314"/>
            <a:ext cx="2196435" cy="523220"/>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ポンプで給水</a:t>
            </a:r>
          </a:p>
        </p:txBody>
      </p:sp>
      <p:sp>
        <p:nvSpPr>
          <p:cNvPr id="13" name="テキスト ボックス 12"/>
          <p:cNvSpPr txBox="1"/>
          <p:nvPr/>
        </p:nvSpPr>
        <p:spPr>
          <a:xfrm>
            <a:off x="1004285" y="3130519"/>
            <a:ext cx="1980029" cy="523220"/>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自然の水流</a:t>
            </a:r>
          </a:p>
        </p:txBody>
      </p:sp>
      <p:sp>
        <p:nvSpPr>
          <p:cNvPr id="4" name="テキスト ボックス 3">
            <a:extLst>
              <a:ext uri="{FF2B5EF4-FFF2-40B4-BE49-F238E27FC236}">
                <a16:creationId xmlns:a16="http://schemas.microsoft.com/office/drawing/2014/main" id="{4872898F-95E9-6C9D-A28D-98B621D38FA8}"/>
              </a:ext>
            </a:extLst>
          </p:cNvPr>
          <p:cNvSpPr txBox="1"/>
          <p:nvPr/>
        </p:nvSpPr>
        <p:spPr>
          <a:xfrm>
            <a:off x="5994062" y="4098016"/>
            <a:ext cx="3007555" cy="523220"/>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＝電気代がかかる</a:t>
            </a:r>
          </a:p>
        </p:txBody>
      </p:sp>
    </p:spTree>
    <p:extLst>
      <p:ext uri="{BB962C8B-B14F-4D97-AF65-F5344CB8AC3E}">
        <p14:creationId xmlns:p14="http://schemas.microsoft.com/office/powerpoint/2010/main" val="2653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1794" name="Picture 2" descr="ããæ°´ç°ãæ°´å¼µãã®ç»åæ¤ç´¢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16" y="1647733"/>
            <a:ext cx="4361426" cy="3271069"/>
          </a:xfrm>
          <a:prstGeom prst="rect">
            <a:avLst/>
          </a:prstGeom>
          <a:noFill/>
          <a:extLst>
            <a:ext uri="{909E8E84-426E-40DD-AFC4-6F175D3DCCD1}">
              <a14:hiddenFill xmlns:a14="http://schemas.microsoft.com/office/drawing/2010/main">
                <a:solidFill>
                  <a:srgbClr val="FFFFFF"/>
                </a:solidFill>
              </a14:hiddenFill>
            </a:ext>
          </a:extLst>
        </p:spPr>
      </p:pic>
      <p:pic>
        <p:nvPicPr>
          <p:cNvPr id="1435654" name="Picture 6" descr="ãç°æ¤ã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647733"/>
            <a:ext cx="4392488" cy="329436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606846" y="188640"/>
            <a:ext cx="426911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田植えのやり方が変わった</a:t>
            </a:r>
          </a:p>
        </p:txBody>
      </p:sp>
      <p:sp>
        <p:nvSpPr>
          <p:cNvPr id="7" name="テキスト ボックス 6"/>
          <p:cNvSpPr txBox="1"/>
          <p:nvPr/>
        </p:nvSpPr>
        <p:spPr>
          <a:xfrm>
            <a:off x="1259632" y="1027204"/>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8" name="テキスト ボックス 7"/>
          <p:cNvSpPr txBox="1"/>
          <p:nvPr/>
        </p:nvSpPr>
        <p:spPr>
          <a:xfrm>
            <a:off x="5860300" y="1027204"/>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Tree>
    <p:extLst>
      <p:ext uri="{BB962C8B-B14F-4D97-AF65-F5344CB8AC3E}">
        <p14:creationId xmlns:p14="http://schemas.microsoft.com/office/powerpoint/2010/main" val="3582670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698" name="Picture 2"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67" y="4365104"/>
            <a:ext cx="360040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437700" name="Picture 4"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12" y="1521675"/>
            <a:ext cx="3599217" cy="2699413"/>
          </a:xfrm>
          <a:prstGeom prst="rect">
            <a:avLst/>
          </a:prstGeom>
          <a:noFill/>
          <a:extLst>
            <a:ext uri="{909E8E84-426E-40DD-AFC4-6F175D3DCCD1}">
              <a14:hiddenFill xmlns:a14="http://schemas.microsoft.com/office/drawing/2010/main">
                <a:solidFill>
                  <a:srgbClr val="FFFFFF"/>
                </a:solidFill>
              </a14:hiddenFill>
            </a:ext>
          </a:extLst>
        </p:spPr>
      </p:pic>
      <p:pic>
        <p:nvPicPr>
          <p:cNvPr id="1437702" name="Picture 6" descr="ãæ°´ç°ãç¨²åã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6269" y="1509954"/>
            <a:ext cx="3552155" cy="2664116"/>
          </a:xfrm>
          <a:prstGeom prst="rect">
            <a:avLst/>
          </a:prstGeom>
          <a:noFill/>
          <a:extLst>
            <a:ext uri="{909E8E84-426E-40DD-AFC4-6F175D3DCCD1}">
              <a14:hiddenFill xmlns:a14="http://schemas.microsoft.com/office/drawing/2010/main">
                <a:solidFill>
                  <a:srgbClr val="FFFFFF"/>
                </a:solidFill>
              </a14:hiddenFill>
            </a:ext>
          </a:extLst>
        </p:spPr>
      </p:pic>
      <p:pic>
        <p:nvPicPr>
          <p:cNvPr id="1437704" name="Picture 8"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859" y="4353811"/>
            <a:ext cx="3552329" cy="237007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404120" y="3933545"/>
            <a:ext cx="1984304" cy="523220"/>
          </a:xfrm>
          <a:prstGeom prst="rect">
            <a:avLst/>
          </a:prstGeom>
          <a:solidFill>
            <a:schemeClr val="bg1"/>
          </a:solid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燃料が必要</a:t>
            </a:r>
          </a:p>
        </p:txBody>
      </p:sp>
      <p:sp>
        <p:nvSpPr>
          <p:cNvPr id="10" name="テキスト ボックス 9"/>
          <p:cNvSpPr txBox="1"/>
          <p:nvPr/>
        </p:nvSpPr>
        <p:spPr>
          <a:xfrm>
            <a:off x="1259632" y="1027204"/>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11" name="テキスト ボックス 10"/>
          <p:cNvSpPr txBox="1"/>
          <p:nvPr/>
        </p:nvSpPr>
        <p:spPr>
          <a:xfrm>
            <a:off x="5860300" y="1027204"/>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
        <p:nvSpPr>
          <p:cNvPr id="12" name="テキスト ボックス 11"/>
          <p:cNvSpPr txBox="1"/>
          <p:nvPr/>
        </p:nvSpPr>
        <p:spPr>
          <a:xfrm>
            <a:off x="2586005" y="292424"/>
            <a:ext cx="435728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農業機械の使用が広まった</a:t>
            </a:r>
          </a:p>
        </p:txBody>
      </p:sp>
    </p:spTree>
    <p:extLst>
      <p:ext uri="{BB962C8B-B14F-4D97-AF65-F5344CB8AC3E}">
        <p14:creationId xmlns:p14="http://schemas.microsoft.com/office/powerpoint/2010/main" val="19517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674" name="Picture 2"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0848"/>
            <a:ext cx="4271797" cy="3203848"/>
          </a:xfrm>
          <a:prstGeom prst="rect">
            <a:avLst/>
          </a:prstGeom>
          <a:noFill/>
          <a:extLst>
            <a:ext uri="{909E8E84-426E-40DD-AFC4-6F175D3DCCD1}">
              <a14:hiddenFill xmlns:a14="http://schemas.microsoft.com/office/drawing/2010/main">
                <a:solidFill>
                  <a:srgbClr val="FFFFFF"/>
                </a:solidFill>
              </a14:hiddenFill>
            </a:ext>
          </a:extLst>
        </p:spPr>
      </p:pic>
      <p:pic>
        <p:nvPicPr>
          <p:cNvPr id="1436680" name="Picture 8" descr="ãæ°´ç°ãé¤è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043263"/>
            <a:ext cx="4271797" cy="32038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593849" y="404664"/>
            <a:ext cx="428995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田んぼの草取りが変わった</a:t>
            </a:r>
          </a:p>
        </p:txBody>
      </p:sp>
      <p:sp>
        <p:nvSpPr>
          <p:cNvPr id="7" name="テキスト ボックス 6"/>
          <p:cNvSpPr txBox="1"/>
          <p:nvPr/>
        </p:nvSpPr>
        <p:spPr>
          <a:xfrm>
            <a:off x="1267476" y="1406969"/>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8" name="テキスト ボックス 7"/>
          <p:cNvSpPr txBox="1"/>
          <p:nvPr/>
        </p:nvSpPr>
        <p:spPr>
          <a:xfrm>
            <a:off x="5868144" y="1406969"/>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
        <p:nvSpPr>
          <p:cNvPr id="9" name="テキスト ボックス 8"/>
          <p:cNvSpPr txBox="1"/>
          <p:nvPr/>
        </p:nvSpPr>
        <p:spPr>
          <a:xfrm>
            <a:off x="6404120" y="3933545"/>
            <a:ext cx="2344344" cy="523220"/>
          </a:xfrm>
          <a:prstGeom prst="rect">
            <a:avLst/>
          </a:prstGeom>
          <a:solidFill>
            <a:schemeClr val="bg1"/>
          </a:solid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除草剤が必要</a:t>
            </a:r>
          </a:p>
        </p:txBody>
      </p:sp>
    </p:spTree>
    <p:extLst>
      <p:ext uri="{BB962C8B-B14F-4D97-AF65-F5344CB8AC3E}">
        <p14:creationId xmlns:p14="http://schemas.microsoft.com/office/powerpoint/2010/main" val="347642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746" name="Picture 2" descr="ãæ°´ç° è¾²è¬æ£å¸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868" y="1086315"/>
            <a:ext cx="3672408" cy="2754306"/>
          </a:xfrm>
          <a:prstGeom prst="rect">
            <a:avLst/>
          </a:prstGeom>
          <a:noFill/>
          <a:extLst>
            <a:ext uri="{909E8E84-426E-40DD-AFC4-6F175D3DCCD1}">
              <a14:hiddenFill xmlns:a14="http://schemas.microsoft.com/office/drawing/2010/main">
                <a:solidFill>
                  <a:srgbClr val="FFFFFF"/>
                </a:solidFill>
              </a14:hiddenFill>
            </a:ext>
          </a:extLst>
        </p:spPr>
      </p:pic>
      <p:pic>
        <p:nvPicPr>
          <p:cNvPr id="1439748" name="Picture 4" descr="ãæ°´ç°ãå®³è«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92" y="1482958"/>
            <a:ext cx="3598822" cy="193662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570460" y="934860"/>
            <a:ext cx="141577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稲の害虫</a:t>
            </a:r>
          </a:p>
        </p:txBody>
      </p:sp>
      <p:pic>
        <p:nvPicPr>
          <p:cNvPr id="1439750" name="Picture 6" descr="ããã«ã¡ã¤ãã¥ã¦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8072" y="4540720"/>
            <a:ext cx="19050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439752" name="Picture 8" descr="ãããã°ã­ã¨ã³ãã¤ ã¤ã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062" y="3504715"/>
            <a:ext cx="2081733" cy="3279443"/>
          </a:xfrm>
          <a:prstGeom prst="rect">
            <a:avLst/>
          </a:prstGeom>
          <a:noFill/>
          <a:extLst>
            <a:ext uri="{909E8E84-426E-40DD-AFC4-6F175D3DCCD1}">
              <a14:hiddenFill xmlns:a14="http://schemas.microsoft.com/office/drawing/2010/main">
                <a:solidFill>
                  <a:srgbClr val="FFFFFF"/>
                </a:solidFill>
              </a14:hiddenFill>
            </a:ext>
          </a:extLst>
        </p:spPr>
      </p:pic>
      <p:pic>
        <p:nvPicPr>
          <p:cNvPr id="1439754" name="Picture 10" descr="ãã«ã¡ã ã·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232" y="3518852"/>
            <a:ext cx="2099012" cy="1801391"/>
          </a:xfrm>
          <a:prstGeom prst="rect">
            <a:avLst/>
          </a:prstGeom>
          <a:noFill/>
          <a:extLst>
            <a:ext uri="{909E8E84-426E-40DD-AFC4-6F175D3DCCD1}">
              <a14:hiddenFill xmlns:a14="http://schemas.microsoft.com/office/drawing/2010/main">
                <a:solidFill>
                  <a:srgbClr val="FFFFFF"/>
                </a:solidFill>
              </a14:hiddenFill>
            </a:ext>
          </a:extLst>
        </p:spPr>
      </p:pic>
      <p:pic>
        <p:nvPicPr>
          <p:cNvPr id="1439756" name="Picture 12" descr="ãã¤ãã«ã©ãã¨ãã¤ããã®ç»åæ¤ç´¢çµæ"/>
          <p:cNvPicPr>
            <a:picLocks noChangeAspect="1" noChangeArrowheads="1"/>
          </p:cNvPicPr>
          <p:nvPr/>
        </p:nvPicPr>
        <p:blipFill rotWithShape="1">
          <a:blip r:embed="rId7">
            <a:extLst>
              <a:ext uri="{28A0092B-C50C-407E-A947-70E740481C1C}">
                <a14:useLocalDpi xmlns:a14="http://schemas.microsoft.com/office/drawing/2010/main" val="0"/>
              </a:ext>
            </a:extLst>
          </a:blip>
          <a:srcRect l="26554" t="-318" r="27247" b="2319"/>
          <a:stretch/>
        </p:blipFill>
        <p:spPr bwMode="auto">
          <a:xfrm>
            <a:off x="7136349" y="4535040"/>
            <a:ext cx="1584176" cy="2520279"/>
          </a:xfrm>
          <a:prstGeom prst="rect">
            <a:avLst/>
          </a:prstGeom>
          <a:noFill/>
          <a:extLst>
            <a:ext uri="{909E8E84-426E-40DD-AFC4-6F175D3DCCD1}">
              <a14:hiddenFill xmlns:a14="http://schemas.microsoft.com/office/drawing/2010/main">
                <a:solidFill>
                  <a:srgbClr val="FFFFFF"/>
                </a:solidFill>
              </a14:hiddenFill>
            </a:ext>
          </a:extLst>
        </p:spPr>
      </p:pic>
      <p:pic>
        <p:nvPicPr>
          <p:cNvPr id="1439758" name="Picture 14" descr="ãã¤ãã¾ã¦ã ã·ãã¤ããã®ç»åæ¤ç´¢çµæ"/>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819940" y="5188022"/>
            <a:ext cx="1680121" cy="2039197"/>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637830" y="213046"/>
            <a:ext cx="575991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害虫駆除のために殺虫剤を散布する</a:t>
            </a:r>
          </a:p>
        </p:txBody>
      </p:sp>
      <p:sp>
        <p:nvSpPr>
          <p:cNvPr id="3" name="テキスト ボックス 2"/>
          <p:cNvSpPr txBox="1"/>
          <p:nvPr/>
        </p:nvSpPr>
        <p:spPr>
          <a:xfrm>
            <a:off x="716497" y="3075056"/>
            <a:ext cx="1880643"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1" u="none" strike="noStrike" kern="1200" cap="none" spc="0" normalizeH="0" baseline="0" noProof="0" dirty="0" err="1">
                <a:ln>
                  <a:noFill/>
                </a:ln>
                <a:solidFill>
                  <a:srgbClr val="000000"/>
                </a:solidFill>
                <a:effectLst/>
                <a:uLnTx/>
                <a:uFillTx/>
                <a:latin typeface="Arial" charset="0"/>
                <a:ea typeface="ＭＳ Ｐゴシック" charset="-128"/>
                <a:cs typeface="+mn-cs"/>
              </a:rPr>
              <a:t>Nilaparvata</a:t>
            </a:r>
            <a:r>
              <a:rPr kumimoji="1" lang="en-US" altLang="ja-JP" sz="1600" b="0" i="1"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en-US" altLang="ja-JP" sz="1600" b="0" i="1" u="none" strike="noStrike" kern="1200" cap="none" spc="0" normalizeH="0" baseline="0" noProof="0" dirty="0" err="1">
                <a:ln>
                  <a:noFill/>
                </a:ln>
                <a:solidFill>
                  <a:srgbClr val="000000"/>
                </a:solidFill>
                <a:effectLst/>
                <a:uLnTx/>
                <a:uFillTx/>
                <a:latin typeface="Arial" charset="0"/>
                <a:ea typeface="ＭＳ Ｐゴシック" charset="-128"/>
                <a:cs typeface="+mn-cs"/>
              </a:rPr>
              <a:t>lugens</a:t>
            </a:r>
            <a:endParaRPr kumimoji="1" lang="ja-JP" altLang="en-US" sz="16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2" name="テキスト ボックス 11"/>
          <p:cNvSpPr txBox="1"/>
          <p:nvPr/>
        </p:nvSpPr>
        <p:spPr>
          <a:xfrm>
            <a:off x="5964177" y="3035252"/>
            <a:ext cx="2344344" cy="523220"/>
          </a:xfrm>
          <a:prstGeom prst="rect">
            <a:avLst/>
          </a:prstGeom>
          <a:solidFill>
            <a:schemeClr val="bg1"/>
          </a:solid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殺虫剤が必要</a:t>
            </a:r>
          </a:p>
        </p:txBody>
      </p:sp>
    </p:spTree>
    <p:extLst>
      <p:ext uri="{BB962C8B-B14F-4D97-AF65-F5344CB8AC3E}">
        <p14:creationId xmlns:p14="http://schemas.microsoft.com/office/powerpoint/2010/main" val="30143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564" name="Picture 12" descr="é¢é£ç»å"/>
          <p:cNvPicPr>
            <a:picLocks noChangeAspect="1" noChangeArrowheads="1"/>
          </p:cNvPicPr>
          <p:nvPr/>
        </p:nvPicPr>
        <p:blipFill rotWithShape="1">
          <a:blip r:embed="rId2">
            <a:extLst>
              <a:ext uri="{28A0092B-C50C-407E-A947-70E740481C1C}">
                <a14:useLocalDpi xmlns:a14="http://schemas.microsoft.com/office/drawing/2010/main" val="0"/>
              </a:ext>
            </a:extLst>
          </a:blip>
          <a:srcRect l="28481" b="32223"/>
          <a:stretch/>
        </p:blipFill>
        <p:spPr bwMode="auto">
          <a:xfrm>
            <a:off x="107504" y="3565387"/>
            <a:ext cx="2925141" cy="1879838"/>
          </a:xfrm>
          <a:prstGeom prst="rect">
            <a:avLst/>
          </a:prstGeom>
          <a:noFill/>
          <a:extLst>
            <a:ext uri="{909E8E84-426E-40DD-AFC4-6F175D3DCCD1}">
              <a14:hiddenFill xmlns:a14="http://schemas.microsoft.com/office/drawing/2010/main">
                <a:solidFill>
                  <a:srgbClr val="FFFFFF"/>
                </a:solidFill>
              </a14:hiddenFill>
            </a:ext>
          </a:extLst>
        </p:spPr>
      </p:pic>
      <p:pic>
        <p:nvPicPr>
          <p:cNvPr id="1440772" name="Picture 4"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319" y="1367015"/>
            <a:ext cx="294278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40778" name="Picture 10" descr="é¢é£ç»å"/>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88" y="1367015"/>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31554" name="Picture 2"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447" y="1367015"/>
            <a:ext cx="2997732" cy="224829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905509" y="77355"/>
            <a:ext cx="5416868"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殺虫剤は他の田んぼに住んでいる</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ほかの様々な動物も殺してしまう</a:t>
            </a:r>
          </a:p>
        </p:txBody>
      </p:sp>
      <p:sp>
        <p:nvSpPr>
          <p:cNvPr id="2" name="テキスト ボックス 1"/>
          <p:cNvSpPr txBox="1"/>
          <p:nvPr/>
        </p:nvSpPr>
        <p:spPr>
          <a:xfrm>
            <a:off x="318282" y="3710996"/>
            <a:ext cx="8172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Triops</a:t>
            </a:r>
            <a:endParaRPr kumimoji="1" lang="ja-JP" altLang="en-US" sz="18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6076447" y="3150349"/>
            <a:ext cx="31341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a:ln>
                  <a:noFill/>
                </a:ln>
                <a:solidFill>
                  <a:srgbClr val="000000"/>
                </a:solidFill>
                <a:effectLst/>
                <a:uLnTx/>
                <a:uFillTx/>
                <a:latin typeface="Arial" charset="0"/>
                <a:ea typeface="ＭＳ Ｐゴシック" charset="-128"/>
                <a:cs typeface="+mn-cs"/>
              </a:rPr>
              <a:t>Branchinella</a:t>
            </a:r>
            <a:r>
              <a:rPr kumimoji="1" lang="en-US" altLang="ja-JP" sz="1800" b="0" i="1"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kugenumaensis</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 name="テキスト ボックス 5"/>
          <p:cNvSpPr txBox="1"/>
          <p:nvPr/>
        </p:nvSpPr>
        <p:spPr>
          <a:xfrm>
            <a:off x="3105007" y="1367015"/>
            <a:ext cx="20313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Larva of dragonfly</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テキスト ボックス 6"/>
          <p:cNvSpPr txBox="1"/>
          <p:nvPr/>
        </p:nvSpPr>
        <p:spPr>
          <a:xfrm>
            <a:off x="1672881" y="3048049"/>
            <a:ext cx="10823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Gerridae</a:t>
            </a:r>
            <a:endParaRPr kumimoji="1" lang="ja-JP" altLang="en-US" sz="18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1560" name="Picture 8" descr="ãæ°´ç°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8614" y="3645133"/>
            <a:ext cx="1886593" cy="1414945"/>
          </a:xfrm>
          <a:prstGeom prst="rect">
            <a:avLst/>
          </a:prstGeom>
          <a:noFill/>
          <a:extLst>
            <a:ext uri="{909E8E84-426E-40DD-AFC4-6F175D3DCCD1}">
              <a14:hiddenFill xmlns:a14="http://schemas.microsoft.com/office/drawing/2010/main">
                <a:solidFill>
                  <a:srgbClr val="FFFFFF"/>
                </a:solidFill>
              </a14:hiddenFill>
            </a:ext>
          </a:extLst>
        </p:spPr>
      </p:pic>
      <p:pic>
        <p:nvPicPr>
          <p:cNvPr id="1431562" name="Picture 10" descr="ãæ°´ç°ãã¿ãã·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4214" y="3692413"/>
            <a:ext cx="2047403" cy="1367665"/>
          </a:xfrm>
          <a:prstGeom prst="rect">
            <a:avLst/>
          </a:prstGeom>
          <a:noFill/>
          <a:extLst>
            <a:ext uri="{909E8E84-426E-40DD-AFC4-6F175D3DCCD1}">
              <a14:hiddenFill xmlns:a14="http://schemas.microsoft.com/office/drawing/2010/main">
                <a:solidFill>
                  <a:srgbClr val="FFFFFF"/>
                </a:solidFill>
              </a14:hiddenFill>
            </a:ext>
          </a:extLst>
        </p:spPr>
      </p:pic>
      <p:pic>
        <p:nvPicPr>
          <p:cNvPr id="1431566" name="Picture 14" descr="ãã¦ã¹ãªã«ãå¹¼è«ãã®ç»åæ¤ç´¢çµæ"/>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0623" y="3710996"/>
            <a:ext cx="1825781" cy="136933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7322377" y="4444625"/>
            <a:ext cx="1721268" cy="6463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Larva of </a:t>
            </a:r>
            <a:r>
              <a:rPr kumimoji="1" lang="en-US" altLang="ja-JP" sz="1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Chironomidae</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71599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564" name="Picture 12" descr="é¢é£ç»å"/>
          <p:cNvPicPr>
            <a:picLocks noChangeAspect="1" noChangeArrowheads="1"/>
          </p:cNvPicPr>
          <p:nvPr/>
        </p:nvPicPr>
        <p:blipFill rotWithShape="1">
          <a:blip r:embed="rId2">
            <a:extLst>
              <a:ext uri="{28A0092B-C50C-407E-A947-70E740481C1C}">
                <a14:useLocalDpi xmlns:a14="http://schemas.microsoft.com/office/drawing/2010/main" val="0"/>
              </a:ext>
            </a:extLst>
          </a:blip>
          <a:srcRect l="28481" b="32223"/>
          <a:stretch/>
        </p:blipFill>
        <p:spPr bwMode="auto">
          <a:xfrm>
            <a:off x="107504" y="3565387"/>
            <a:ext cx="2925141" cy="1879838"/>
          </a:xfrm>
          <a:prstGeom prst="rect">
            <a:avLst/>
          </a:prstGeom>
          <a:noFill/>
          <a:extLst>
            <a:ext uri="{909E8E84-426E-40DD-AFC4-6F175D3DCCD1}">
              <a14:hiddenFill xmlns:a14="http://schemas.microsoft.com/office/drawing/2010/main">
                <a:solidFill>
                  <a:srgbClr val="FFFFFF"/>
                </a:solidFill>
              </a14:hiddenFill>
            </a:ext>
          </a:extLst>
        </p:spPr>
      </p:pic>
      <p:pic>
        <p:nvPicPr>
          <p:cNvPr id="1440772" name="Picture 4"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319" y="1367015"/>
            <a:ext cx="294278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40778" name="Picture 10" descr="é¢é£ç»å"/>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88" y="1367015"/>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31554" name="Picture 2"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447" y="1367015"/>
            <a:ext cx="2997732" cy="224829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10427" y="730097"/>
            <a:ext cx="807144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charset="0"/>
                <a:ea typeface="ＭＳ Ｐゴシック" charset="-128"/>
                <a:cs typeface="+mn-cs"/>
              </a:rPr>
              <a:t>田んぼの生態系では上位捕食者であるメダカやカエルは生活できなくなる</a:t>
            </a:r>
          </a:p>
        </p:txBody>
      </p:sp>
      <p:sp>
        <p:nvSpPr>
          <p:cNvPr id="2" name="テキスト ボックス 1"/>
          <p:cNvSpPr txBox="1"/>
          <p:nvPr/>
        </p:nvSpPr>
        <p:spPr>
          <a:xfrm>
            <a:off x="318282" y="3710996"/>
            <a:ext cx="8172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Triops</a:t>
            </a:r>
            <a:endParaRPr kumimoji="1" lang="ja-JP" altLang="en-US" sz="18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6076447" y="3150349"/>
            <a:ext cx="31341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a:ln>
                  <a:noFill/>
                </a:ln>
                <a:solidFill>
                  <a:srgbClr val="000000"/>
                </a:solidFill>
                <a:effectLst/>
                <a:uLnTx/>
                <a:uFillTx/>
                <a:latin typeface="Arial" charset="0"/>
                <a:ea typeface="ＭＳ Ｐゴシック" charset="-128"/>
                <a:cs typeface="+mn-cs"/>
              </a:rPr>
              <a:t>Branchinella</a:t>
            </a:r>
            <a:r>
              <a:rPr kumimoji="1" lang="en-US" altLang="ja-JP" sz="1800" b="0" i="1"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kugenumaensis</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 name="テキスト ボックス 5"/>
          <p:cNvSpPr txBox="1"/>
          <p:nvPr/>
        </p:nvSpPr>
        <p:spPr>
          <a:xfrm>
            <a:off x="3105007" y="1367015"/>
            <a:ext cx="20313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Larva of dragonfly</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テキスト ボックス 6"/>
          <p:cNvSpPr txBox="1"/>
          <p:nvPr/>
        </p:nvSpPr>
        <p:spPr>
          <a:xfrm>
            <a:off x="1672881" y="3048049"/>
            <a:ext cx="10823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Gerridae</a:t>
            </a:r>
            <a:endParaRPr kumimoji="1" lang="ja-JP" altLang="en-US" sz="18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1560" name="Picture 8" descr="ãæ°´ç°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8614" y="3645133"/>
            <a:ext cx="1886593" cy="1414945"/>
          </a:xfrm>
          <a:prstGeom prst="rect">
            <a:avLst/>
          </a:prstGeom>
          <a:noFill/>
          <a:extLst>
            <a:ext uri="{909E8E84-426E-40DD-AFC4-6F175D3DCCD1}">
              <a14:hiddenFill xmlns:a14="http://schemas.microsoft.com/office/drawing/2010/main">
                <a:solidFill>
                  <a:srgbClr val="FFFFFF"/>
                </a:solidFill>
              </a14:hiddenFill>
            </a:ext>
          </a:extLst>
        </p:spPr>
      </p:pic>
      <p:pic>
        <p:nvPicPr>
          <p:cNvPr id="1431562" name="Picture 10" descr="ãæ°´ç°ãã¿ãã·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4214" y="3692413"/>
            <a:ext cx="2047403" cy="1367665"/>
          </a:xfrm>
          <a:prstGeom prst="rect">
            <a:avLst/>
          </a:prstGeom>
          <a:noFill/>
          <a:extLst>
            <a:ext uri="{909E8E84-426E-40DD-AFC4-6F175D3DCCD1}">
              <a14:hiddenFill xmlns:a14="http://schemas.microsoft.com/office/drawing/2010/main">
                <a:solidFill>
                  <a:srgbClr val="FFFFFF"/>
                </a:solidFill>
              </a14:hiddenFill>
            </a:ext>
          </a:extLst>
        </p:spPr>
      </p:pic>
      <p:pic>
        <p:nvPicPr>
          <p:cNvPr id="1431566" name="Picture 14" descr="ãã¦ã¹ãªã«ãå¹¼è«ãã®ç»åæ¤ç´¢çµæ"/>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0623" y="3710996"/>
            <a:ext cx="1825781" cy="136933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7322377" y="4444625"/>
            <a:ext cx="1721268" cy="6463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Larva of </a:t>
            </a:r>
            <a:r>
              <a:rPr kumimoji="1" lang="en-US" altLang="ja-JP" sz="1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Chironomidae</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 name="テキスト ボックス 10"/>
          <p:cNvSpPr txBox="1"/>
          <p:nvPr/>
        </p:nvSpPr>
        <p:spPr>
          <a:xfrm>
            <a:off x="1971942" y="73838"/>
            <a:ext cx="513153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殺虫剤は田んぼの生態系を殺す</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2" name="正方形/長方形 11"/>
          <p:cNvSpPr/>
          <p:nvPr/>
        </p:nvSpPr>
        <p:spPr>
          <a:xfrm>
            <a:off x="-180528" y="1268760"/>
            <a:ext cx="9577064" cy="430688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3" name="グループ化 2"/>
          <p:cNvGrpSpPr/>
          <p:nvPr/>
        </p:nvGrpSpPr>
        <p:grpSpPr>
          <a:xfrm>
            <a:off x="3105007" y="5206316"/>
            <a:ext cx="5931398" cy="1535051"/>
            <a:chOff x="3105007" y="5206316"/>
            <a:chExt cx="5931398" cy="1535051"/>
          </a:xfrm>
        </p:grpSpPr>
        <p:pic>
          <p:nvPicPr>
            <p:cNvPr id="17" name="Picture 7" descr="IMG_2089"/>
            <p:cNvPicPr>
              <a:picLocks noChangeAspect="1" noChangeArrowheads="1"/>
            </p:cNvPicPr>
            <p:nvPr/>
          </p:nvPicPr>
          <p:blipFill>
            <a:blip r:embed="rId9" cstate="print"/>
            <a:srcRect/>
            <a:stretch>
              <a:fillRect/>
            </a:stretch>
          </p:blipFill>
          <p:spPr bwMode="auto">
            <a:xfrm>
              <a:off x="3105007" y="5376960"/>
              <a:ext cx="3282280" cy="1341147"/>
            </a:xfrm>
            <a:prstGeom prst="rect">
              <a:avLst/>
            </a:prstGeom>
            <a:noFill/>
          </p:spPr>
        </p:pic>
        <p:grpSp>
          <p:nvGrpSpPr>
            <p:cNvPr id="9" name="グループ化 8"/>
            <p:cNvGrpSpPr/>
            <p:nvPr/>
          </p:nvGrpSpPr>
          <p:grpSpPr>
            <a:xfrm>
              <a:off x="6580412" y="5206316"/>
              <a:ext cx="2455993" cy="1535051"/>
              <a:chOff x="3105008" y="3645024"/>
              <a:chExt cx="2880320" cy="1800265"/>
            </a:xfrm>
          </p:grpSpPr>
          <p:pic>
            <p:nvPicPr>
              <p:cNvPr id="1431558" name="Picture 6" descr="ãã¢ãã¬ã¨ã«ãã®ç»åæ¤ç´¢çµæ"/>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6664"/>
              <a:stretch/>
            </p:blipFill>
            <p:spPr bwMode="auto">
              <a:xfrm>
                <a:off x="3105008" y="3645024"/>
                <a:ext cx="2880320" cy="180026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105008" y="3645024"/>
                <a:ext cx="1840853" cy="43314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FFFFFF"/>
                    </a:solidFill>
                    <a:effectLst/>
                    <a:uLnTx/>
                    <a:uFillTx/>
                    <a:latin typeface="Arial" charset="0"/>
                    <a:ea typeface="ＭＳ Ｐゴシック" charset="-128"/>
                    <a:cs typeface="+mn-cs"/>
                  </a:rPr>
                  <a:t>Hyla</a:t>
                </a:r>
                <a:r>
                  <a:rPr kumimoji="1" lang="en-US" altLang="ja-JP" sz="1800" b="0" i="1" u="none" strike="noStrike" kern="1200" cap="none" spc="0" normalizeH="0" baseline="0" noProof="0" dirty="0">
                    <a:ln>
                      <a:noFill/>
                    </a:ln>
                    <a:solidFill>
                      <a:srgbClr val="FFFFFF"/>
                    </a:solidFill>
                    <a:effectLst/>
                    <a:uLnTx/>
                    <a:uFillTx/>
                    <a:latin typeface="Arial" charset="0"/>
                    <a:ea typeface="ＭＳ Ｐゴシック" charset="-128"/>
                    <a:cs typeface="+mn-cs"/>
                  </a:rPr>
                  <a:t> japonica</a:t>
                </a:r>
                <a:endParaRPr kumimoji="1" lang="ja-JP" altLang="en-US" sz="1800" b="0" i="1"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grpSp>
      </p:grpSp>
      <p:sp>
        <p:nvSpPr>
          <p:cNvPr id="22" name="正方形/長方形 21"/>
          <p:cNvSpPr/>
          <p:nvPr/>
        </p:nvSpPr>
        <p:spPr>
          <a:xfrm>
            <a:off x="3066319" y="5137177"/>
            <a:ext cx="6077681" cy="1720824"/>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5949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0DF697E-33B4-D00E-FA19-4CE7DAC243C0}"/>
              </a:ext>
            </a:extLst>
          </p:cNvPr>
          <p:cNvSpPr txBox="1"/>
          <p:nvPr/>
        </p:nvSpPr>
        <p:spPr>
          <a:xfrm>
            <a:off x="319336" y="980728"/>
            <a:ext cx="8505328" cy="707886"/>
          </a:xfrm>
          <a:prstGeom prst="rect">
            <a:avLst/>
          </a:prstGeom>
          <a:noFill/>
        </p:spPr>
        <p:txBody>
          <a:bodyPr wrap="square" rtlCol="0">
            <a:spAutoFit/>
          </a:bodyPr>
          <a:lstStyle/>
          <a:p>
            <a:pPr algn="ctr"/>
            <a:r>
              <a:rPr kumimoji="1" lang="ja-JP" altLang="en-US" sz="4000" dirty="0"/>
              <a:t>祝！　六方めだか公園　</a:t>
            </a:r>
            <a:r>
              <a:rPr lang="ja-JP" altLang="en-US" sz="4000" dirty="0"/>
              <a:t>岡本邦夫さん</a:t>
            </a:r>
            <a:endParaRPr lang="en-US" altLang="ja-JP" sz="4000" dirty="0"/>
          </a:p>
        </p:txBody>
      </p:sp>
      <p:sp>
        <p:nvSpPr>
          <p:cNvPr id="5" name="テキスト ボックス 4">
            <a:extLst>
              <a:ext uri="{FF2B5EF4-FFF2-40B4-BE49-F238E27FC236}">
                <a16:creationId xmlns:a16="http://schemas.microsoft.com/office/drawing/2014/main" id="{476E2C39-1140-3F0F-3352-28F6D0E0F100}"/>
              </a:ext>
            </a:extLst>
          </p:cNvPr>
          <p:cNvSpPr txBox="1"/>
          <p:nvPr/>
        </p:nvSpPr>
        <p:spPr>
          <a:xfrm>
            <a:off x="584908" y="2132856"/>
            <a:ext cx="8239756" cy="1569660"/>
          </a:xfrm>
          <a:prstGeom prst="rect">
            <a:avLst/>
          </a:prstGeom>
          <a:noFill/>
        </p:spPr>
        <p:txBody>
          <a:bodyPr wrap="none" rtlCol="0">
            <a:spAutoFit/>
          </a:bodyPr>
          <a:lstStyle/>
          <a:p>
            <a:r>
              <a:rPr kumimoji="1" lang="ja-JP" altLang="en-US" sz="3200" dirty="0"/>
              <a:t>令和４年度</a:t>
            </a:r>
            <a:endParaRPr kumimoji="1" lang="en-US" altLang="ja-JP" sz="3200" dirty="0"/>
          </a:p>
          <a:p>
            <a:r>
              <a:rPr kumimoji="1" lang="ja-JP" altLang="en-US" sz="3200" dirty="0"/>
              <a:t>「みどりの日」自然環境功労者環境大臣表彰の</a:t>
            </a:r>
            <a:endParaRPr kumimoji="1" lang="en-US" altLang="ja-JP" sz="3200" dirty="0"/>
          </a:p>
          <a:p>
            <a:r>
              <a:rPr kumimoji="1" lang="ja-JP" altLang="en-US" sz="3200" dirty="0"/>
              <a:t>いきもの環境づくり・みどり部門を受賞</a:t>
            </a:r>
          </a:p>
        </p:txBody>
      </p:sp>
      <p:sp>
        <p:nvSpPr>
          <p:cNvPr id="6" name="テキスト ボックス 5">
            <a:extLst>
              <a:ext uri="{FF2B5EF4-FFF2-40B4-BE49-F238E27FC236}">
                <a16:creationId xmlns:a16="http://schemas.microsoft.com/office/drawing/2014/main" id="{1CB632BA-4076-659E-E4A4-5ADE177415C0}"/>
              </a:ext>
            </a:extLst>
          </p:cNvPr>
          <p:cNvSpPr txBox="1"/>
          <p:nvPr/>
        </p:nvSpPr>
        <p:spPr>
          <a:xfrm>
            <a:off x="972296" y="5445224"/>
            <a:ext cx="7199407" cy="646331"/>
          </a:xfrm>
          <a:prstGeom prst="rect">
            <a:avLst/>
          </a:prstGeom>
          <a:noFill/>
        </p:spPr>
        <p:txBody>
          <a:bodyPr wrap="none" rtlCol="0">
            <a:spAutoFit/>
          </a:bodyPr>
          <a:lstStyle/>
          <a:p>
            <a:r>
              <a:rPr kumimoji="1" lang="ja-JP" altLang="en-US" sz="3600" dirty="0"/>
              <a:t>＼</a:t>
            </a:r>
            <a:r>
              <a:rPr kumimoji="1" lang="en-US" altLang="ja-JP" sz="3600" dirty="0"/>
              <a:t>(*≧◇≦)</a:t>
            </a:r>
            <a:r>
              <a:rPr kumimoji="1" lang="ja-JP" altLang="en-US" sz="3600" dirty="0"/>
              <a:t>／イエェェェェェェェェイィ</a:t>
            </a:r>
          </a:p>
        </p:txBody>
      </p:sp>
      <p:pic>
        <p:nvPicPr>
          <p:cNvPr id="1026" name="Picture 2" descr="メダカ イラスト素材 [ 3644602 ] - フォトライブラリー photolibrary">
            <a:extLst>
              <a:ext uri="{FF2B5EF4-FFF2-40B4-BE49-F238E27FC236}">
                <a16:creationId xmlns:a16="http://schemas.microsoft.com/office/drawing/2014/main" id="{DB097A87-0D94-FBE7-1CE4-A1BB8F425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172" y="4146758"/>
            <a:ext cx="1573640" cy="8917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ザリガニのイラスト素材 [14285803] - PIXTA">
            <a:extLst>
              <a:ext uri="{FF2B5EF4-FFF2-40B4-BE49-F238E27FC236}">
                <a16:creationId xmlns:a16="http://schemas.microsoft.com/office/drawing/2014/main" id="{954F6AE2-8978-49B0-0E44-5CFBFAD72F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207" y="4000234"/>
            <a:ext cx="1841283" cy="130117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おやまアサッテ広場">
            <a:extLst>
              <a:ext uri="{FF2B5EF4-FFF2-40B4-BE49-F238E27FC236}">
                <a16:creationId xmlns:a16="http://schemas.microsoft.com/office/drawing/2014/main" id="{F24479D0-B6F7-B13D-C8D6-15CAFD07411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2" name="Picture 8" descr="おやまアサッテ広場">
            <a:extLst>
              <a:ext uri="{FF2B5EF4-FFF2-40B4-BE49-F238E27FC236}">
                <a16:creationId xmlns:a16="http://schemas.microsoft.com/office/drawing/2014/main" id="{98CEAA7F-D749-5712-DCF4-B2A820BB1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550526" y="3485249"/>
            <a:ext cx="1013320" cy="188806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カエル イラスト【ジャンプしながらガッツポーズ編】 無料イラスト | 素材Good">
            <a:extLst>
              <a:ext uri="{FF2B5EF4-FFF2-40B4-BE49-F238E27FC236}">
                <a16:creationId xmlns:a16="http://schemas.microsoft.com/office/drawing/2014/main" id="{20606E17-680A-3B87-8E97-0B8F35B52E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2382" y="3759449"/>
            <a:ext cx="1143905" cy="145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51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88104" y="764704"/>
            <a:ext cx="799288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殺虫剤は効率的に害虫を除去するが、同時に害虫以外の動物も殺して田んぼの生態系を破壊し、結果としてメダカが田んぼに住めなくしてしまう。</a:t>
            </a:r>
          </a:p>
        </p:txBody>
      </p:sp>
      <p:sp>
        <p:nvSpPr>
          <p:cNvPr id="4" name="テキスト ボックス 3"/>
          <p:cNvSpPr txBox="1"/>
          <p:nvPr/>
        </p:nvSpPr>
        <p:spPr>
          <a:xfrm>
            <a:off x="508664" y="2276872"/>
            <a:ext cx="7972328"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殺虫剤によって米つくりは大きく効率が向上した。</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しかし、減反政策の今、米つくりの能率向上は以前ほど必要とされていない。</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1370642" y="4365104"/>
            <a:ext cx="692208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charset="0"/>
                <a:ea typeface="ＭＳ Ｐゴシック" charset="-128"/>
                <a:cs typeface="+mn-cs"/>
              </a:rPr>
              <a:t>これからも高価な農薬を使い続けるべきか？</a:t>
            </a:r>
          </a:p>
        </p:txBody>
      </p:sp>
    </p:spTree>
    <p:extLst>
      <p:ext uri="{BB962C8B-B14F-4D97-AF65-F5344CB8AC3E}">
        <p14:creationId xmlns:p14="http://schemas.microsoft.com/office/powerpoint/2010/main" val="9034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1794" name="Picture 2"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606" y="1394782"/>
            <a:ext cx="3312368" cy="2484276"/>
          </a:xfrm>
          <a:prstGeom prst="rect">
            <a:avLst/>
          </a:prstGeom>
          <a:noFill/>
          <a:extLst>
            <a:ext uri="{909E8E84-426E-40DD-AFC4-6F175D3DCCD1}">
              <a14:hiddenFill xmlns:a14="http://schemas.microsoft.com/office/drawing/2010/main">
                <a:solidFill>
                  <a:srgbClr val="FFFFFF"/>
                </a:solidFill>
              </a14:hiddenFill>
            </a:ext>
          </a:extLst>
        </p:spPr>
      </p:pic>
      <p:pic>
        <p:nvPicPr>
          <p:cNvPr id="1441796" name="Picture 4" descr="ç°æ¤ãã®å¾ã«çªç´ è¥æãã¾ãï¼è¨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606" y="4077072"/>
            <a:ext cx="3360371"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059832" y="510945"/>
            <a:ext cx="563130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「近代的」米つくりでは、施肥をする</a:t>
            </a:r>
          </a:p>
        </p:txBody>
      </p:sp>
      <p:sp>
        <p:nvSpPr>
          <p:cNvPr id="3" name="テキスト ボックス 2"/>
          <p:cNvSpPr txBox="1"/>
          <p:nvPr/>
        </p:nvSpPr>
        <p:spPr>
          <a:xfrm>
            <a:off x="383524" y="1895605"/>
            <a:ext cx="437856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古くは施肥はしなかった（らしい）</a:t>
            </a:r>
          </a:p>
        </p:txBody>
      </p:sp>
      <p:grpSp>
        <p:nvGrpSpPr>
          <p:cNvPr id="5" name="グループ化 4"/>
          <p:cNvGrpSpPr/>
          <p:nvPr/>
        </p:nvGrpSpPr>
        <p:grpSpPr>
          <a:xfrm>
            <a:off x="242035" y="2649422"/>
            <a:ext cx="4791315" cy="2855300"/>
            <a:chOff x="251520" y="3661573"/>
            <a:chExt cx="4791315" cy="2855300"/>
          </a:xfrm>
        </p:grpSpPr>
        <p:sp>
          <p:nvSpPr>
            <p:cNvPr id="4" name="テキスト ボックス 3"/>
            <p:cNvSpPr txBox="1"/>
            <p:nvPr/>
          </p:nvSpPr>
          <p:spPr>
            <a:xfrm>
              <a:off x="251520" y="3661573"/>
              <a:ext cx="479131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水がミネラルを供給し、ユスリカ幼虫などの糞が自然の肥料となる。</a:t>
              </a:r>
            </a:p>
          </p:txBody>
        </p:sp>
        <p:pic>
          <p:nvPicPr>
            <p:cNvPr id="1436674" name="Picture 2" descr="ãã¦ã¹ãªã«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2294" y="5058408"/>
              <a:ext cx="186235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ãã¦ã¹ãªã«ãå¹¼è«ãã®ç»åæ¤ç´¢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010" y="5076873"/>
              <a:ext cx="1920000" cy="14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339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73967" y="692696"/>
            <a:ext cx="290191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charset="0"/>
                <a:ea typeface="ＭＳ Ｐゴシック" charset="-128"/>
                <a:cs typeface="+mn-cs"/>
              </a:rPr>
              <a:t>Again,</a:t>
            </a:r>
            <a:endParaRPr kumimoji="1" lang="ja-JP" altLang="en-US" sz="3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テキスト ボックス 6"/>
          <p:cNvSpPr txBox="1"/>
          <p:nvPr/>
        </p:nvSpPr>
        <p:spPr>
          <a:xfrm>
            <a:off x="487251" y="1527756"/>
            <a:ext cx="7972328"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化学肥料によって米つくりは劇的に効率が向上した。</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しかし、減反政策の今、米つくりの能率向上は以前ほど必要とされていない。</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3" name="テキスト ボックス 2"/>
          <p:cNvSpPr txBox="1"/>
          <p:nvPr/>
        </p:nvSpPr>
        <p:spPr>
          <a:xfrm>
            <a:off x="1307282" y="5029725"/>
            <a:ext cx="5923416"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化学肥料の原料は有限の地下資源です。</a:t>
            </a:r>
            <a:endPar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化学肥料を使う農業は、持続可能ではない。</a:t>
            </a:r>
          </a:p>
        </p:txBody>
      </p:sp>
      <p:sp>
        <p:nvSpPr>
          <p:cNvPr id="4" name="テキスト ボックス 3">
            <a:extLst>
              <a:ext uri="{FF2B5EF4-FFF2-40B4-BE49-F238E27FC236}">
                <a16:creationId xmlns:a16="http://schemas.microsoft.com/office/drawing/2014/main" id="{E15E633A-0298-D48D-57CA-A13C99D30A13}"/>
              </a:ext>
            </a:extLst>
          </p:cNvPr>
          <p:cNvSpPr txBox="1"/>
          <p:nvPr/>
        </p:nvSpPr>
        <p:spPr>
          <a:xfrm>
            <a:off x="1331640" y="4009710"/>
            <a:ext cx="692208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charset="0"/>
                <a:ea typeface="ＭＳ Ｐゴシック" charset="-128"/>
                <a:cs typeface="+mn-cs"/>
              </a:rPr>
              <a:t>これからも高価な化肥を使い続けるべきか？</a:t>
            </a:r>
          </a:p>
        </p:txBody>
      </p:sp>
    </p:spTree>
    <p:extLst>
      <p:ext uri="{BB962C8B-B14F-4D97-AF65-F5344CB8AC3E}">
        <p14:creationId xmlns:p14="http://schemas.microsoft.com/office/powerpoint/2010/main" val="38740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818"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293375"/>
            <a:ext cx="3804229"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438722" name="Picture 2" descr="é¢é£ç»å"/>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832" y="1625710"/>
            <a:ext cx="3780000" cy="2249100"/>
          </a:xfrm>
          <a:prstGeom prst="rect">
            <a:avLst/>
          </a:prstGeom>
          <a:noFill/>
          <a:extLst>
            <a:ext uri="{909E8E84-426E-40DD-AFC4-6F175D3DCCD1}">
              <a14:hiddenFill xmlns:a14="http://schemas.microsoft.com/office/drawing/2010/main">
                <a:solidFill>
                  <a:srgbClr val="FFFFFF"/>
                </a:solidFill>
              </a14:hiddenFill>
            </a:ext>
          </a:extLst>
        </p:spPr>
      </p:pic>
      <p:pic>
        <p:nvPicPr>
          <p:cNvPr id="1438724" name="Picture 4" descr="ãæ°´ç°ãç¨²åã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832" y="4293375"/>
            <a:ext cx="3780000" cy="2520001"/>
          </a:xfrm>
          <a:prstGeom prst="rect">
            <a:avLst/>
          </a:prstGeom>
          <a:noFill/>
          <a:extLst>
            <a:ext uri="{909E8E84-426E-40DD-AFC4-6F175D3DCCD1}">
              <a14:hiddenFill xmlns:a14="http://schemas.microsoft.com/office/drawing/2010/main">
                <a:solidFill>
                  <a:srgbClr val="FFFFFF"/>
                </a:solidFill>
              </a14:hiddenFill>
            </a:ext>
          </a:extLst>
        </p:spPr>
      </p:pic>
      <p:pic>
        <p:nvPicPr>
          <p:cNvPr id="1438726" name="Picture 6" descr="ãæ°´ç°ãé¤èãã®ç»åæ¤ç´¢çµæ"/>
          <p:cNvPicPr>
            <a:picLocks noChangeAspect="1" noChangeArrowheads="1"/>
          </p:cNvPicPr>
          <p:nvPr/>
        </p:nvPicPr>
        <p:blipFill rotWithShape="1">
          <a:blip r:embed="rId5">
            <a:extLst>
              <a:ext uri="{28A0092B-C50C-407E-A947-70E740481C1C}">
                <a14:useLocalDpi xmlns:a14="http://schemas.microsoft.com/office/drawing/2010/main" val="0"/>
              </a:ext>
            </a:extLst>
          </a:blip>
          <a:srcRect t="21340"/>
          <a:stretch/>
        </p:blipFill>
        <p:spPr bwMode="auto">
          <a:xfrm>
            <a:off x="610589" y="1628800"/>
            <a:ext cx="3805200" cy="224601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03550" y="194447"/>
            <a:ext cx="8624477"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今や、旧来方式での米つくりを再開する</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　　　　　　　　　　　　　　　　　　　　動きが活発になっている</a:t>
            </a:r>
          </a:p>
        </p:txBody>
      </p:sp>
      <p:sp>
        <p:nvSpPr>
          <p:cNvPr id="3" name="テキスト ボックス 2"/>
          <p:cNvSpPr txBox="1"/>
          <p:nvPr/>
        </p:nvSpPr>
        <p:spPr>
          <a:xfrm>
            <a:off x="1337748" y="1185144"/>
            <a:ext cx="24240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除草剤を使わない除草</a:t>
            </a:r>
          </a:p>
        </p:txBody>
      </p:sp>
      <p:sp>
        <p:nvSpPr>
          <p:cNvPr id="8" name="テキスト ボックス 7"/>
          <p:cNvSpPr txBox="1"/>
          <p:nvPr/>
        </p:nvSpPr>
        <p:spPr>
          <a:xfrm>
            <a:off x="5420447" y="1192562"/>
            <a:ext cx="26180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子供たちが田植えを経験</a:t>
            </a:r>
          </a:p>
        </p:txBody>
      </p:sp>
      <p:sp>
        <p:nvSpPr>
          <p:cNvPr id="4" name="テキスト ボックス 3"/>
          <p:cNvSpPr txBox="1"/>
          <p:nvPr/>
        </p:nvSpPr>
        <p:spPr>
          <a:xfrm>
            <a:off x="6089700" y="3924043"/>
            <a:ext cx="127951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体験稲刈り</a:t>
            </a:r>
          </a:p>
        </p:txBody>
      </p:sp>
      <p:sp>
        <p:nvSpPr>
          <p:cNvPr id="5" name="テキスト ボックス 4"/>
          <p:cNvSpPr txBox="1"/>
          <p:nvPr/>
        </p:nvSpPr>
        <p:spPr>
          <a:xfrm>
            <a:off x="103550" y="3892410"/>
            <a:ext cx="491993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コンクリート護岸した用水路をもとの土手に戻す</a:t>
            </a:r>
          </a:p>
        </p:txBody>
      </p:sp>
      <p:pic>
        <p:nvPicPr>
          <p:cNvPr id="7" name="図 6">
            <a:extLst>
              <a:ext uri="{FF2B5EF4-FFF2-40B4-BE49-F238E27FC236}">
                <a16:creationId xmlns:a16="http://schemas.microsoft.com/office/drawing/2014/main" id="{5B45B2E7-5507-F1FD-29C3-EA5A690B9155}"/>
              </a:ext>
            </a:extLst>
          </p:cNvPr>
          <p:cNvPicPr>
            <a:picLocks noChangeAspect="1"/>
          </p:cNvPicPr>
          <p:nvPr/>
        </p:nvPicPr>
        <p:blipFill>
          <a:blip r:embed="rId6"/>
          <a:stretch>
            <a:fillRect/>
          </a:stretch>
        </p:blipFill>
        <p:spPr>
          <a:xfrm>
            <a:off x="610589" y="1621394"/>
            <a:ext cx="3805200" cy="2237609"/>
          </a:xfrm>
          <a:prstGeom prst="rect">
            <a:avLst/>
          </a:prstGeom>
        </p:spPr>
      </p:pic>
      <p:pic>
        <p:nvPicPr>
          <p:cNvPr id="16" name="図 15">
            <a:extLst>
              <a:ext uri="{FF2B5EF4-FFF2-40B4-BE49-F238E27FC236}">
                <a16:creationId xmlns:a16="http://schemas.microsoft.com/office/drawing/2014/main" id="{3E78DA5B-6570-B7E8-6C5E-DD5BEB8E1030}"/>
              </a:ext>
            </a:extLst>
          </p:cNvPr>
          <p:cNvPicPr>
            <a:picLocks noChangeAspect="1"/>
          </p:cNvPicPr>
          <p:nvPr/>
        </p:nvPicPr>
        <p:blipFill>
          <a:blip r:embed="rId7"/>
          <a:stretch>
            <a:fillRect/>
          </a:stretch>
        </p:blipFill>
        <p:spPr>
          <a:xfrm>
            <a:off x="4613832" y="4262449"/>
            <a:ext cx="3813633" cy="2550925"/>
          </a:xfrm>
          <a:prstGeom prst="rect">
            <a:avLst/>
          </a:prstGeom>
        </p:spPr>
      </p:pic>
      <p:pic>
        <p:nvPicPr>
          <p:cNvPr id="18" name="図 17">
            <a:extLst>
              <a:ext uri="{FF2B5EF4-FFF2-40B4-BE49-F238E27FC236}">
                <a16:creationId xmlns:a16="http://schemas.microsoft.com/office/drawing/2014/main" id="{18DE02FE-013F-0F31-BFC6-D9C15FE52319}"/>
              </a:ext>
            </a:extLst>
          </p:cNvPr>
          <p:cNvPicPr>
            <a:picLocks noChangeAspect="1"/>
          </p:cNvPicPr>
          <p:nvPr/>
        </p:nvPicPr>
        <p:blipFill>
          <a:blip r:embed="rId8"/>
          <a:stretch>
            <a:fillRect/>
          </a:stretch>
        </p:blipFill>
        <p:spPr>
          <a:xfrm>
            <a:off x="4646218" y="1677519"/>
            <a:ext cx="3747613" cy="2225931"/>
          </a:xfrm>
          <a:prstGeom prst="rect">
            <a:avLst/>
          </a:prstGeom>
        </p:spPr>
      </p:pic>
    </p:spTree>
    <p:extLst>
      <p:ext uri="{BB962C8B-B14F-4D97-AF65-F5344CB8AC3E}">
        <p14:creationId xmlns:p14="http://schemas.microsoft.com/office/powerpoint/2010/main" val="3153201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03297" y="1345975"/>
            <a:ext cx="1107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a:t>
            </a:r>
          </a:p>
        </p:txBody>
      </p:sp>
      <p:sp>
        <p:nvSpPr>
          <p:cNvPr id="3" name="テキスト ボックス 2"/>
          <p:cNvSpPr txBox="1"/>
          <p:nvPr/>
        </p:nvSpPr>
        <p:spPr>
          <a:xfrm>
            <a:off x="6056049" y="1345975"/>
            <a:ext cx="186621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「近代的」米つくり</a:t>
            </a:r>
          </a:p>
        </p:txBody>
      </p:sp>
      <p:sp>
        <p:nvSpPr>
          <p:cNvPr id="4" name="正方形/長方形 3"/>
          <p:cNvSpPr/>
          <p:nvPr/>
        </p:nvSpPr>
        <p:spPr>
          <a:xfrm>
            <a:off x="1070570" y="1922039"/>
            <a:ext cx="6463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引水</a:t>
            </a:r>
          </a:p>
        </p:txBody>
      </p:sp>
      <p:sp>
        <p:nvSpPr>
          <p:cNvPr id="6" name="テキスト ボックス 5"/>
          <p:cNvSpPr txBox="1"/>
          <p:nvPr/>
        </p:nvSpPr>
        <p:spPr>
          <a:xfrm>
            <a:off x="3687881" y="1922039"/>
            <a:ext cx="133882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自然の水流</a:t>
            </a:r>
          </a:p>
        </p:txBody>
      </p:sp>
      <p:sp>
        <p:nvSpPr>
          <p:cNvPr id="7" name="テキスト ボックス 6"/>
          <p:cNvSpPr txBox="1"/>
          <p:nvPr/>
        </p:nvSpPr>
        <p:spPr>
          <a:xfrm>
            <a:off x="6355009" y="1922039"/>
            <a:ext cx="12682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電動ポンプ</a:t>
            </a:r>
          </a:p>
        </p:txBody>
      </p:sp>
      <p:sp>
        <p:nvSpPr>
          <p:cNvPr id="8" name="テキスト ボックス 7"/>
          <p:cNvSpPr txBox="1"/>
          <p:nvPr/>
        </p:nvSpPr>
        <p:spPr>
          <a:xfrm>
            <a:off x="966375" y="2610453"/>
            <a:ext cx="85472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田植え</a:t>
            </a:r>
          </a:p>
        </p:txBody>
      </p:sp>
      <p:sp>
        <p:nvSpPr>
          <p:cNvPr id="9" name="テキスト ボックス 8"/>
          <p:cNvSpPr txBox="1"/>
          <p:nvPr/>
        </p:nvSpPr>
        <p:spPr>
          <a:xfrm>
            <a:off x="4034130" y="2610453"/>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人力</a:t>
            </a:r>
          </a:p>
        </p:txBody>
      </p:sp>
      <p:sp>
        <p:nvSpPr>
          <p:cNvPr id="11" name="テキスト ボックス 10"/>
          <p:cNvSpPr txBox="1"/>
          <p:nvPr/>
        </p:nvSpPr>
        <p:spPr>
          <a:xfrm>
            <a:off x="1070570" y="4082279"/>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耕起</a:t>
            </a:r>
          </a:p>
        </p:txBody>
      </p:sp>
      <p:sp>
        <p:nvSpPr>
          <p:cNvPr id="14" name="テキスト ボックス 13"/>
          <p:cNvSpPr txBox="1"/>
          <p:nvPr/>
        </p:nvSpPr>
        <p:spPr>
          <a:xfrm>
            <a:off x="4034130" y="4082279"/>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牛力</a:t>
            </a:r>
          </a:p>
        </p:txBody>
      </p:sp>
      <p:sp>
        <p:nvSpPr>
          <p:cNvPr id="15" name="テキスト ボックス 14"/>
          <p:cNvSpPr txBox="1"/>
          <p:nvPr/>
        </p:nvSpPr>
        <p:spPr>
          <a:xfrm>
            <a:off x="1070570" y="3251956"/>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収穫</a:t>
            </a:r>
          </a:p>
        </p:txBody>
      </p:sp>
      <p:sp>
        <p:nvSpPr>
          <p:cNvPr id="16" name="テキスト ボックス 15"/>
          <p:cNvSpPr txBox="1"/>
          <p:nvPr/>
        </p:nvSpPr>
        <p:spPr>
          <a:xfrm>
            <a:off x="4034130" y="3251956"/>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人力</a:t>
            </a:r>
          </a:p>
        </p:txBody>
      </p:sp>
      <p:sp>
        <p:nvSpPr>
          <p:cNvPr id="17" name="テキスト ボックス 16"/>
          <p:cNvSpPr txBox="1"/>
          <p:nvPr/>
        </p:nvSpPr>
        <p:spPr>
          <a:xfrm>
            <a:off x="1070570" y="4803920"/>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除草</a:t>
            </a:r>
          </a:p>
        </p:txBody>
      </p:sp>
      <p:sp>
        <p:nvSpPr>
          <p:cNvPr id="18" name="テキスト ボックス 17"/>
          <p:cNvSpPr txBox="1"/>
          <p:nvPr/>
        </p:nvSpPr>
        <p:spPr>
          <a:xfrm>
            <a:off x="4034130" y="4803920"/>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人力</a:t>
            </a:r>
          </a:p>
        </p:txBody>
      </p:sp>
      <p:sp>
        <p:nvSpPr>
          <p:cNvPr id="19" name="テキスト ボックス 18"/>
          <p:cNvSpPr txBox="1"/>
          <p:nvPr/>
        </p:nvSpPr>
        <p:spPr>
          <a:xfrm>
            <a:off x="5973495" y="4803920"/>
            <a:ext cx="20313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化学薬品（除草剤）</a:t>
            </a:r>
          </a:p>
        </p:txBody>
      </p:sp>
      <p:sp>
        <p:nvSpPr>
          <p:cNvPr id="20" name="テキスト ボックス 19"/>
          <p:cNvSpPr txBox="1"/>
          <p:nvPr/>
        </p:nvSpPr>
        <p:spPr>
          <a:xfrm>
            <a:off x="839737" y="5435932"/>
            <a:ext cx="1107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害虫対策</a:t>
            </a:r>
          </a:p>
        </p:txBody>
      </p:sp>
      <p:sp>
        <p:nvSpPr>
          <p:cNvPr id="21" name="テキスト ボックス 20"/>
          <p:cNvSpPr txBox="1"/>
          <p:nvPr/>
        </p:nvSpPr>
        <p:spPr>
          <a:xfrm>
            <a:off x="5973495" y="5435932"/>
            <a:ext cx="20313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化学薬品（殺虫剤）</a:t>
            </a:r>
          </a:p>
        </p:txBody>
      </p:sp>
      <p:sp>
        <p:nvSpPr>
          <p:cNvPr id="22" name="テキスト ボックス 21"/>
          <p:cNvSpPr txBox="1"/>
          <p:nvPr/>
        </p:nvSpPr>
        <p:spPr>
          <a:xfrm>
            <a:off x="1070570" y="6082760"/>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施肥</a:t>
            </a:r>
          </a:p>
        </p:txBody>
      </p:sp>
      <p:sp>
        <p:nvSpPr>
          <p:cNvPr id="23" name="テキスト ボックス 22"/>
          <p:cNvSpPr txBox="1"/>
          <p:nvPr/>
        </p:nvSpPr>
        <p:spPr>
          <a:xfrm>
            <a:off x="6435159" y="6082760"/>
            <a:ext cx="1107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化学肥料</a:t>
            </a:r>
          </a:p>
        </p:txBody>
      </p:sp>
      <p:sp>
        <p:nvSpPr>
          <p:cNvPr id="27" name="テキスト ボックス 26"/>
          <p:cNvSpPr txBox="1"/>
          <p:nvPr/>
        </p:nvSpPr>
        <p:spPr>
          <a:xfrm>
            <a:off x="1070570" y="92214"/>
            <a:ext cx="723948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旧来方式の米つくりと「近代的」米つくりの違いのまとめ</a:t>
            </a:r>
          </a:p>
        </p:txBody>
      </p:sp>
      <p:cxnSp>
        <p:nvCxnSpPr>
          <p:cNvPr id="29" name="直線コネクタ 28"/>
          <p:cNvCxnSpPr/>
          <p:nvPr/>
        </p:nvCxnSpPr>
        <p:spPr>
          <a:xfrm>
            <a:off x="2915816" y="724054"/>
            <a:ext cx="0" cy="59453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23528" y="1768062"/>
            <a:ext cx="83405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317747" y="5435932"/>
            <a:ext cx="2079096"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稲の健康管理</a:t>
            </a:r>
          </a:p>
        </p:txBody>
      </p:sp>
      <p:sp>
        <p:nvSpPr>
          <p:cNvPr id="34" name="テキスト ボックス 33"/>
          <p:cNvSpPr txBox="1"/>
          <p:nvPr/>
        </p:nvSpPr>
        <p:spPr>
          <a:xfrm>
            <a:off x="5771516" y="807477"/>
            <a:ext cx="243528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charset="0"/>
                <a:ea typeface="ＭＳ Ｐゴシック" charset="-128"/>
                <a:cs typeface="+mn-cs"/>
              </a:rPr>
              <a:t>化石エネルギー消費型</a:t>
            </a:r>
          </a:p>
        </p:txBody>
      </p:sp>
      <p:sp>
        <p:nvSpPr>
          <p:cNvPr id="35" name="テキスト ボックス 34"/>
          <p:cNvSpPr txBox="1"/>
          <p:nvPr/>
        </p:nvSpPr>
        <p:spPr>
          <a:xfrm>
            <a:off x="3275856" y="807477"/>
            <a:ext cx="19639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charset="0"/>
                <a:ea typeface="ＭＳ Ｐゴシック" charset="-128"/>
                <a:cs typeface="+mn-cs"/>
              </a:rPr>
              <a:t>太陽と人力に依存</a:t>
            </a:r>
          </a:p>
        </p:txBody>
      </p:sp>
      <p:sp>
        <p:nvSpPr>
          <p:cNvPr id="36" name="テキスト ボックス 35"/>
          <p:cNvSpPr txBox="1"/>
          <p:nvPr/>
        </p:nvSpPr>
        <p:spPr>
          <a:xfrm>
            <a:off x="6446380" y="2610453"/>
            <a:ext cx="10855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田植え機</a:t>
            </a:r>
          </a:p>
        </p:txBody>
      </p:sp>
      <p:sp>
        <p:nvSpPr>
          <p:cNvPr id="37" name="テキスト ボックス 36"/>
          <p:cNvSpPr txBox="1"/>
          <p:nvPr/>
        </p:nvSpPr>
        <p:spPr>
          <a:xfrm>
            <a:off x="6430350" y="4082279"/>
            <a:ext cx="111761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トラクター</a:t>
            </a:r>
          </a:p>
        </p:txBody>
      </p:sp>
      <p:sp>
        <p:nvSpPr>
          <p:cNvPr id="38" name="テキスト ボックス 37"/>
          <p:cNvSpPr txBox="1"/>
          <p:nvPr/>
        </p:nvSpPr>
        <p:spPr>
          <a:xfrm>
            <a:off x="6395084" y="3251956"/>
            <a:ext cx="118814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コンバイン</a:t>
            </a:r>
          </a:p>
        </p:txBody>
      </p:sp>
      <p:sp>
        <p:nvSpPr>
          <p:cNvPr id="39" name="テキスト ボックス 38"/>
          <p:cNvSpPr txBox="1"/>
          <p:nvPr/>
        </p:nvSpPr>
        <p:spPr>
          <a:xfrm>
            <a:off x="3317747" y="6082760"/>
            <a:ext cx="2079096"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稲の健康管理</a:t>
            </a:r>
          </a:p>
        </p:txBody>
      </p:sp>
      <p:grpSp>
        <p:nvGrpSpPr>
          <p:cNvPr id="5" name="グループ化 4">
            <a:extLst>
              <a:ext uri="{FF2B5EF4-FFF2-40B4-BE49-F238E27FC236}">
                <a16:creationId xmlns:a16="http://schemas.microsoft.com/office/drawing/2014/main" id="{4B9C0C52-1345-CCA9-6ADA-06BE81CC8194}"/>
              </a:ext>
            </a:extLst>
          </p:cNvPr>
          <p:cNvGrpSpPr/>
          <p:nvPr/>
        </p:nvGrpSpPr>
        <p:grpSpPr>
          <a:xfrm>
            <a:off x="5106003" y="1317282"/>
            <a:ext cx="3699369" cy="5211528"/>
            <a:chOff x="5106003" y="1317282"/>
            <a:chExt cx="3699369" cy="5211528"/>
          </a:xfrm>
        </p:grpSpPr>
        <p:grpSp>
          <p:nvGrpSpPr>
            <p:cNvPr id="10" name="グループ化 9">
              <a:extLst>
                <a:ext uri="{FF2B5EF4-FFF2-40B4-BE49-F238E27FC236}">
                  <a16:creationId xmlns:a16="http://schemas.microsoft.com/office/drawing/2014/main" id="{0E757332-8EF2-BFA9-5693-F9B2CBC7368F}"/>
                </a:ext>
              </a:extLst>
            </p:cNvPr>
            <p:cNvGrpSpPr/>
            <p:nvPr/>
          </p:nvGrpSpPr>
          <p:grpSpPr>
            <a:xfrm>
              <a:off x="5106003" y="1326071"/>
              <a:ext cx="755335" cy="5146666"/>
              <a:chOff x="5106003" y="1326071"/>
              <a:chExt cx="755335" cy="5146666"/>
            </a:xfrm>
          </p:grpSpPr>
          <p:sp>
            <p:nvSpPr>
              <p:cNvPr id="46" name="テキスト ボックス 45">
                <a:extLst>
                  <a:ext uri="{FF2B5EF4-FFF2-40B4-BE49-F238E27FC236}">
                    <a16:creationId xmlns:a16="http://schemas.microsoft.com/office/drawing/2014/main" id="{D5BAE60D-485F-3687-F6E0-2251E4F31BF2}"/>
                  </a:ext>
                </a:extLst>
              </p:cNvPr>
              <p:cNvSpPr txBox="1"/>
              <p:nvPr/>
            </p:nvSpPr>
            <p:spPr>
              <a:xfrm>
                <a:off x="5106003" y="1326071"/>
                <a:ext cx="755335" cy="369332"/>
              </a:xfrm>
              <a:prstGeom prst="rect">
                <a:avLst/>
              </a:prstGeom>
              <a:noFill/>
              <a:ln w="28575">
                <a:solidFill>
                  <a:srgbClr val="0070C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メダカ</a:t>
                </a:r>
              </a:p>
            </p:txBody>
          </p:sp>
          <p:sp>
            <p:nvSpPr>
              <p:cNvPr id="47" name="楕円 46">
                <a:extLst>
                  <a:ext uri="{FF2B5EF4-FFF2-40B4-BE49-F238E27FC236}">
                    <a16:creationId xmlns:a16="http://schemas.microsoft.com/office/drawing/2014/main" id="{E879213B-B13B-04A3-15EC-547CCC921A72}"/>
                  </a:ext>
                </a:extLst>
              </p:cNvPr>
              <p:cNvSpPr/>
              <p:nvPr/>
            </p:nvSpPr>
            <p:spPr>
              <a:xfrm>
                <a:off x="5376479" y="1998023"/>
                <a:ext cx="347649" cy="347649"/>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FF"/>
                  </a:solidFill>
                  <a:effectLst/>
                  <a:uLnTx/>
                  <a:uFillTx/>
                  <a:latin typeface="Arial"/>
                  <a:ea typeface="ＭＳ Ｐゴシック"/>
                  <a:cs typeface="+mn-cs"/>
                </a:endParaRPr>
              </a:p>
            </p:txBody>
          </p:sp>
          <p:sp>
            <p:nvSpPr>
              <p:cNvPr id="48" name="楕円 47">
                <a:extLst>
                  <a:ext uri="{FF2B5EF4-FFF2-40B4-BE49-F238E27FC236}">
                    <a16:creationId xmlns:a16="http://schemas.microsoft.com/office/drawing/2014/main" id="{8B01C73F-0F03-BB04-6A5F-15B0353DE1F5}"/>
                  </a:ext>
                </a:extLst>
              </p:cNvPr>
              <p:cNvSpPr/>
              <p:nvPr/>
            </p:nvSpPr>
            <p:spPr>
              <a:xfrm>
                <a:off x="5376479" y="4825858"/>
                <a:ext cx="347649" cy="347649"/>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FF"/>
                  </a:solidFill>
                  <a:effectLst/>
                  <a:uLnTx/>
                  <a:uFillTx/>
                  <a:latin typeface="Arial"/>
                  <a:ea typeface="ＭＳ Ｐゴシック"/>
                  <a:cs typeface="+mn-cs"/>
                </a:endParaRPr>
              </a:p>
            </p:txBody>
          </p:sp>
          <p:sp>
            <p:nvSpPr>
              <p:cNvPr id="49" name="楕円 48">
                <a:extLst>
                  <a:ext uri="{FF2B5EF4-FFF2-40B4-BE49-F238E27FC236}">
                    <a16:creationId xmlns:a16="http://schemas.microsoft.com/office/drawing/2014/main" id="{24FBBCA4-07C3-9F30-3E76-C55B8CF4F529}"/>
                  </a:ext>
                </a:extLst>
              </p:cNvPr>
              <p:cNvSpPr/>
              <p:nvPr/>
            </p:nvSpPr>
            <p:spPr>
              <a:xfrm>
                <a:off x="5376479" y="5498710"/>
                <a:ext cx="347649" cy="347649"/>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FF"/>
                  </a:solidFill>
                  <a:effectLst/>
                  <a:uLnTx/>
                  <a:uFillTx/>
                  <a:latin typeface="Arial"/>
                  <a:ea typeface="ＭＳ Ｐゴシック"/>
                  <a:cs typeface="+mn-cs"/>
                </a:endParaRPr>
              </a:p>
            </p:txBody>
          </p:sp>
          <p:sp>
            <p:nvSpPr>
              <p:cNvPr id="50" name="楕円 49">
                <a:extLst>
                  <a:ext uri="{FF2B5EF4-FFF2-40B4-BE49-F238E27FC236}">
                    <a16:creationId xmlns:a16="http://schemas.microsoft.com/office/drawing/2014/main" id="{0F90289C-1E79-102A-6639-780E9E16963B}"/>
                  </a:ext>
                </a:extLst>
              </p:cNvPr>
              <p:cNvSpPr/>
              <p:nvPr/>
            </p:nvSpPr>
            <p:spPr>
              <a:xfrm>
                <a:off x="5407370" y="6125088"/>
                <a:ext cx="347649" cy="347649"/>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FF"/>
                  </a:solidFill>
                  <a:effectLst/>
                  <a:uLnTx/>
                  <a:uFillTx/>
                  <a:latin typeface="Arial"/>
                  <a:ea typeface="ＭＳ Ｐゴシック"/>
                  <a:cs typeface="+mn-cs"/>
                </a:endParaRPr>
              </a:p>
            </p:txBody>
          </p:sp>
        </p:grpSp>
        <p:grpSp>
          <p:nvGrpSpPr>
            <p:cNvPr id="12" name="グループ化 11">
              <a:extLst>
                <a:ext uri="{FF2B5EF4-FFF2-40B4-BE49-F238E27FC236}">
                  <a16:creationId xmlns:a16="http://schemas.microsoft.com/office/drawing/2014/main" id="{39B42623-9FFC-69C7-185D-2C883DFDFD6C}"/>
                </a:ext>
              </a:extLst>
            </p:cNvPr>
            <p:cNvGrpSpPr/>
            <p:nvPr/>
          </p:nvGrpSpPr>
          <p:grpSpPr>
            <a:xfrm>
              <a:off x="8050037" y="1317282"/>
              <a:ext cx="755335" cy="5211528"/>
              <a:chOff x="8050037" y="1317282"/>
              <a:chExt cx="755335" cy="5211528"/>
            </a:xfrm>
          </p:grpSpPr>
          <p:sp>
            <p:nvSpPr>
              <p:cNvPr id="13" name="テキスト ボックス 12">
                <a:extLst>
                  <a:ext uri="{FF2B5EF4-FFF2-40B4-BE49-F238E27FC236}">
                    <a16:creationId xmlns:a16="http://schemas.microsoft.com/office/drawing/2014/main" id="{BFF3E4CD-98FB-14E8-8886-FD9519AF7DB7}"/>
                  </a:ext>
                </a:extLst>
              </p:cNvPr>
              <p:cNvSpPr txBox="1"/>
              <p:nvPr/>
            </p:nvSpPr>
            <p:spPr>
              <a:xfrm>
                <a:off x="8050037" y="1317282"/>
                <a:ext cx="755335" cy="369332"/>
              </a:xfrm>
              <a:prstGeom prst="rect">
                <a:avLst/>
              </a:prstGeom>
              <a:noFill/>
              <a:ln w="28575">
                <a:solidFill>
                  <a:srgbClr val="0070C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メダカ</a:t>
                </a:r>
              </a:p>
            </p:txBody>
          </p:sp>
          <p:grpSp>
            <p:nvGrpSpPr>
              <p:cNvPr id="24" name="グループ化 23">
                <a:extLst>
                  <a:ext uri="{FF2B5EF4-FFF2-40B4-BE49-F238E27FC236}">
                    <a16:creationId xmlns:a16="http://schemas.microsoft.com/office/drawing/2014/main" id="{AF881383-B642-2425-D153-310973D7645D}"/>
                  </a:ext>
                </a:extLst>
              </p:cNvPr>
              <p:cNvGrpSpPr/>
              <p:nvPr/>
            </p:nvGrpSpPr>
            <p:grpSpPr>
              <a:xfrm>
                <a:off x="8411594" y="1978752"/>
                <a:ext cx="275641" cy="386191"/>
                <a:chOff x="8388424" y="2106705"/>
                <a:chExt cx="275641" cy="386191"/>
              </a:xfrm>
            </p:grpSpPr>
            <p:cxnSp>
              <p:nvCxnSpPr>
                <p:cNvPr id="44" name="直線コネクタ 43">
                  <a:extLst>
                    <a:ext uri="{FF2B5EF4-FFF2-40B4-BE49-F238E27FC236}">
                      <a16:creationId xmlns:a16="http://schemas.microsoft.com/office/drawing/2014/main" id="{238AD6BD-DD31-3553-3622-30EC067D92C0}"/>
                    </a:ext>
                  </a:extLst>
                </p:cNvPr>
                <p:cNvCxnSpPr/>
                <p:nvPr/>
              </p:nvCxnSpPr>
              <p:spPr>
                <a:xfrm>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C2DBE9A-233A-7C99-DD06-7CFDEB58AB47}"/>
                    </a:ext>
                  </a:extLst>
                </p:cNvPr>
                <p:cNvCxnSpPr/>
                <p:nvPr/>
              </p:nvCxnSpPr>
              <p:spPr>
                <a:xfrm flipH="1">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30F27E64-03AF-303E-F2E5-9FF7D7C8AA73}"/>
                  </a:ext>
                </a:extLst>
              </p:cNvPr>
              <p:cNvGrpSpPr/>
              <p:nvPr/>
            </p:nvGrpSpPr>
            <p:grpSpPr>
              <a:xfrm>
                <a:off x="8411594" y="4806587"/>
                <a:ext cx="275641" cy="386191"/>
                <a:chOff x="8388424" y="2106705"/>
                <a:chExt cx="275641" cy="386191"/>
              </a:xfrm>
            </p:grpSpPr>
            <p:cxnSp>
              <p:nvCxnSpPr>
                <p:cNvPr id="42" name="直線コネクタ 41">
                  <a:extLst>
                    <a:ext uri="{FF2B5EF4-FFF2-40B4-BE49-F238E27FC236}">
                      <a16:creationId xmlns:a16="http://schemas.microsoft.com/office/drawing/2014/main" id="{1244BE7D-0BF0-8A63-98C5-56A288A2A6DA}"/>
                    </a:ext>
                  </a:extLst>
                </p:cNvPr>
                <p:cNvCxnSpPr/>
                <p:nvPr/>
              </p:nvCxnSpPr>
              <p:spPr>
                <a:xfrm>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B76BE593-732D-CE59-049C-06A6A033CC74}"/>
                    </a:ext>
                  </a:extLst>
                </p:cNvPr>
                <p:cNvCxnSpPr/>
                <p:nvPr/>
              </p:nvCxnSpPr>
              <p:spPr>
                <a:xfrm flipH="1">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1DB3FDB9-778E-F534-EA5A-E7942895B5D1}"/>
                  </a:ext>
                </a:extLst>
              </p:cNvPr>
              <p:cNvGrpSpPr/>
              <p:nvPr/>
            </p:nvGrpSpPr>
            <p:grpSpPr>
              <a:xfrm>
                <a:off x="8411594" y="5479439"/>
                <a:ext cx="275641" cy="386191"/>
                <a:chOff x="8388424" y="2106705"/>
                <a:chExt cx="275641" cy="386191"/>
              </a:xfrm>
            </p:grpSpPr>
            <p:cxnSp>
              <p:nvCxnSpPr>
                <p:cNvPr id="40" name="直線コネクタ 39">
                  <a:extLst>
                    <a:ext uri="{FF2B5EF4-FFF2-40B4-BE49-F238E27FC236}">
                      <a16:creationId xmlns:a16="http://schemas.microsoft.com/office/drawing/2014/main" id="{13086553-F55C-3D2E-9568-C7BEB7E43745}"/>
                    </a:ext>
                  </a:extLst>
                </p:cNvPr>
                <p:cNvCxnSpPr/>
                <p:nvPr/>
              </p:nvCxnSpPr>
              <p:spPr>
                <a:xfrm>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0C8FDACA-21D5-76C1-4C63-3B1236CE92D3}"/>
                    </a:ext>
                  </a:extLst>
                </p:cNvPr>
                <p:cNvCxnSpPr/>
                <p:nvPr/>
              </p:nvCxnSpPr>
              <p:spPr>
                <a:xfrm flipH="1">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B6C4B606-C8E7-463E-2110-220C4A4F2B38}"/>
                  </a:ext>
                </a:extLst>
              </p:cNvPr>
              <p:cNvGrpSpPr/>
              <p:nvPr/>
            </p:nvGrpSpPr>
            <p:grpSpPr>
              <a:xfrm>
                <a:off x="8411594" y="6142619"/>
                <a:ext cx="275641" cy="386191"/>
                <a:chOff x="8411594" y="6142619"/>
                <a:chExt cx="275641" cy="386191"/>
              </a:xfrm>
            </p:grpSpPr>
            <p:cxnSp>
              <p:nvCxnSpPr>
                <p:cNvPr id="32" name="直線コネクタ 31">
                  <a:extLst>
                    <a:ext uri="{FF2B5EF4-FFF2-40B4-BE49-F238E27FC236}">
                      <a16:creationId xmlns:a16="http://schemas.microsoft.com/office/drawing/2014/main" id="{FEA21178-984D-BCE3-7F42-102FD4269A76}"/>
                    </a:ext>
                  </a:extLst>
                </p:cNvPr>
                <p:cNvCxnSpPr/>
                <p:nvPr/>
              </p:nvCxnSpPr>
              <p:spPr>
                <a:xfrm>
                  <a:off x="8411594" y="6142619"/>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2BC64E6-0784-5EF1-F52E-0DCCCCF01C20}"/>
                    </a:ext>
                  </a:extLst>
                </p:cNvPr>
                <p:cNvCxnSpPr/>
                <p:nvPr/>
              </p:nvCxnSpPr>
              <p:spPr>
                <a:xfrm flipH="1">
                  <a:off x="8411594" y="6142619"/>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77071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544" y="404664"/>
            <a:ext cx="7796462"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「近代的」米つくりでは、農薬、殺虫剤、除草剤、化学肥料と</a:t>
            </a:r>
            <a:r>
              <a:rPr lang="ja-JP" altLang="en-US" sz="2400" dirty="0">
                <a:solidFill>
                  <a:srgbClr val="000000"/>
                </a:solidFill>
              </a:rPr>
              <a:t>電気</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＝化石燃料を消費しながら、米を作る。</a:t>
            </a:r>
          </a:p>
        </p:txBody>
      </p:sp>
      <p:sp>
        <p:nvSpPr>
          <p:cNvPr id="3" name="テキスト ボックス 2"/>
          <p:cNvSpPr txBox="1"/>
          <p:nvPr/>
        </p:nvSpPr>
        <p:spPr>
          <a:xfrm>
            <a:off x="467544" y="1557345"/>
            <a:ext cx="7632848"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対して、</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旧来方式の米つくりは太陽（と人力）に依存し、化学薬品、化石燃料を消費しない。</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イネは水田という生態系の一部として育てられる。</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 name="テキスト ボックス 3"/>
          <p:cNvSpPr txBox="1"/>
          <p:nvPr/>
        </p:nvSpPr>
        <p:spPr>
          <a:xfrm>
            <a:off x="481771" y="4437112"/>
            <a:ext cx="86764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「近代的」米つくりが持続可能でないことは明白。</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旧来方式の米つくりは持続可能（少なくとも</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rPr>
              <a:t>3,000</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年は持続した！）</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456692" y="3449893"/>
            <a:ext cx="78181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FF"/>
                </a:solidFill>
                <a:effectLst/>
                <a:uLnTx/>
                <a:uFillTx/>
                <a:latin typeface="Arial" charset="0"/>
                <a:ea typeface="ＭＳ Ｐゴシック" charset="-128"/>
                <a:cs typeface="+mn-cs"/>
              </a:rPr>
              <a:t>イネも水田という生態系の一員として生存し成長し実を結ぶ</a:t>
            </a:r>
          </a:p>
        </p:txBody>
      </p:sp>
    </p:spTree>
    <p:extLst>
      <p:ext uri="{BB962C8B-B14F-4D97-AF65-F5344CB8AC3E}">
        <p14:creationId xmlns:p14="http://schemas.microsoft.com/office/powerpoint/2010/main" val="334352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11560" y="247558"/>
            <a:ext cx="8933584"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旧来方式での田んぼに住んでいたメダカが、</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持続可能な農業形態・社会のシンボルとなっている。</a:t>
            </a:r>
          </a:p>
        </p:txBody>
      </p:sp>
      <p:pic>
        <p:nvPicPr>
          <p:cNvPr id="4" name="Picture 7" descr="IMG_2089"/>
          <p:cNvPicPr>
            <a:picLocks noChangeAspect="1" noChangeArrowheads="1"/>
          </p:cNvPicPr>
          <p:nvPr/>
        </p:nvPicPr>
        <p:blipFill>
          <a:blip r:embed="rId3" cstate="print"/>
          <a:srcRect/>
          <a:stretch>
            <a:fillRect/>
          </a:stretch>
        </p:blipFill>
        <p:spPr bwMode="auto">
          <a:xfrm>
            <a:off x="761287" y="4005064"/>
            <a:ext cx="4229521" cy="1728192"/>
          </a:xfrm>
          <a:prstGeom prst="rect">
            <a:avLst/>
          </a:prstGeom>
          <a:noFill/>
        </p:spPr>
      </p:pic>
      <p:pic>
        <p:nvPicPr>
          <p:cNvPr id="5" name="Picture 2" descr="ãç°ãã¼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412776"/>
            <a:ext cx="4240943" cy="238436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5436096" y="1578409"/>
            <a:ext cx="3532385" cy="4562955"/>
            <a:chOff x="5589642" y="1644452"/>
            <a:chExt cx="3532385" cy="4562955"/>
          </a:xfrm>
        </p:grpSpPr>
        <p:sp>
          <p:nvSpPr>
            <p:cNvPr id="2" name="テキスト ボックス 1"/>
            <p:cNvSpPr txBox="1"/>
            <p:nvPr/>
          </p:nvSpPr>
          <p:spPr>
            <a:xfrm>
              <a:off x="5616907" y="3960638"/>
              <a:ext cx="3505120"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里山は</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dirty="0">
                  <a:solidFill>
                    <a:srgbClr val="000000"/>
                  </a:solidFill>
                </a:rPr>
                <a:t>ヒト</a:t>
              </a: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が日本において</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dirty="0">
                  <a:solidFill>
                    <a:srgbClr val="000000"/>
                  </a:solidFill>
                </a:rPr>
                <a:t>編み出した</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持続可能な社会の</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一つの様式</a:t>
              </a:r>
            </a:p>
          </p:txBody>
        </p:sp>
        <p:pic>
          <p:nvPicPr>
            <p:cNvPr id="1430530" name="Picture 2" descr="é¢é£ç»å"/>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9642" y="1644452"/>
              <a:ext cx="3380263" cy="18733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192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635896" y="4175538"/>
            <a:ext cx="5200463" cy="181588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最初は</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「古き良き時代」を思い出している</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懐古主義者のおじさん達</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と思っていました。</a:t>
            </a:r>
          </a:p>
        </p:txBody>
      </p:sp>
      <p:sp>
        <p:nvSpPr>
          <p:cNvPr id="10" name="テキスト ボックス 9"/>
          <p:cNvSpPr txBox="1"/>
          <p:nvPr/>
        </p:nvSpPr>
        <p:spPr>
          <a:xfrm>
            <a:off x="-234280" y="144950"/>
            <a:ext cx="961256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なぜ多くの日本人がメダカを保護しようとしているの？</a:t>
            </a:r>
          </a:p>
        </p:txBody>
      </p:sp>
      <p:grpSp>
        <p:nvGrpSpPr>
          <p:cNvPr id="6" name="グループ化 5">
            <a:extLst>
              <a:ext uri="{FF2B5EF4-FFF2-40B4-BE49-F238E27FC236}">
                <a16:creationId xmlns:a16="http://schemas.microsoft.com/office/drawing/2014/main" id="{917745B4-4416-E9BB-8FCE-E982BAB7BC0B}"/>
              </a:ext>
            </a:extLst>
          </p:cNvPr>
          <p:cNvGrpSpPr/>
          <p:nvPr/>
        </p:nvGrpSpPr>
        <p:grpSpPr>
          <a:xfrm>
            <a:off x="107504" y="996994"/>
            <a:ext cx="4222998" cy="5724288"/>
            <a:chOff x="107504" y="996994"/>
            <a:chExt cx="4222998" cy="5724288"/>
          </a:xfrm>
        </p:grpSpPr>
        <p:grpSp>
          <p:nvGrpSpPr>
            <p:cNvPr id="8" name="グループ化 7"/>
            <p:cNvGrpSpPr/>
            <p:nvPr/>
          </p:nvGrpSpPr>
          <p:grpSpPr>
            <a:xfrm>
              <a:off x="107504" y="996994"/>
              <a:ext cx="4222998" cy="5724288"/>
              <a:chOff x="107504" y="996994"/>
              <a:chExt cx="4222998" cy="5724288"/>
            </a:xfrm>
          </p:grpSpPr>
          <p:sp>
            <p:nvSpPr>
              <p:cNvPr id="5" name="テキスト ボックス 4"/>
              <p:cNvSpPr txBox="1"/>
              <p:nvPr/>
            </p:nvSpPr>
            <p:spPr>
              <a:xfrm>
                <a:off x="107504" y="996994"/>
                <a:ext cx="422299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活動している方々は、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定年間近のおじさん達と</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若いお母さん達</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0534" name="Picture 6" descr="ããã ã ä¿è­·æ´»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8" y="4636274"/>
                <a:ext cx="2707802" cy="2085008"/>
              </a:xfrm>
              <a:prstGeom prst="rect">
                <a:avLst/>
              </a:prstGeom>
              <a:noFill/>
              <a:extLst>
                <a:ext uri="{909E8E84-426E-40DD-AFC4-6F175D3DCCD1}">
                  <a14:hiddenFill xmlns:a14="http://schemas.microsoft.com/office/drawing/2010/main">
                    <a:solidFill>
                      <a:srgbClr val="FFFFFF"/>
                    </a:solidFill>
                  </a14:hiddenFill>
                </a:ext>
              </a:extLst>
            </p:spPr>
          </p:pic>
          <p:pic>
            <p:nvPicPr>
              <p:cNvPr id="1430542" name="Picture 14" descr="ããã ã ä¿è­·æ´»å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 y="2555312"/>
                <a:ext cx="2707802" cy="203085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図 15">
              <a:extLst>
                <a:ext uri="{FF2B5EF4-FFF2-40B4-BE49-F238E27FC236}">
                  <a16:creationId xmlns:a16="http://schemas.microsoft.com/office/drawing/2014/main" id="{19CE51C5-78C8-347F-86FD-0CC4ADCF12F9}"/>
                </a:ext>
              </a:extLst>
            </p:cNvPr>
            <p:cNvPicPr>
              <a:picLocks noChangeAspect="1"/>
            </p:cNvPicPr>
            <p:nvPr/>
          </p:nvPicPr>
          <p:blipFill>
            <a:blip r:embed="rId5"/>
            <a:stretch>
              <a:fillRect/>
            </a:stretch>
          </p:blipFill>
          <p:spPr>
            <a:xfrm>
              <a:off x="445960" y="2555312"/>
              <a:ext cx="2711679" cy="2010056"/>
            </a:xfrm>
            <a:prstGeom prst="rect">
              <a:avLst/>
            </a:prstGeom>
          </p:spPr>
        </p:pic>
      </p:grpSp>
      <p:grpSp>
        <p:nvGrpSpPr>
          <p:cNvPr id="4" name="グループ化 3">
            <a:extLst>
              <a:ext uri="{FF2B5EF4-FFF2-40B4-BE49-F238E27FC236}">
                <a16:creationId xmlns:a16="http://schemas.microsoft.com/office/drawing/2014/main" id="{D0896C36-D2C6-4614-FAF0-116FDC53678C}"/>
              </a:ext>
            </a:extLst>
          </p:cNvPr>
          <p:cNvGrpSpPr/>
          <p:nvPr/>
        </p:nvGrpSpPr>
        <p:grpSpPr>
          <a:xfrm>
            <a:off x="4572000" y="908720"/>
            <a:ext cx="4104456" cy="2736304"/>
            <a:chOff x="4572000" y="908720"/>
            <a:chExt cx="4104456" cy="2736304"/>
          </a:xfrm>
        </p:grpSpPr>
        <p:pic>
          <p:nvPicPr>
            <p:cNvPr id="1430530" name="Picture 2" descr="é¢é£ç»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08720"/>
              <a:ext cx="4102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00D7D7-2AE0-2A7B-5006-6802469E4566}"/>
                </a:ext>
              </a:extLst>
            </p:cNvPr>
            <p:cNvPicPr>
              <a:picLocks noChangeAspect="1"/>
            </p:cNvPicPr>
            <p:nvPr/>
          </p:nvPicPr>
          <p:blipFill>
            <a:blip r:embed="rId7"/>
            <a:stretch>
              <a:fillRect/>
            </a:stretch>
          </p:blipFill>
          <p:spPr>
            <a:xfrm>
              <a:off x="4572000" y="908720"/>
              <a:ext cx="4104456" cy="2736304"/>
            </a:xfrm>
            <a:prstGeom prst="rect">
              <a:avLst/>
            </a:prstGeom>
          </p:spPr>
        </p:pic>
      </p:grpSp>
      <p:grpSp>
        <p:nvGrpSpPr>
          <p:cNvPr id="9" name="グループ化 8">
            <a:extLst>
              <a:ext uri="{FF2B5EF4-FFF2-40B4-BE49-F238E27FC236}">
                <a16:creationId xmlns:a16="http://schemas.microsoft.com/office/drawing/2014/main" id="{0E0E973F-D995-BA05-95CC-5A5C00D432FF}"/>
              </a:ext>
            </a:extLst>
          </p:cNvPr>
          <p:cNvGrpSpPr/>
          <p:nvPr/>
        </p:nvGrpSpPr>
        <p:grpSpPr>
          <a:xfrm>
            <a:off x="3419872" y="4576129"/>
            <a:ext cx="5278096" cy="2576263"/>
            <a:chOff x="3419872" y="4576129"/>
            <a:chExt cx="5278096" cy="2576263"/>
          </a:xfrm>
        </p:grpSpPr>
        <p:sp>
          <p:nvSpPr>
            <p:cNvPr id="2" name="テキスト ボックス 1">
              <a:extLst>
                <a:ext uri="{FF2B5EF4-FFF2-40B4-BE49-F238E27FC236}">
                  <a16:creationId xmlns:a16="http://schemas.microsoft.com/office/drawing/2014/main" id="{01221A6C-4456-62D8-C33A-D91180D30253}"/>
                </a:ext>
              </a:extLst>
            </p:cNvPr>
            <p:cNvSpPr txBox="1"/>
            <p:nvPr/>
          </p:nvSpPr>
          <p:spPr>
            <a:xfrm>
              <a:off x="3419872" y="4576129"/>
              <a:ext cx="4937570" cy="707886"/>
            </a:xfrm>
            <a:prstGeom prst="rect">
              <a:avLst/>
            </a:prstGeom>
            <a:solidFill>
              <a:schemeClr val="bg1"/>
            </a:solidFill>
            <a:ln>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僕は間違っていました</a:t>
              </a:r>
            </a:p>
          </p:txBody>
        </p:sp>
        <p:pic>
          <p:nvPicPr>
            <p:cNvPr id="2050" name="Picture 2" descr="謝罪イラスト／無料イラストなら「イラストAC」">
              <a:extLst>
                <a:ext uri="{FF2B5EF4-FFF2-40B4-BE49-F238E27FC236}">
                  <a16:creationId xmlns:a16="http://schemas.microsoft.com/office/drawing/2014/main" id="{8AE1DEEF-AE8E-3DD5-86E1-49844FC2A28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531" t="7118" r="26072"/>
            <a:stretch/>
          </p:blipFill>
          <p:spPr bwMode="auto">
            <a:xfrm>
              <a:off x="7533682" y="5439959"/>
              <a:ext cx="1164286" cy="1712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69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34280" y="144950"/>
            <a:ext cx="961256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なぜ多くの日本人がメダカを保護しようとしているの？</a:t>
            </a:r>
          </a:p>
        </p:txBody>
      </p:sp>
      <p:grpSp>
        <p:nvGrpSpPr>
          <p:cNvPr id="6" name="グループ化 5">
            <a:extLst>
              <a:ext uri="{FF2B5EF4-FFF2-40B4-BE49-F238E27FC236}">
                <a16:creationId xmlns:a16="http://schemas.microsoft.com/office/drawing/2014/main" id="{917745B4-4416-E9BB-8FCE-E982BAB7BC0B}"/>
              </a:ext>
            </a:extLst>
          </p:cNvPr>
          <p:cNvGrpSpPr/>
          <p:nvPr/>
        </p:nvGrpSpPr>
        <p:grpSpPr>
          <a:xfrm>
            <a:off x="107504" y="996994"/>
            <a:ext cx="4222998" cy="5724288"/>
            <a:chOff x="107504" y="996994"/>
            <a:chExt cx="4222998" cy="5724288"/>
          </a:xfrm>
        </p:grpSpPr>
        <p:grpSp>
          <p:nvGrpSpPr>
            <p:cNvPr id="8" name="グループ化 7"/>
            <p:cNvGrpSpPr/>
            <p:nvPr/>
          </p:nvGrpSpPr>
          <p:grpSpPr>
            <a:xfrm>
              <a:off x="107504" y="996994"/>
              <a:ext cx="4222998" cy="5724288"/>
              <a:chOff x="107504" y="996994"/>
              <a:chExt cx="4222998" cy="5724288"/>
            </a:xfrm>
          </p:grpSpPr>
          <p:sp>
            <p:nvSpPr>
              <p:cNvPr id="5" name="テキスト ボックス 4"/>
              <p:cNvSpPr txBox="1"/>
              <p:nvPr/>
            </p:nvSpPr>
            <p:spPr>
              <a:xfrm>
                <a:off x="107504" y="996994"/>
                <a:ext cx="422299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活動している方々は、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定年間近のおじさん達と</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若いお母さん達</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0534" name="Picture 6" descr="ããã ã ä¿è­·æ´»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8" y="4636274"/>
                <a:ext cx="2707802" cy="2085008"/>
              </a:xfrm>
              <a:prstGeom prst="rect">
                <a:avLst/>
              </a:prstGeom>
              <a:noFill/>
              <a:extLst>
                <a:ext uri="{909E8E84-426E-40DD-AFC4-6F175D3DCCD1}">
                  <a14:hiddenFill xmlns:a14="http://schemas.microsoft.com/office/drawing/2010/main">
                    <a:solidFill>
                      <a:srgbClr val="FFFFFF"/>
                    </a:solidFill>
                  </a14:hiddenFill>
                </a:ext>
              </a:extLst>
            </p:spPr>
          </p:pic>
          <p:pic>
            <p:nvPicPr>
              <p:cNvPr id="1430542" name="Picture 14" descr="ããã ã ä¿è­·æ´»å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 y="2555312"/>
                <a:ext cx="2707802" cy="203085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図 15">
              <a:extLst>
                <a:ext uri="{FF2B5EF4-FFF2-40B4-BE49-F238E27FC236}">
                  <a16:creationId xmlns:a16="http://schemas.microsoft.com/office/drawing/2014/main" id="{19CE51C5-78C8-347F-86FD-0CC4ADCF12F9}"/>
                </a:ext>
              </a:extLst>
            </p:cNvPr>
            <p:cNvPicPr>
              <a:picLocks noChangeAspect="1"/>
            </p:cNvPicPr>
            <p:nvPr/>
          </p:nvPicPr>
          <p:blipFill>
            <a:blip r:embed="rId5"/>
            <a:stretch>
              <a:fillRect/>
            </a:stretch>
          </p:blipFill>
          <p:spPr>
            <a:xfrm>
              <a:off x="445960" y="2555312"/>
              <a:ext cx="2711679" cy="2010056"/>
            </a:xfrm>
            <a:prstGeom prst="rect">
              <a:avLst/>
            </a:prstGeom>
          </p:spPr>
        </p:pic>
      </p:grpSp>
      <p:grpSp>
        <p:nvGrpSpPr>
          <p:cNvPr id="4" name="グループ化 3">
            <a:extLst>
              <a:ext uri="{FF2B5EF4-FFF2-40B4-BE49-F238E27FC236}">
                <a16:creationId xmlns:a16="http://schemas.microsoft.com/office/drawing/2014/main" id="{D0896C36-D2C6-4614-FAF0-116FDC53678C}"/>
              </a:ext>
            </a:extLst>
          </p:cNvPr>
          <p:cNvGrpSpPr/>
          <p:nvPr/>
        </p:nvGrpSpPr>
        <p:grpSpPr>
          <a:xfrm>
            <a:off x="4572000" y="908720"/>
            <a:ext cx="4104456" cy="2736304"/>
            <a:chOff x="4572000" y="908720"/>
            <a:chExt cx="4104456" cy="2736304"/>
          </a:xfrm>
        </p:grpSpPr>
        <p:pic>
          <p:nvPicPr>
            <p:cNvPr id="1430530" name="Picture 2" descr="é¢é£ç»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08720"/>
              <a:ext cx="4102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00D7D7-2AE0-2A7B-5006-6802469E4566}"/>
                </a:ext>
              </a:extLst>
            </p:cNvPr>
            <p:cNvPicPr>
              <a:picLocks noChangeAspect="1"/>
            </p:cNvPicPr>
            <p:nvPr/>
          </p:nvPicPr>
          <p:blipFill>
            <a:blip r:embed="rId7"/>
            <a:stretch>
              <a:fillRect/>
            </a:stretch>
          </p:blipFill>
          <p:spPr>
            <a:xfrm>
              <a:off x="4572000" y="908720"/>
              <a:ext cx="4104456" cy="2736304"/>
            </a:xfrm>
            <a:prstGeom prst="rect">
              <a:avLst/>
            </a:prstGeom>
          </p:spPr>
        </p:pic>
      </p:grpSp>
      <p:sp>
        <p:nvSpPr>
          <p:cNvPr id="9" name="テキスト ボックス 8">
            <a:extLst>
              <a:ext uri="{FF2B5EF4-FFF2-40B4-BE49-F238E27FC236}">
                <a16:creationId xmlns:a16="http://schemas.microsoft.com/office/drawing/2014/main" id="{AE808FDE-CFC7-C19B-55B5-B680A1CC2186}"/>
              </a:ext>
            </a:extLst>
          </p:cNvPr>
          <p:cNvSpPr txBox="1"/>
          <p:nvPr/>
        </p:nvSpPr>
        <p:spPr>
          <a:xfrm>
            <a:off x="3635896" y="3962941"/>
            <a:ext cx="4814138" cy="230832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懐古主義者ではなく、</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エネルギー消費型の「近代」米つくり</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の限界＝非持続可能性を認識し、</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「古き良き時代」の知恵をもって、</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次の時代の米つくり＝日本社会を</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模索している人々でした。</a:t>
            </a:r>
          </a:p>
        </p:txBody>
      </p:sp>
    </p:spTree>
    <p:extLst>
      <p:ext uri="{BB962C8B-B14F-4D97-AF65-F5344CB8AC3E}">
        <p14:creationId xmlns:p14="http://schemas.microsoft.com/office/powerpoint/2010/main" val="16925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34280" y="144950"/>
            <a:ext cx="961256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なぜ多くの日本人がメダカを保護しようとしているの？</a:t>
            </a:r>
          </a:p>
        </p:txBody>
      </p:sp>
      <p:grpSp>
        <p:nvGrpSpPr>
          <p:cNvPr id="6" name="グループ化 5">
            <a:extLst>
              <a:ext uri="{FF2B5EF4-FFF2-40B4-BE49-F238E27FC236}">
                <a16:creationId xmlns:a16="http://schemas.microsoft.com/office/drawing/2014/main" id="{917745B4-4416-E9BB-8FCE-E982BAB7BC0B}"/>
              </a:ext>
            </a:extLst>
          </p:cNvPr>
          <p:cNvGrpSpPr/>
          <p:nvPr/>
        </p:nvGrpSpPr>
        <p:grpSpPr>
          <a:xfrm>
            <a:off x="107504" y="996994"/>
            <a:ext cx="4222998" cy="5724288"/>
            <a:chOff x="107504" y="996994"/>
            <a:chExt cx="4222998" cy="5724288"/>
          </a:xfrm>
        </p:grpSpPr>
        <p:grpSp>
          <p:nvGrpSpPr>
            <p:cNvPr id="8" name="グループ化 7"/>
            <p:cNvGrpSpPr/>
            <p:nvPr/>
          </p:nvGrpSpPr>
          <p:grpSpPr>
            <a:xfrm>
              <a:off x="107504" y="996994"/>
              <a:ext cx="4222998" cy="5724288"/>
              <a:chOff x="107504" y="996994"/>
              <a:chExt cx="4222998" cy="5724288"/>
            </a:xfrm>
          </p:grpSpPr>
          <p:sp>
            <p:nvSpPr>
              <p:cNvPr id="5" name="テキスト ボックス 4"/>
              <p:cNvSpPr txBox="1"/>
              <p:nvPr/>
            </p:nvSpPr>
            <p:spPr>
              <a:xfrm>
                <a:off x="107504" y="996994"/>
                <a:ext cx="422299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活動している方々は、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定年間近のおじさん達と</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若いお母さん達</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0534" name="Picture 6" descr="ããã ã ä¿è­·æ´»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8" y="4636274"/>
                <a:ext cx="2707802" cy="2085008"/>
              </a:xfrm>
              <a:prstGeom prst="rect">
                <a:avLst/>
              </a:prstGeom>
              <a:noFill/>
              <a:extLst>
                <a:ext uri="{909E8E84-426E-40DD-AFC4-6F175D3DCCD1}">
                  <a14:hiddenFill xmlns:a14="http://schemas.microsoft.com/office/drawing/2010/main">
                    <a:solidFill>
                      <a:srgbClr val="FFFFFF"/>
                    </a:solidFill>
                  </a14:hiddenFill>
                </a:ext>
              </a:extLst>
            </p:spPr>
          </p:pic>
          <p:pic>
            <p:nvPicPr>
              <p:cNvPr id="1430542" name="Picture 14" descr="ããã ã ä¿è­·æ´»å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 y="2555312"/>
                <a:ext cx="2707802" cy="203085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図 15">
              <a:extLst>
                <a:ext uri="{FF2B5EF4-FFF2-40B4-BE49-F238E27FC236}">
                  <a16:creationId xmlns:a16="http://schemas.microsoft.com/office/drawing/2014/main" id="{19CE51C5-78C8-347F-86FD-0CC4ADCF12F9}"/>
                </a:ext>
              </a:extLst>
            </p:cNvPr>
            <p:cNvPicPr>
              <a:picLocks noChangeAspect="1"/>
            </p:cNvPicPr>
            <p:nvPr/>
          </p:nvPicPr>
          <p:blipFill>
            <a:blip r:embed="rId5"/>
            <a:stretch>
              <a:fillRect/>
            </a:stretch>
          </p:blipFill>
          <p:spPr>
            <a:xfrm>
              <a:off x="445960" y="2555312"/>
              <a:ext cx="2711679" cy="2010056"/>
            </a:xfrm>
            <a:prstGeom prst="rect">
              <a:avLst/>
            </a:prstGeom>
          </p:spPr>
        </p:pic>
      </p:grpSp>
      <p:grpSp>
        <p:nvGrpSpPr>
          <p:cNvPr id="4" name="グループ化 3">
            <a:extLst>
              <a:ext uri="{FF2B5EF4-FFF2-40B4-BE49-F238E27FC236}">
                <a16:creationId xmlns:a16="http://schemas.microsoft.com/office/drawing/2014/main" id="{D0896C36-D2C6-4614-FAF0-116FDC53678C}"/>
              </a:ext>
            </a:extLst>
          </p:cNvPr>
          <p:cNvGrpSpPr/>
          <p:nvPr/>
        </p:nvGrpSpPr>
        <p:grpSpPr>
          <a:xfrm>
            <a:off x="4572000" y="908720"/>
            <a:ext cx="4104456" cy="2736304"/>
            <a:chOff x="4572000" y="908720"/>
            <a:chExt cx="4104456" cy="2736304"/>
          </a:xfrm>
        </p:grpSpPr>
        <p:pic>
          <p:nvPicPr>
            <p:cNvPr id="1430530" name="Picture 2" descr="é¢é£ç»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08720"/>
              <a:ext cx="4102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00D7D7-2AE0-2A7B-5006-6802469E4566}"/>
                </a:ext>
              </a:extLst>
            </p:cNvPr>
            <p:cNvPicPr>
              <a:picLocks noChangeAspect="1"/>
            </p:cNvPicPr>
            <p:nvPr/>
          </p:nvPicPr>
          <p:blipFill>
            <a:blip r:embed="rId7"/>
            <a:stretch>
              <a:fillRect/>
            </a:stretch>
          </p:blipFill>
          <p:spPr>
            <a:xfrm>
              <a:off x="4572000" y="908720"/>
              <a:ext cx="4104456" cy="2736304"/>
            </a:xfrm>
            <a:prstGeom prst="rect">
              <a:avLst/>
            </a:prstGeom>
          </p:spPr>
        </p:pic>
      </p:grpSp>
      <p:sp>
        <p:nvSpPr>
          <p:cNvPr id="9" name="テキスト ボックス 8">
            <a:extLst>
              <a:ext uri="{FF2B5EF4-FFF2-40B4-BE49-F238E27FC236}">
                <a16:creationId xmlns:a16="http://schemas.microsoft.com/office/drawing/2014/main" id="{AE808FDE-CFC7-C19B-55B5-B680A1CC2186}"/>
              </a:ext>
            </a:extLst>
          </p:cNvPr>
          <p:cNvSpPr txBox="1"/>
          <p:nvPr/>
        </p:nvSpPr>
        <p:spPr>
          <a:xfrm>
            <a:off x="3648313" y="3960096"/>
            <a:ext cx="5024132" cy="2677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メダカを</a:t>
            </a:r>
            <a:r>
              <a:rPr lang="ja-JP" altLang="en-US" sz="2400" dirty="0">
                <a:solidFill>
                  <a:srgbClr val="000000"/>
                </a:solidFill>
              </a:rPr>
              <a:t>護る</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ことは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lvl="0">
              <a:defRPr/>
            </a:pPr>
            <a:r>
              <a:rPr lang="ja-JP" altLang="en-US" sz="2400" dirty="0">
                <a:solidFill>
                  <a:srgbClr val="000000"/>
                </a:solidFill>
              </a:rPr>
              <a:t>持続可能な米つくりを護ることであり、</a:t>
            </a:r>
            <a:endParaRPr lang="en-US" altLang="ja-JP" sz="2400" dirty="0">
              <a:solidFill>
                <a:srgbClr val="000000"/>
              </a:solidFill>
            </a:endParaRPr>
          </a:p>
          <a:p>
            <a:pPr lvl="0">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持続可能な社会を</a:t>
            </a:r>
            <a:r>
              <a:rPr lang="ja-JP" altLang="en-US" sz="2400" dirty="0">
                <a:solidFill>
                  <a:srgbClr val="000000"/>
                </a:solidFill>
              </a:rPr>
              <a:t>護る</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ことであり、</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lvl="0">
              <a:defRPr/>
            </a:pPr>
            <a:r>
              <a:rPr lang="ja-JP" altLang="en-US" sz="2400" dirty="0">
                <a:solidFill>
                  <a:srgbClr val="000000"/>
                </a:solidFill>
              </a:rPr>
              <a:t>自分と子孫を護ることである。</a:t>
            </a:r>
            <a:endParaRPr lang="en-US" altLang="ja-JP" sz="2400" dirty="0">
              <a:solidFill>
                <a:srgbClr val="000000"/>
              </a:solidFill>
            </a:endParaRPr>
          </a:p>
          <a:p>
            <a:pPr lvl="0">
              <a:defRPr/>
            </a:pP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lvl="0">
              <a:defRPr/>
            </a:pPr>
            <a:r>
              <a:rPr lang="ja-JP" altLang="en-US" sz="2400" dirty="0">
                <a:solidFill>
                  <a:srgbClr val="000000"/>
                </a:solidFill>
              </a:rPr>
              <a:t>護ろうとしているのは、</a:t>
            </a:r>
            <a:endParaRPr lang="en-US" altLang="ja-JP" sz="2400" dirty="0">
              <a:solidFill>
                <a:srgbClr val="000000"/>
              </a:solidFill>
            </a:endParaRPr>
          </a:p>
          <a:p>
            <a:pPr lvl="0">
              <a:defRPr/>
            </a:pPr>
            <a:r>
              <a:rPr lang="ja-JP" altLang="en-US" sz="2400" dirty="0">
                <a:solidFill>
                  <a:srgbClr val="000000"/>
                </a:solidFill>
              </a:rPr>
              <a:t>メダカを含めた</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世界そのもの</a:t>
            </a:r>
          </a:p>
        </p:txBody>
      </p:sp>
    </p:spTree>
    <p:extLst>
      <p:ext uri="{BB962C8B-B14F-4D97-AF65-F5344CB8AC3E}">
        <p14:creationId xmlns:p14="http://schemas.microsoft.com/office/powerpoint/2010/main" val="1721914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rot="21349384">
            <a:off x="263896" y="1316084"/>
            <a:ext cx="8905002" cy="1323439"/>
          </a:xfrm>
          <a:prstGeom prst="rect">
            <a:avLst/>
          </a:prstGeom>
          <a:noFill/>
        </p:spPr>
        <p:txBody>
          <a:bodyPr wrap="none" rtlCol="0">
            <a:spAutoFit/>
          </a:bodyPr>
          <a:lstStyle/>
          <a:p>
            <a:pPr defTabSz="422037" fontAlgn="auto">
              <a:spcBef>
                <a:spcPts val="0"/>
              </a:spcBef>
              <a:spcAft>
                <a:spcPts val="0"/>
              </a:spcAft>
            </a:pPr>
            <a:r>
              <a:rPr lang="ja-JP" altLang="en-US" sz="4000" i="1" dirty="0">
                <a:solidFill>
                  <a:prstClr val="black"/>
                </a:solidFill>
                <a:latin typeface="ADL-祥南行書V-P-2004JIS" panose="03000700000000000000" pitchFamily="66" charset="-128"/>
                <a:ea typeface="ADL-祥南行書V-P-2004JIS" panose="03000700000000000000" pitchFamily="66" charset="-128"/>
              </a:rPr>
              <a:t>令和</a:t>
            </a:r>
            <a:r>
              <a:rPr lang="en-US" altLang="ja-JP" sz="4000" i="1" dirty="0">
                <a:solidFill>
                  <a:prstClr val="black"/>
                </a:solidFill>
                <a:latin typeface="ADL-祥南行書V-P-2004JIS" panose="03000700000000000000" pitchFamily="66" charset="-128"/>
                <a:ea typeface="ADL-祥南行書V-P-2004JIS" panose="03000700000000000000" pitchFamily="66" charset="-128"/>
              </a:rPr>
              <a:t>2</a:t>
            </a:r>
            <a:r>
              <a:rPr lang="ja-JP" altLang="en-US" sz="4000" i="1" dirty="0">
                <a:solidFill>
                  <a:prstClr val="black"/>
                </a:solidFill>
                <a:latin typeface="ADL-祥南行書V-P-2004JIS" panose="03000700000000000000" pitchFamily="66" charset="-128"/>
                <a:ea typeface="ADL-祥南行書V-P-2004JIS" panose="03000700000000000000" pitchFamily="66" charset="-128"/>
              </a:rPr>
              <a:t>年度限定　緊急企画</a:t>
            </a:r>
            <a:endParaRPr lang="en-US" altLang="ja-JP" sz="4000" i="1" dirty="0">
              <a:solidFill>
                <a:prstClr val="black"/>
              </a:solidFill>
              <a:latin typeface="ADL-祥南行書V-P-2004JIS" panose="03000700000000000000" pitchFamily="66" charset="-128"/>
              <a:ea typeface="ADL-祥南行書V-P-2004JIS" panose="03000700000000000000" pitchFamily="66" charset="-128"/>
            </a:endParaRPr>
          </a:p>
          <a:p>
            <a:pPr defTabSz="422037" fontAlgn="auto">
              <a:spcBef>
                <a:spcPts val="0"/>
              </a:spcBef>
              <a:spcAft>
                <a:spcPts val="0"/>
              </a:spcAft>
            </a:pPr>
            <a:r>
              <a:rPr lang="ja-JP" altLang="en-US" sz="4000" i="1" dirty="0">
                <a:solidFill>
                  <a:prstClr val="black"/>
                </a:solidFill>
                <a:latin typeface="ADL-祥南行書V-P-2004JIS" panose="03000700000000000000" pitchFamily="66" charset="-128"/>
                <a:ea typeface="ADL-祥南行書V-P-2004JIS" panose="03000700000000000000" pitchFamily="66" charset="-128"/>
              </a:rPr>
              <a:t>新型コロナをファクトフルに考える！</a:t>
            </a:r>
          </a:p>
        </p:txBody>
      </p:sp>
      <p:pic>
        <p:nvPicPr>
          <p:cNvPr id="1026" name="Picture 2" descr="「武漢 病院」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840" y="3684866"/>
            <a:ext cx="3103883" cy="2327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ダイヤモンドプリンセス　コロナ」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090" y="3684866"/>
            <a:ext cx="4138512" cy="2327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812960" y="0"/>
            <a:ext cx="3377848" cy="646331"/>
          </a:xfrm>
          <a:prstGeom prst="rect">
            <a:avLst/>
          </a:prstGeom>
          <a:noFill/>
          <a:ln w="9525">
            <a:noFill/>
            <a:miter lim="800000"/>
            <a:headEnd/>
            <a:tailEnd/>
          </a:ln>
        </p:spPr>
        <p:txBody>
          <a:bodyPr wrap="none">
            <a:spAutoFit/>
          </a:bodyPr>
          <a:lstStyle/>
          <a:p>
            <a:pPr defTabSz="914418"/>
            <a:r>
              <a:rPr lang="en-US" altLang="ja-JP" dirty="0">
                <a:solidFill>
                  <a:srgbClr val="000000"/>
                </a:solidFill>
                <a:latin typeface="Arial" pitchFamily="34" charset="0"/>
                <a:ea typeface="ＭＳ Ｐゴシック" pitchFamily="50" charset="-128"/>
              </a:rPr>
              <a:t>2020_10_2 </a:t>
            </a:r>
            <a:r>
              <a:rPr lang="ja-JP" altLang="en-US" dirty="0">
                <a:solidFill>
                  <a:srgbClr val="000000"/>
                </a:solidFill>
                <a:latin typeface="Arial" pitchFamily="34" charset="0"/>
                <a:ea typeface="ＭＳ Ｐゴシック" pitchFamily="50" charset="-128"/>
              </a:rPr>
              <a:t>県立柏高校</a:t>
            </a:r>
            <a:endParaRPr lang="en-US" altLang="ja-JP" dirty="0">
              <a:solidFill>
                <a:srgbClr val="000000"/>
              </a:solidFill>
              <a:latin typeface="Arial" pitchFamily="34" charset="0"/>
              <a:ea typeface="ＭＳ Ｐゴシック" pitchFamily="50" charset="-128"/>
            </a:endParaRPr>
          </a:p>
          <a:p>
            <a:pPr defTabSz="914418"/>
            <a:r>
              <a:rPr lang="ja-JP" altLang="en-US" dirty="0">
                <a:solidFill>
                  <a:srgbClr val="000000"/>
                </a:solidFill>
                <a:latin typeface="Arial" pitchFamily="34" charset="0"/>
                <a:ea typeface="ＭＳ Ｐゴシック" pitchFamily="50" charset="-128"/>
              </a:rPr>
              <a:t>第</a:t>
            </a:r>
            <a:r>
              <a:rPr lang="en-US" altLang="ja-JP" dirty="0">
                <a:solidFill>
                  <a:srgbClr val="000000"/>
                </a:solidFill>
                <a:latin typeface="Arial" pitchFamily="34" charset="0"/>
                <a:ea typeface="ＭＳ Ｐゴシック" pitchFamily="50" charset="-128"/>
              </a:rPr>
              <a:t>1</a:t>
            </a:r>
            <a:r>
              <a:rPr lang="ja-JP" altLang="en-US" dirty="0">
                <a:solidFill>
                  <a:srgbClr val="000000"/>
                </a:solidFill>
                <a:latin typeface="Arial" pitchFamily="34" charset="0"/>
                <a:ea typeface="ＭＳ Ｐゴシック" pitchFamily="50" charset="-128"/>
              </a:rPr>
              <a:t>学年「課題研究 」特別講演会</a:t>
            </a:r>
            <a:endParaRPr lang="en-US" altLang="ja-JP" dirty="0">
              <a:solidFill>
                <a:srgbClr val="000000"/>
              </a:solidFill>
              <a:latin typeface="Arial" pitchFamily="34" charset="0"/>
              <a:ea typeface="ＭＳ Ｐゴシック" pitchFamily="50" charset="-128"/>
            </a:endParaRPr>
          </a:p>
        </p:txBody>
      </p:sp>
      <p:sp>
        <p:nvSpPr>
          <p:cNvPr id="2" name="テキスト ボックス 1">
            <a:extLst>
              <a:ext uri="{FF2B5EF4-FFF2-40B4-BE49-F238E27FC236}">
                <a16:creationId xmlns:a16="http://schemas.microsoft.com/office/drawing/2014/main" id="{E9675B3E-D43A-CBDA-2B55-8FD6E732CE1F}"/>
              </a:ext>
            </a:extLst>
          </p:cNvPr>
          <p:cNvSpPr txBox="1"/>
          <p:nvPr/>
        </p:nvSpPr>
        <p:spPr>
          <a:xfrm>
            <a:off x="519334" y="349909"/>
            <a:ext cx="4689104" cy="646331"/>
          </a:xfrm>
          <a:prstGeom prst="rect">
            <a:avLst/>
          </a:prstGeom>
          <a:noFill/>
        </p:spPr>
        <p:txBody>
          <a:bodyPr wrap="none" rtlCol="0">
            <a:spAutoFit/>
          </a:bodyPr>
          <a:lstStyle/>
          <a:p>
            <a:r>
              <a:rPr kumimoji="1" lang="ja-JP" altLang="en-US" sz="3600" dirty="0">
                <a:solidFill>
                  <a:srgbClr val="FF0000"/>
                </a:solidFill>
              </a:rPr>
              <a:t>コロナ禍も、はや３年</a:t>
            </a:r>
            <a:r>
              <a:rPr kumimoji="1" lang="en-US" altLang="ja-JP" sz="3600" dirty="0">
                <a:solidFill>
                  <a:srgbClr val="FF0000"/>
                </a:solidFill>
              </a:rPr>
              <a:t>…</a:t>
            </a:r>
            <a:endParaRPr kumimoji="1" lang="ja-JP" altLang="en-US" sz="3600" dirty="0">
              <a:solidFill>
                <a:srgbClr val="FF0000"/>
              </a:solidFill>
            </a:endParaRPr>
          </a:p>
        </p:txBody>
      </p:sp>
    </p:spTree>
    <p:extLst>
      <p:ext uri="{BB962C8B-B14F-4D97-AF65-F5344CB8AC3E}">
        <p14:creationId xmlns:p14="http://schemas.microsoft.com/office/powerpoint/2010/main" val="192411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6A428A54-8F72-88A1-A094-1D16411C40B5}"/>
              </a:ext>
            </a:extLst>
          </p:cNvPr>
          <p:cNvGrpSpPr/>
          <p:nvPr/>
        </p:nvGrpSpPr>
        <p:grpSpPr>
          <a:xfrm>
            <a:off x="-479888" y="809198"/>
            <a:ext cx="9533619" cy="4377427"/>
            <a:chOff x="-479888" y="809198"/>
            <a:chExt cx="9533619" cy="4377427"/>
          </a:xfrm>
        </p:grpSpPr>
        <p:pic>
          <p:nvPicPr>
            <p:cNvPr id="6" name="図 5" descr="ダイアグラム, マップ&#10;&#10;自動的に生成された説明">
              <a:extLst>
                <a:ext uri="{FF2B5EF4-FFF2-40B4-BE49-F238E27FC236}">
                  <a16:creationId xmlns:a16="http://schemas.microsoft.com/office/drawing/2014/main" id="{1A72CFB1-6449-D04D-5795-96245D6ECF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88" y="989929"/>
              <a:ext cx="4879564" cy="4196696"/>
            </a:xfrm>
            <a:prstGeom prst="rect">
              <a:avLst/>
            </a:prstGeom>
          </p:spPr>
        </p:pic>
        <p:sp>
          <p:nvSpPr>
            <p:cNvPr id="3" name="テキスト ボックス 2">
              <a:extLst>
                <a:ext uri="{FF2B5EF4-FFF2-40B4-BE49-F238E27FC236}">
                  <a16:creationId xmlns:a16="http://schemas.microsoft.com/office/drawing/2014/main" id="{4D61F1F3-9CFD-F384-AD23-3B0E3579FB3F}"/>
                </a:ext>
              </a:extLst>
            </p:cNvPr>
            <p:cNvSpPr txBox="1"/>
            <p:nvPr/>
          </p:nvSpPr>
          <p:spPr>
            <a:xfrm>
              <a:off x="3995936" y="809198"/>
              <a:ext cx="5057795"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メダカは</a:t>
              </a:r>
              <a:r>
                <a:rPr kumimoji="1" lang="en-US" altLang="ja-JP" sz="2000" dirty="0">
                  <a:latin typeface="メイリオ" panose="020B0604030504040204" pitchFamily="50" charset="-128"/>
                  <a:ea typeface="メイリオ" panose="020B0604030504040204" pitchFamily="50" charset="-128"/>
                </a:rPr>
                <a:t>400</a:t>
              </a:r>
              <a:r>
                <a:rPr kumimoji="1" lang="ja-JP" altLang="en-US" sz="2000" dirty="0">
                  <a:latin typeface="メイリオ" panose="020B0604030504040204" pitchFamily="50" charset="-128"/>
                  <a:ea typeface="メイリオ" panose="020B0604030504040204" pitchFamily="50" charset="-128"/>
                </a:rPr>
                <a:t>万年以上も昔に</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中国大陸から日本列島にやってきました。</a:t>
              </a:r>
            </a:p>
          </p:txBody>
        </p:sp>
      </p:grpSp>
      <p:sp>
        <p:nvSpPr>
          <p:cNvPr id="2" name="テキスト ボックス 1">
            <a:extLst>
              <a:ext uri="{FF2B5EF4-FFF2-40B4-BE49-F238E27FC236}">
                <a16:creationId xmlns:a16="http://schemas.microsoft.com/office/drawing/2014/main" id="{1B8B7234-69CB-5A94-9E76-85E91EA09122}"/>
              </a:ext>
            </a:extLst>
          </p:cNvPr>
          <p:cNvSpPr txBox="1"/>
          <p:nvPr/>
        </p:nvSpPr>
        <p:spPr>
          <a:xfrm>
            <a:off x="755576" y="980728"/>
            <a:ext cx="2031325" cy="646331"/>
          </a:xfrm>
          <a:prstGeom prst="rect">
            <a:avLst/>
          </a:prstGeom>
          <a:noFill/>
        </p:spPr>
        <p:txBody>
          <a:bodyPr wrap="none" rtlCol="0">
            <a:spAutoFit/>
          </a:bodyPr>
          <a:lstStyle/>
          <a:p>
            <a:r>
              <a:rPr kumimoji="1" lang="ja-JP" altLang="en-US" sz="3600" b="1" dirty="0">
                <a:latin typeface="メイリオ" panose="020B0604030504040204" pitchFamily="50" charset="-128"/>
                <a:ea typeface="メイリオ" panose="020B0604030504040204" pitchFamily="50" charset="-128"/>
              </a:rPr>
              <a:t>ちなみに</a:t>
            </a:r>
          </a:p>
        </p:txBody>
      </p:sp>
      <p:sp>
        <p:nvSpPr>
          <p:cNvPr id="4" name="テキスト ボックス 3">
            <a:extLst>
              <a:ext uri="{FF2B5EF4-FFF2-40B4-BE49-F238E27FC236}">
                <a16:creationId xmlns:a16="http://schemas.microsoft.com/office/drawing/2014/main" id="{85FE6FC6-B7C8-E693-960B-DDCFF1130576}"/>
              </a:ext>
            </a:extLst>
          </p:cNvPr>
          <p:cNvSpPr txBox="1"/>
          <p:nvPr/>
        </p:nvSpPr>
        <p:spPr>
          <a:xfrm>
            <a:off x="4572000" y="1679837"/>
            <a:ext cx="3518912"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我々、日本人の大先輩です。</a:t>
            </a:r>
          </a:p>
        </p:txBody>
      </p:sp>
      <p:sp>
        <p:nvSpPr>
          <p:cNvPr id="7" name="テキスト ボックス 6">
            <a:extLst>
              <a:ext uri="{FF2B5EF4-FFF2-40B4-BE49-F238E27FC236}">
                <a16:creationId xmlns:a16="http://schemas.microsoft.com/office/drawing/2014/main" id="{8C63764B-2D05-137B-E93D-840820E884C6}"/>
              </a:ext>
            </a:extLst>
          </p:cNvPr>
          <p:cNvSpPr txBox="1"/>
          <p:nvPr/>
        </p:nvSpPr>
        <p:spPr>
          <a:xfrm>
            <a:off x="4747556" y="2350330"/>
            <a:ext cx="3518912"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メダカの生き方は我々よりも</a:t>
            </a:r>
            <a:endParaRPr kumimoji="1"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はるかに持続可能です。</a:t>
            </a:r>
            <a:endParaRPr kumimoji="1" lang="ja-JP" altLang="en-US" sz="20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8FBFB2E-6D6C-ADCF-BA35-03F62E2A7290}"/>
              </a:ext>
            </a:extLst>
          </p:cNvPr>
          <p:cNvSpPr txBox="1"/>
          <p:nvPr/>
        </p:nvSpPr>
        <p:spPr>
          <a:xfrm>
            <a:off x="4688809" y="3429000"/>
            <a:ext cx="4031873"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今の調子では、メダカより前に、</a:t>
            </a:r>
            <a:endParaRPr kumimoji="1"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人間が絶滅します。</a:t>
            </a:r>
            <a:endParaRPr kumimoji="1" lang="ja-JP" altLang="en-US"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F9592DB-1A8C-A148-14F8-4F755950199C}"/>
              </a:ext>
            </a:extLst>
          </p:cNvPr>
          <p:cNvSpPr txBox="1"/>
          <p:nvPr/>
        </p:nvSpPr>
        <p:spPr>
          <a:xfrm>
            <a:off x="3203848" y="4384711"/>
            <a:ext cx="5570756" cy="707886"/>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人間がいなくなれば、メダカが絶滅することは</a:t>
            </a:r>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ありません。</a:t>
            </a:r>
          </a:p>
        </p:txBody>
      </p:sp>
      <p:sp>
        <p:nvSpPr>
          <p:cNvPr id="10" name="テキスト ボックス 9">
            <a:extLst>
              <a:ext uri="{FF2B5EF4-FFF2-40B4-BE49-F238E27FC236}">
                <a16:creationId xmlns:a16="http://schemas.microsoft.com/office/drawing/2014/main" id="{820C386A-28EC-AD8D-1770-DAABAA2640D0}"/>
              </a:ext>
            </a:extLst>
          </p:cNvPr>
          <p:cNvSpPr txBox="1"/>
          <p:nvPr/>
        </p:nvSpPr>
        <p:spPr>
          <a:xfrm>
            <a:off x="1432635" y="5433416"/>
            <a:ext cx="7366119" cy="707886"/>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したがって、</a:t>
            </a:r>
            <a:r>
              <a:rPr lang="ja-JP" altLang="en-US" sz="2000" dirty="0">
                <a:solidFill>
                  <a:srgbClr val="FF0000"/>
                </a:solidFill>
                <a:latin typeface="メイリオ" panose="020B0604030504040204" pitchFamily="50" charset="-128"/>
                <a:ea typeface="メイリオ" panose="020B0604030504040204" pitchFamily="50" charset="-128"/>
              </a:rPr>
              <a:t>メダカが絶滅してしまうことはありません</a:t>
            </a:r>
            <a:r>
              <a:rPr lang="ja-JP" altLang="en-US" sz="2000" dirty="0">
                <a:latin typeface="メイリオ" panose="020B0604030504040204" pitchFamily="50" charset="-128"/>
                <a:ea typeface="メイリオ" panose="020B0604030504040204" pitchFamily="50" charset="-128"/>
              </a:rPr>
              <a:t>ので、</a:t>
            </a:r>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安心してください。</a:t>
            </a:r>
          </a:p>
        </p:txBody>
      </p:sp>
    </p:spTree>
    <p:extLst>
      <p:ext uri="{BB962C8B-B14F-4D97-AF65-F5344CB8AC3E}">
        <p14:creationId xmlns:p14="http://schemas.microsoft.com/office/powerpoint/2010/main" val="126899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00592">
            <a:extLst>
              <a:ext uri="{FF2B5EF4-FFF2-40B4-BE49-F238E27FC236}">
                <a16:creationId xmlns:a16="http://schemas.microsoft.com/office/drawing/2014/main" id="{108CC245-F22B-AB26-8366-766CF7BB2590}"/>
              </a:ext>
            </a:extLst>
          </p:cNvPr>
          <p:cNvPicPr>
            <a:picLocks noChangeAspect="1" noChangeArrowheads="1"/>
          </p:cNvPicPr>
          <p:nvPr/>
        </p:nvPicPr>
        <p:blipFill rotWithShape="1">
          <a:blip r:embed="rId2" cstate="print"/>
          <a:srcRect l="10447" t="13921" r="10447" b="12317"/>
          <a:stretch/>
        </p:blipFill>
        <p:spPr bwMode="auto">
          <a:xfrm>
            <a:off x="557860" y="2780120"/>
            <a:ext cx="3816424" cy="2361862"/>
          </a:xfrm>
          <a:prstGeom prst="rect">
            <a:avLst/>
          </a:prstGeom>
          <a:noFill/>
        </p:spPr>
      </p:pic>
      <p:pic>
        <p:nvPicPr>
          <p:cNvPr id="1026" name="Picture 2" descr="茨城県つくばで宇宙飛行士体験！ JAXA筑波宇宙センター - ANA">
            <a:extLst>
              <a:ext uri="{FF2B5EF4-FFF2-40B4-BE49-F238E27FC236}">
                <a16:creationId xmlns:a16="http://schemas.microsoft.com/office/drawing/2014/main" id="{6C883EDE-14F5-A841-C3CF-E328FCB5E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60" y="404664"/>
            <a:ext cx="3816424" cy="2289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5BBF2F4B-B1CA-D8EC-687E-87D71312A047}"/>
              </a:ext>
            </a:extLst>
          </p:cNvPr>
          <p:cNvSpPr txBox="1">
            <a:spLocks noChangeArrowheads="1"/>
          </p:cNvSpPr>
          <p:nvPr/>
        </p:nvSpPr>
        <p:spPr bwMode="auto">
          <a:xfrm>
            <a:off x="683568" y="5441321"/>
            <a:ext cx="8021748" cy="954107"/>
          </a:xfrm>
          <a:prstGeom prst="rect">
            <a:avLst/>
          </a:prstGeom>
          <a:noFill/>
          <a:ln w="9525" algn="ctr">
            <a:noFill/>
            <a:miter lim="800000"/>
            <a:headEnd/>
            <a:tailEnd/>
          </a:ln>
          <a:effectLst/>
        </p:spPr>
        <p:txBody>
          <a:bodyPr wrap="none">
            <a:spAutoFit/>
          </a:bodyPr>
          <a:lstStyle/>
          <a:p>
            <a:pPr eaLnBrk="0" hangingPunct="0"/>
            <a:r>
              <a:rPr lang="en-US" altLang="ja-JP" sz="2800" dirty="0">
                <a:latin typeface="メイリオ" panose="020B0604030504040204" pitchFamily="50" charset="-128"/>
                <a:ea typeface="メイリオ" panose="020B0604030504040204" pitchFamily="50" charset="-128"/>
              </a:rPr>
              <a:t>JAXA</a:t>
            </a:r>
            <a:r>
              <a:rPr lang="ja-JP" altLang="ja-JP" sz="2800" kern="100" dirty="0">
                <a:latin typeface="メイリオ" panose="020B0604030504040204" pitchFamily="50" charset="-128"/>
                <a:ea typeface="メイリオ" panose="020B0604030504040204" pitchFamily="50" charset="-128"/>
                <a:cs typeface="Times New Roman"/>
              </a:rPr>
              <a:t>有人宇宙技術部宇宙医学生物学研究室</a:t>
            </a:r>
            <a:endParaRPr lang="en-US" altLang="ja-JP" sz="2800" kern="100" dirty="0">
              <a:latin typeface="メイリオ" panose="020B0604030504040204" pitchFamily="50" charset="-128"/>
              <a:ea typeface="メイリオ" panose="020B0604030504040204" pitchFamily="50" charset="-128"/>
              <a:cs typeface="Times New Roman"/>
            </a:endParaRPr>
          </a:p>
          <a:p>
            <a:pPr eaLnBrk="0" hangingPunct="0"/>
            <a:r>
              <a:rPr lang="ja-JP" altLang="en-US" sz="2800" kern="100" dirty="0">
                <a:latin typeface="メイリオ" panose="020B0604030504040204" pitchFamily="50" charset="-128"/>
                <a:ea typeface="メイリオ" panose="020B0604030504040204" pitchFamily="50" charset="-128"/>
                <a:cs typeface="Times New Roman"/>
              </a:rPr>
              <a:t>主任研究員</a:t>
            </a:r>
            <a:r>
              <a:rPr lang="ja-JP" altLang="en-US" sz="2800" dirty="0">
                <a:latin typeface="メイリオ" panose="020B0604030504040204" pitchFamily="50" charset="-128"/>
                <a:ea typeface="メイリオ" panose="020B0604030504040204" pitchFamily="50" charset="-128"/>
              </a:rPr>
              <a:t>を兼任（</a:t>
            </a:r>
            <a:r>
              <a:rPr lang="en-US" altLang="ja-JP" sz="2800" dirty="0">
                <a:latin typeface="メイリオ" panose="020B0604030504040204" pitchFamily="50" charset="-128"/>
                <a:ea typeface="メイリオ" panose="020B0604030504040204" pitchFamily="50" charset="-128"/>
              </a:rPr>
              <a:t>2008</a:t>
            </a:r>
            <a:r>
              <a:rPr lang="ja-JP" altLang="en-US" sz="2800" dirty="0">
                <a:latin typeface="メイリオ" panose="020B0604030504040204" pitchFamily="50" charset="-128"/>
                <a:ea typeface="メイリオ" panose="020B0604030504040204" pitchFamily="50" charset="-128"/>
              </a:rPr>
              <a:t>年</a:t>
            </a:r>
            <a:r>
              <a:rPr lang="en-US" altLang="ja-JP" sz="2800" dirty="0">
                <a:latin typeface="メイリオ" panose="020B0604030504040204" pitchFamily="50" charset="-128"/>
                <a:ea typeface="メイリオ" panose="020B0604030504040204" pitchFamily="50" charset="-128"/>
              </a:rPr>
              <a:t>12</a:t>
            </a:r>
            <a:r>
              <a:rPr lang="ja-JP" altLang="en-US" sz="2800" dirty="0">
                <a:latin typeface="メイリオ" panose="020B0604030504040204" pitchFamily="50" charset="-128"/>
                <a:ea typeface="メイリオ" panose="020B0604030504040204" pitchFamily="50" charset="-128"/>
              </a:rPr>
              <a:t>月～</a:t>
            </a:r>
            <a:r>
              <a:rPr lang="en-US" altLang="ja-JP" sz="2800" dirty="0">
                <a:latin typeface="メイリオ" panose="020B0604030504040204" pitchFamily="50" charset="-128"/>
                <a:ea typeface="メイリオ" panose="020B0604030504040204" pitchFamily="50" charset="-128"/>
              </a:rPr>
              <a:t>2015</a:t>
            </a:r>
            <a:r>
              <a:rPr lang="ja-JP" altLang="en-US" sz="2800" dirty="0">
                <a:latin typeface="メイリオ" panose="020B0604030504040204" pitchFamily="50" charset="-128"/>
                <a:ea typeface="メイリオ" panose="020B0604030504040204" pitchFamily="50" charset="-128"/>
              </a:rPr>
              <a:t>年</a:t>
            </a:r>
            <a:r>
              <a:rPr lang="en-US" altLang="ja-JP" sz="2800" dirty="0">
                <a:latin typeface="メイリオ" panose="020B0604030504040204" pitchFamily="50" charset="-128"/>
                <a:ea typeface="メイリオ" panose="020B0604030504040204" pitchFamily="50" charset="-128"/>
              </a:rPr>
              <a:t>3</a:t>
            </a:r>
            <a:r>
              <a:rPr lang="ja-JP" altLang="en-US" sz="2800" dirty="0">
                <a:latin typeface="メイリオ" panose="020B0604030504040204" pitchFamily="50" charset="-128"/>
                <a:ea typeface="メイリオ" panose="020B0604030504040204" pitchFamily="50" charset="-128"/>
              </a:rPr>
              <a:t>月）</a:t>
            </a:r>
          </a:p>
        </p:txBody>
      </p:sp>
      <p:grpSp>
        <p:nvGrpSpPr>
          <p:cNvPr id="4" name="グループ化 3">
            <a:extLst>
              <a:ext uri="{FF2B5EF4-FFF2-40B4-BE49-F238E27FC236}">
                <a16:creationId xmlns:a16="http://schemas.microsoft.com/office/drawing/2014/main" id="{3F228AD6-53A6-305D-A0CA-0B97E303EB5B}"/>
              </a:ext>
            </a:extLst>
          </p:cNvPr>
          <p:cNvGrpSpPr/>
          <p:nvPr/>
        </p:nvGrpSpPr>
        <p:grpSpPr>
          <a:xfrm>
            <a:off x="4938988" y="939625"/>
            <a:ext cx="3877985" cy="3680989"/>
            <a:chOff x="5004048" y="666295"/>
            <a:chExt cx="3877985" cy="3680989"/>
          </a:xfrm>
        </p:grpSpPr>
        <p:pic>
          <p:nvPicPr>
            <p:cNvPr id="5" name="Picture 2" descr="https://weblio.hs.llnwd.net/e7/img/dict/spchk/8261.jpg">
              <a:extLst>
                <a:ext uri="{FF2B5EF4-FFF2-40B4-BE49-F238E27FC236}">
                  <a16:creationId xmlns:a16="http://schemas.microsoft.com/office/drawing/2014/main" id="{312F3136-9DA9-2898-6E91-4C3FF9C36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35" y="666295"/>
              <a:ext cx="2485148" cy="314160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37436B1-B370-A286-3424-7BF80D611173}"/>
                </a:ext>
              </a:extLst>
            </p:cNvPr>
            <p:cNvSpPr txBox="1"/>
            <p:nvPr/>
          </p:nvSpPr>
          <p:spPr>
            <a:xfrm>
              <a:off x="5004048" y="3977952"/>
              <a:ext cx="3877985" cy="369332"/>
            </a:xfrm>
            <a:prstGeom prst="rect">
              <a:avLst/>
            </a:prstGeom>
            <a:noFill/>
          </p:spPr>
          <p:txBody>
            <a:bodyPr wrap="none" rtlCol="0">
              <a:spAutoFit/>
            </a:bodyPr>
            <a:lstStyle/>
            <a:p>
              <a:pPr fontAlgn="auto">
                <a:spcBef>
                  <a:spcPts val="0"/>
                </a:spcBef>
                <a:spcAft>
                  <a:spcPts val="0"/>
                </a:spcAft>
              </a:pPr>
              <a:r>
                <a:rPr lang="ja-JP" altLang="en-US" dirty="0">
                  <a:solidFill>
                    <a:srgbClr val="000000"/>
                  </a:solidFill>
                  <a:latin typeface="メイリオ" panose="020B0604030504040204" pitchFamily="50" charset="-128"/>
                  <a:ea typeface="メイリオ" panose="020B0604030504040204" pitchFamily="50" charset="-128"/>
                </a:rPr>
                <a:t>室長は向井千秋宇宙飛行士（当時）</a:t>
              </a:r>
            </a:p>
          </p:txBody>
        </p:sp>
      </p:grpSp>
    </p:spTree>
    <p:extLst>
      <p:ext uri="{BB962C8B-B14F-4D97-AF65-F5344CB8AC3E}">
        <p14:creationId xmlns:p14="http://schemas.microsoft.com/office/powerpoint/2010/main" val="5476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Text Box 4"/>
          <p:cNvSpPr txBox="1">
            <a:spLocks noChangeArrowheads="1"/>
          </p:cNvSpPr>
          <p:nvPr/>
        </p:nvSpPr>
        <p:spPr bwMode="auto">
          <a:xfrm>
            <a:off x="1547813" y="6416675"/>
            <a:ext cx="6005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rPr>
              <a:t>国際宇宙ステーション（</a:t>
            </a:r>
            <a:r>
              <a:rPr kumimoji="1" lang="en-US" altLang="ja-JP" sz="20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rPr>
              <a:t>ISS; International Space Station</a:t>
            </a:r>
            <a:r>
              <a:rPr kumimoji="1" lang="ja-JP" altLang="en-US" sz="20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rPr>
              <a:t>）</a:t>
            </a:r>
          </a:p>
        </p:txBody>
      </p:sp>
      <p:pic>
        <p:nvPicPr>
          <p:cNvPr id="685059"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3" y="320675"/>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612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G_47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4" y="765175"/>
            <a:ext cx="7307262"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933270" y="4578480"/>
            <a:ext cx="7061549"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生き物が想定された通りに生活すれば、</a:t>
            </a:r>
            <a:endParaRPr kumimoji="1" lang="en-US" altLang="ja-JP"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　　　　　　　　　　生き物は「健康」に存在できる</a:t>
            </a:r>
          </a:p>
        </p:txBody>
      </p:sp>
      <p:sp>
        <p:nvSpPr>
          <p:cNvPr id="3" name="テキスト ボックス 2"/>
          <p:cNvSpPr txBox="1"/>
          <p:nvPr/>
        </p:nvSpPr>
        <p:spPr>
          <a:xfrm>
            <a:off x="1115616" y="1608574"/>
            <a:ext cx="511256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屋内飼育メダカの不健康の理由は、</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１．食べ過ぎ（と運動不足）</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２．変化のない環境</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３．食の劣化</a:t>
            </a:r>
          </a:p>
        </p:txBody>
      </p:sp>
      <p:sp>
        <p:nvSpPr>
          <p:cNvPr id="75779" name="Text Box 3"/>
          <p:cNvSpPr txBox="1">
            <a:spLocks noChangeArrowheads="1"/>
          </p:cNvSpPr>
          <p:nvPr/>
        </p:nvSpPr>
        <p:spPr bwMode="auto">
          <a:xfrm>
            <a:off x="611560" y="674698"/>
            <a:ext cx="7951216"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生き物の身体は、健康であるべく、できている</a:t>
            </a:r>
          </a:p>
        </p:txBody>
      </p:sp>
      <p:sp>
        <p:nvSpPr>
          <p:cNvPr id="6" name="テキスト ボックス 5"/>
          <p:cNvSpPr txBox="1"/>
          <p:nvPr/>
        </p:nvSpPr>
        <p:spPr>
          <a:xfrm>
            <a:off x="933270" y="3283964"/>
            <a:ext cx="4264309"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食べるべき餌がおいしい餌</a:t>
            </a:r>
            <a:endPar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9" name="テキスト ボックス 8"/>
          <p:cNvSpPr txBox="1"/>
          <p:nvPr/>
        </p:nvSpPr>
        <p:spPr>
          <a:xfrm>
            <a:off x="933270" y="3912711"/>
            <a:ext cx="198644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腹八分目</a:t>
            </a:r>
            <a:r>
              <a:rPr kumimoji="1" lang="en-US" altLang="ja-JP"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a:t>
            </a:r>
            <a:endParaRPr kumimoji="1" lang="ja-JP"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0086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36430" y="443667"/>
            <a:ext cx="46987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メダカの「健康」の程度</a:t>
            </a:r>
          </a:p>
        </p:txBody>
      </p:sp>
      <p:sp>
        <p:nvSpPr>
          <p:cNvPr id="3" name="テキスト ボックス 2"/>
          <p:cNvSpPr txBox="1"/>
          <p:nvPr/>
        </p:nvSpPr>
        <p:spPr>
          <a:xfrm>
            <a:off x="4269964" y="1208165"/>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尾田の個人的主観によるランキング</a:t>
            </a:r>
          </a:p>
        </p:txBody>
      </p:sp>
      <p:sp>
        <p:nvSpPr>
          <p:cNvPr id="13" name="テキスト ボックス 12"/>
          <p:cNvSpPr txBox="1"/>
          <p:nvPr/>
        </p:nvSpPr>
        <p:spPr>
          <a:xfrm>
            <a:off x="607735" y="4833838"/>
            <a:ext cx="832150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メダカを日本の自然環境から切り離すことはできない。</a:t>
            </a:r>
          </a:p>
        </p:txBody>
      </p:sp>
      <p:grpSp>
        <p:nvGrpSpPr>
          <p:cNvPr id="17" name="グループ化 16"/>
          <p:cNvGrpSpPr/>
          <p:nvPr/>
        </p:nvGrpSpPr>
        <p:grpSpPr>
          <a:xfrm>
            <a:off x="4475093" y="5429561"/>
            <a:ext cx="152400" cy="360040"/>
            <a:chOff x="4067944" y="5373216"/>
            <a:chExt cx="152400" cy="360040"/>
          </a:xfrm>
        </p:grpSpPr>
        <p:cxnSp>
          <p:nvCxnSpPr>
            <p:cNvPr id="15" name="直線コネクタ 14"/>
            <p:cNvCxnSpPr/>
            <p:nvPr/>
          </p:nvCxnSpPr>
          <p:spPr>
            <a:xfrm>
              <a:off x="40679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2203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テキスト ボックス 17"/>
          <p:cNvSpPr txBox="1"/>
          <p:nvPr/>
        </p:nvSpPr>
        <p:spPr>
          <a:xfrm>
            <a:off x="1070533" y="5983693"/>
            <a:ext cx="730841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メダカは日本の自然環境の一部（部品）である。</a:t>
            </a:r>
          </a:p>
        </p:txBody>
      </p:sp>
      <p:sp>
        <p:nvSpPr>
          <p:cNvPr id="19" name="テキスト ボックス 18"/>
          <p:cNvSpPr txBox="1"/>
          <p:nvPr/>
        </p:nvSpPr>
        <p:spPr>
          <a:xfrm>
            <a:off x="407640" y="5983693"/>
            <a:ext cx="8603637" cy="523220"/>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メダカも日本人も日本の自然環境の一部（部品）である。</a:t>
            </a:r>
          </a:p>
        </p:txBody>
      </p:sp>
      <p:grpSp>
        <p:nvGrpSpPr>
          <p:cNvPr id="20" name="グループ化 19"/>
          <p:cNvGrpSpPr/>
          <p:nvPr/>
        </p:nvGrpSpPr>
        <p:grpSpPr>
          <a:xfrm>
            <a:off x="4472839" y="4365074"/>
            <a:ext cx="152400" cy="360040"/>
            <a:chOff x="4067944" y="5373216"/>
            <a:chExt cx="152400" cy="360040"/>
          </a:xfrm>
        </p:grpSpPr>
        <p:cxnSp>
          <p:nvCxnSpPr>
            <p:cNvPr id="21" name="直線コネクタ 20"/>
            <p:cNvCxnSpPr/>
            <p:nvPr/>
          </p:nvCxnSpPr>
          <p:spPr>
            <a:xfrm>
              <a:off x="40679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2203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269352" y="3696510"/>
            <a:ext cx="8767144" cy="49244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6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メダカの体は日本の自然環境で生きるように設計されている。</a:t>
            </a:r>
          </a:p>
        </p:txBody>
      </p:sp>
      <p:grpSp>
        <p:nvGrpSpPr>
          <p:cNvPr id="24" name="グループ化 23"/>
          <p:cNvGrpSpPr/>
          <p:nvPr/>
        </p:nvGrpSpPr>
        <p:grpSpPr>
          <a:xfrm>
            <a:off x="121882" y="1755830"/>
            <a:ext cx="8891085" cy="1746588"/>
            <a:chOff x="127210" y="2644940"/>
            <a:chExt cx="8891085" cy="1746588"/>
          </a:xfrm>
        </p:grpSpPr>
        <p:pic>
          <p:nvPicPr>
            <p:cNvPr id="25" name="Picture 9" descr="HI3G0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9910" y="2644940"/>
              <a:ext cx="1310154" cy="17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02337ae8702d9cb53a17fcefbbf9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10" y="2813992"/>
              <a:ext cx="2061482" cy="14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059" y="2792926"/>
              <a:ext cx="1934156" cy="1450617"/>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210" y="2873952"/>
              <a:ext cx="1718085" cy="1288564"/>
            </a:xfrm>
            <a:prstGeom prst="rect">
              <a:avLst/>
            </a:prstGeom>
          </p:spPr>
        </p:pic>
        <p:sp>
          <p:nvSpPr>
            <p:cNvPr id="29" name="テキスト ボックス 28"/>
            <p:cNvSpPr txBox="1"/>
            <p:nvPr/>
          </p:nvSpPr>
          <p:spPr>
            <a:xfrm>
              <a:off x="2262425" y="3102736"/>
              <a:ext cx="4924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t>
              </a:r>
              <a:endParaRPr kumimoji="1" lang="ja-JP" altLang="en-US"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30" name="テキスト ボックス 29"/>
            <p:cNvSpPr txBox="1"/>
            <p:nvPr/>
          </p:nvSpPr>
          <p:spPr>
            <a:xfrm>
              <a:off x="4279771" y="3102736"/>
              <a:ext cx="3589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&lt;</a:t>
              </a:r>
              <a:endParaRPr kumimoji="1" lang="ja-JP" altLang="en-US"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テキスト ボックス 30"/>
            <p:cNvSpPr txBox="1"/>
            <p:nvPr/>
          </p:nvSpPr>
          <p:spPr>
            <a:xfrm>
              <a:off x="6747215" y="3102736"/>
              <a:ext cx="4924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&lt;</a:t>
              </a:r>
              <a:endParaRPr kumimoji="1" lang="ja-JP" altLang="en-US"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Tree>
    <p:extLst>
      <p:ext uri="{BB962C8B-B14F-4D97-AF65-F5344CB8AC3E}">
        <p14:creationId xmlns:p14="http://schemas.microsoft.com/office/powerpoint/2010/main" val="4591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animBg="1"/>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4535051" y="873264"/>
            <a:ext cx="2130295" cy="1931521"/>
            <a:chOff x="1111" y="436"/>
            <a:chExt cx="3676" cy="3333"/>
          </a:xfrm>
        </p:grpSpPr>
        <p:grpSp>
          <p:nvGrpSpPr>
            <p:cNvPr id="4" name="Group 3"/>
            <p:cNvGrpSpPr>
              <a:grpSpLocks/>
            </p:cNvGrpSpPr>
            <p:nvPr/>
          </p:nvGrpSpPr>
          <p:grpSpPr bwMode="auto">
            <a:xfrm>
              <a:off x="1111" y="436"/>
              <a:ext cx="3676" cy="3333"/>
              <a:chOff x="839" y="0"/>
              <a:chExt cx="4083" cy="4320"/>
            </a:xfrm>
          </p:grpSpPr>
          <p:pic>
            <p:nvPicPr>
              <p:cNvPr id="85" name="Picture 4" descr="CW3068_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 y="0"/>
                <a:ext cx="408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 name="Group 5"/>
              <p:cNvGrpSpPr>
                <a:grpSpLocks/>
              </p:cNvGrpSpPr>
              <p:nvPr/>
            </p:nvGrpSpPr>
            <p:grpSpPr bwMode="auto">
              <a:xfrm>
                <a:off x="1616" y="1348"/>
                <a:ext cx="2248" cy="2540"/>
                <a:chOff x="1616" y="1348"/>
                <a:chExt cx="2248" cy="2540"/>
              </a:xfrm>
            </p:grpSpPr>
            <p:sp>
              <p:nvSpPr>
                <p:cNvPr id="88" name="Oval 6"/>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9" name="Oval 7"/>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0" name="Oval 8"/>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1" name="Oval 9"/>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2" name="Oval 10"/>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3" name="Oval 11"/>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4" name="Oval 12"/>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5" name="Oval 13"/>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6" name="Oval 14"/>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7" name="Oval 15"/>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8" name="Oval 16"/>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9" name="Oval 17"/>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0" name="Oval 18"/>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1" name="Oval 19"/>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2" name="Oval 20"/>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3" name="Oval 21"/>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4" name="Oval 22"/>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5" name="Oval 23"/>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6" name="Oval 24"/>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7" name="Oval 25"/>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8" name="Oval 26"/>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9" name="Oval 27"/>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0" name="Oval 28"/>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1" name="Oval 29"/>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2" name="Oval 30"/>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3" name="Oval 31"/>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4" name="Oval 32"/>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5" name="Oval 33"/>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6" name="Oval 34"/>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7" name="Oval 35"/>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8" name="Oval 36"/>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9" name="Oval 37"/>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0" name="Oval 38"/>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1" name="Oval 39"/>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2" name="Oval 40"/>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3" name="Oval 41"/>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4" name="Oval 42"/>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5" name="Oval 43"/>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6" name="Oval 44"/>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7" name="Oval 45"/>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8" name="Oval 46"/>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9" name="Oval 47"/>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0" name="Oval 48"/>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1" name="Oval 49"/>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2" name="Oval 50"/>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3" name="Oval 51"/>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4" name="Oval 52"/>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5" name="Oval 53"/>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6" name="Oval 54"/>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7" name="Oval 55"/>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8" name="Oval 56"/>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9" name="Oval 57"/>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0" name="Oval 58"/>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1" name="Oval 59"/>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2" name="Oval 60"/>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3" name="Oval 61"/>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4" name="Oval 62"/>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5" name="Oval 63"/>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6" name="Oval 64"/>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7" name="Oval 65"/>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8" name="Oval 66"/>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9" name="Oval 67"/>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0" name="Oval 68"/>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1" name="Oval 69"/>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2" name="Oval 70"/>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3" name="Oval 71"/>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4" name="Oval 72"/>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5" name="Oval 73"/>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6" name="Oval 74"/>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7" name="Oval 75"/>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8" name="Oval 76"/>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9" name="Oval 77"/>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0" name="Oval 78"/>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1" name="Oval 79"/>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2" name="Oval 80"/>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3" name="Oval 81"/>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4" name="Oval 82"/>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5" name="Oval 83"/>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6" name="Oval 84"/>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7" name="Oval 85"/>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87" name="Text Box 86"/>
              <p:cNvSpPr txBox="1">
                <a:spLocks noChangeArrowheads="1"/>
              </p:cNvSpPr>
              <p:nvPr/>
            </p:nvSpPr>
            <p:spPr bwMode="auto">
              <a:xfrm>
                <a:off x="1107" y="111"/>
                <a:ext cx="129" cy="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5" name="Oval 87"/>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 name="Oval 88"/>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 name="Oval 89"/>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 name="Oval 90"/>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 name="Oval 91"/>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 name="Oval 92"/>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 name="Oval 93"/>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 name="Oval 94"/>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 name="Oval 95"/>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 name="Oval 96"/>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 name="Oval 97"/>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 name="Oval 98"/>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 name="Oval 99"/>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 name="Oval 100"/>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 name="Oval 101"/>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 name="Oval 102"/>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 name="Oval 103"/>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 name="Oval 104"/>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 name="Oval 105"/>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 name="Oval 106"/>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 name="Oval 107"/>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 name="Oval 108"/>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7" name="Oval 109"/>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8" name="Oval 110"/>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9" name="Oval 111"/>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 name="Oval 112"/>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 name="Oval 113"/>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 name="Oval 114"/>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3" name="Oval 115"/>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4" name="Oval 116"/>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5" name="Oval 117"/>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6" name="Oval 118"/>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7" name="Oval 119"/>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8" name="Oval 120"/>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9" name="Oval 121"/>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0" name="Oval 122"/>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1" name="Oval 123"/>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2" name="Oval 124"/>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3" name="Oval 125"/>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4" name="Oval 126"/>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5" name="Oval 127"/>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6" name="Oval 128"/>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7" name="Oval 129"/>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8" name="Oval 130"/>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9" name="Oval 131"/>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0" name="Oval 132"/>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1" name="Oval 133"/>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2" name="Oval 134"/>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3" name="Oval 135"/>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4" name="Oval 136"/>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5" name="Oval 137"/>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6" name="Oval 138"/>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7" name="Oval 139"/>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8" name="Oval 140"/>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9" name="Oval 141"/>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0" name="Oval 142"/>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1" name="Oval 143"/>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2" name="Oval 144"/>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3" name="Oval 145"/>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4" name="Oval 146"/>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5" name="Oval 147"/>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6" name="Oval 148"/>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7" name="Oval 149"/>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8" name="Oval 150"/>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9" name="Oval 151"/>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 name="Oval 152"/>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1" name="Oval 153"/>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2" name="Oval 154"/>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3" name="Oval 155"/>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4" name="Oval 156"/>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5" name="Oval 157"/>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6" name="Oval 158"/>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7" name="Oval 159"/>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8" name="Oval 160"/>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9" name="Oval 161"/>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0" name="Oval 162"/>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1" name="Oval 163"/>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2" name="Oval 164"/>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3" name="Oval 165"/>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4" name="Oval 166"/>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pic>
        <p:nvPicPr>
          <p:cNvPr id="170" name="Picture 2" descr="IMG_4723"/>
          <p:cNvPicPr>
            <a:picLocks noChangeAspect="1" noChangeArrowheads="1"/>
          </p:cNvPicPr>
          <p:nvPr/>
        </p:nvPicPr>
        <p:blipFill>
          <a:blip r:embed="rId3" cstate="print"/>
          <a:srcRect/>
          <a:stretch>
            <a:fillRect/>
          </a:stretch>
        </p:blipFill>
        <p:spPr bwMode="auto">
          <a:xfrm>
            <a:off x="284016" y="683139"/>
            <a:ext cx="1169975" cy="819212"/>
          </a:xfrm>
          <a:prstGeom prst="rect">
            <a:avLst/>
          </a:prstGeom>
          <a:noFill/>
          <a:ln w="9525">
            <a:noFill/>
            <a:miter lim="800000"/>
            <a:headEnd/>
            <a:tailEnd/>
          </a:ln>
        </p:spPr>
      </p:pic>
      <p:pic>
        <p:nvPicPr>
          <p:cNvPr id="1586180" name="Picture 4" descr="太陽系の中でいちばん密度が低い惑星は？【クイズ】(1/2)｜ウォーカープラ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00" y="3527100"/>
            <a:ext cx="2208783" cy="1472522"/>
          </a:xfrm>
          <a:prstGeom prst="rect">
            <a:avLst/>
          </a:prstGeom>
          <a:noFill/>
          <a:extLst>
            <a:ext uri="{909E8E84-426E-40DD-AFC4-6F175D3DCCD1}">
              <a14:hiddenFill xmlns:a14="http://schemas.microsoft.com/office/drawing/2010/main">
                <a:solidFill>
                  <a:srgbClr val="FFFFFF"/>
                </a:solidFill>
              </a14:hiddenFill>
            </a:ext>
          </a:extLst>
        </p:spPr>
      </p:pic>
      <p:pic>
        <p:nvPicPr>
          <p:cNvPr id="1586184" name="Picture 8" descr="宇宙ヤバイ】宇宙がどれだけデカイか【壮大すぎワロ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025" y="3527100"/>
            <a:ext cx="3116938" cy="1753278"/>
          </a:xfrm>
          <a:prstGeom prst="rect">
            <a:avLst/>
          </a:prstGeom>
          <a:noFill/>
          <a:extLst>
            <a:ext uri="{909E8E84-426E-40DD-AFC4-6F175D3DCCD1}">
              <a14:hiddenFill xmlns:a14="http://schemas.microsoft.com/office/drawing/2010/main">
                <a:solidFill>
                  <a:srgbClr val="FFFFFF"/>
                </a:solidFill>
              </a14:hiddenFill>
            </a:ext>
          </a:extLst>
        </p:spPr>
      </p:pic>
      <p:pic>
        <p:nvPicPr>
          <p:cNvPr id="1586186" name="Picture 10" descr="我々はひとりぼっちではない…銀河系には最大100億個の地球型惑星が存在する | Business Insider Japan"/>
          <p:cNvPicPr>
            <a:picLocks noChangeAspect="1" noChangeArrowheads="1"/>
          </p:cNvPicPr>
          <p:nvPr/>
        </p:nvPicPr>
        <p:blipFill rotWithShape="1">
          <a:blip r:embed="rId6">
            <a:extLst>
              <a:ext uri="{28A0092B-C50C-407E-A947-70E740481C1C}">
                <a14:useLocalDpi xmlns:a14="http://schemas.microsoft.com/office/drawing/2010/main" val="0"/>
              </a:ext>
            </a:extLst>
          </a:blip>
          <a:srcRect l="9100"/>
          <a:stretch/>
        </p:blipFill>
        <p:spPr bwMode="auto">
          <a:xfrm>
            <a:off x="5633810" y="3529150"/>
            <a:ext cx="4176464" cy="3445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8" name="オブジェクト 177"/>
          <p:cNvGraphicFramePr>
            <a:graphicFrameLocks noChangeAspect="1"/>
          </p:cNvGraphicFramePr>
          <p:nvPr/>
        </p:nvGraphicFramePr>
        <p:xfrm>
          <a:off x="2411760" y="908720"/>
          <a:ext cx="1948294" cy="1461221"/>
        </p:xfrm>
        <a:graphic>
          <a:graphicData uri="http://schemas.openxmlformats.org/presentationml/2006/ole">
            <mc:AlternateContent xmlns:mc="http://schemas.openxmlformats.org/markup-compatibility/2006">
              <mc:Choice xmlns:v="urn:schemas-microsoft-com:vml" Requires="v">
                <p:oleObj name="Image" r:id="rId7" imgW="10158480" imgH="7619040" progId="Photoshop.Image.7">
                  <p:embed/>
                </p:oleObj>
              </mc:Choice>
              <mc:Fallback>
                <p:oleObj name="Image" r:id="rId7" imgW="10158480" imgH="7619040" progId="Photoshop.Image.7">
                  <p:embed/>
                  <p:pic>
                    <p:nvPicPr>
                      <p:cNvPr id="178" name="オブジェクト 177"/>
                      <p:cNvPicPr/>
                      <p:nvPr/>
                    </p:nvPicPr>
                    <p:blipFill>
                      <a:blip r:embed="rId8"/>
                      <a:stretch>
                        <a:fillRect/>
                      </a:stretch>
                    </p:blipFill>
                    <p:spPr>
                      <a:xfrm>
                        <a:off x="2411760" y="908720"/>
                        <a:ext cx="1948294" cy="1461221"/>
                      </a:xfrm>
                      <a:prstGeom prst="rect">
                        <a:avLst/>
                      </a:prstGeom>
                    </p:spPr>
                  </p:pic>
                </p:oleObj>
              </mc:Fallback>
            </mc:AlternateContent>
          </a:graphicData>
        </a:graphic>
      </p:graphicFrame>
      <p:grpSp>
        <p:nvGrpSpPr>
          <p:cNvPr id="169" name="グループ化 168">
            <a:extLst>
              <a:ext uri="{FF2B5EF4-FFF2-40B4-BE49-F238E27FC236}">
                <a16:creationId xmlns:a16="http://schemas.microsoft.com/office/drawing/2014/main" id="{1594A243-6347-2E30-6F56-9D4A355F3777}"/>
              </a:ext>
            </a:extLst>
          </p:cNvPr>
          <p:cNvGrpSpPr/>
          <p:nvPr/>
        </p:nvGrpSpPr>
        <p:grpSpPr>
          <a:xfrm>
            <a:off x="119058" y="1527557"/>
            <a:ext cx="2091614" cy="1249798"/>
            <a:chOff x="119058" y="1527557"/>
            <a:chExt cx="2091614" cy="1249798"/>
          </a:xfrm>
        </p:grpSpPr>
        <p:pic>
          <p:nvPicPr>
            <p:cNvPr id="176" name="Picture 4"/>
            <p:cNvPicPr>
              <a:picLocks noChangeAspect="1" noChangeArrowheads="1"/>
            </p:cNvPicPr>
            <p:nvPr/>
          </p:nvPicPr>
          <p:blipFill>
            <a:blip r:embed="rId9" cstate="print"/>
            <a:srcRect/>
            <a:stretch>
              <a:fillRect/>
            </a:stretch>
          </p:blipFill>
          <p:spPr bwMode="auto">
            <a:xfrm>
              <a:off x="119058" y="1689280"/>
              <a:ext cx="1100194" cy="863600"/>
            </a:xfrm>
            <a:prstGeom prst="rect">
              <a:avLst/>
            </a:prstGeom>
            <a:noFill/>
            <a:ln w="9525">
              <a:noFill/>
              <a:miter lim="800000"/>
              <a:headEnd/>
              <a:tailEnd/>
            </a:ln>
          </p:spPr>
        </p:pic>
        <p:pic>
          <p:nvPicPr>
            <p:cNvPr id="171" name="図 170"/>
            <p:cNvPicPr>
              <a:picLocks noChangeAspect="1"/>
            </p:cNvPicPr>
            <p:nvPr/>
          </p:nvPicPr>
          <p:blipFill>
            <a:blip r:embed="rId10"/>
            <a:stretch>
              <a:fillRect/>
            </a:stretch>
          </p:blipFill>
          <p:spPr>
            <a:xfrm>
              <a:off x="1278805" y="1527557"/>
              <a:ext cx="931867" cy="1249798"/>
            </a:xfrm>
            <a:prstGeom prst="rect">
              <a:avLst/>
            </a:prstGeom>
          </p:spPr>
        </p:pic>
      </p:grpSp>
      <p:pic>
        <p:nvPicPr>
          <p:cNvPr id="181" name="Picture 2" descr="https://smlycdn.akamaized.net/data/product2/2/18da8212b148d61b5f2be7a4c3c3cd24d6242206_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7138" y="880709"/>
            <a:ext cx="2538329" cy="2478179"/>
          </a:xfrm>
          <a:prstGeom prst="rect">
            <a:avLst/>
          </a:prstGeom>
          <a:noFill/>
          <a:extLst>
            <a:ext uri="{909E8E84-426E-40DD-AFC4-6F175D3DCCD1}">
              <a14:hiddenFill xmlns:a14="http://schemas.microsoft.com/office/drawing/2010/main">
                <a:solidFill>
                  <a:srgbClr val="FFFFFF"/>
                </a:solidFill>
              </a14:hiddenFill>
            </a:ext>
          </a:extLst>
        </p:spPr>
      </p:pic>
      <p:sp>
        <p:nvSpPr>
          <p:cNvPr id="177" name="テキスト ボックス 176"/>
          <p:cNvSpPr txBox="1"/>
          <p:nvPr/>
        </p:nvSpPr>
        <p:spPr>
          <a:xfrm>
            <a:off x="126688" y="5427361"/>
            <a:ext cx="5391219" cy="49244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宇宙（生態系）は一つの動的システム</a:t>
            </a:r>
          </a:p>
        </p:txBody>
      </p:sp>
      <p:grpSp>
        <p:nvGrpSpPr>
          <p:cNvPr id="168" name="グループ化 167"/>
          <p:cNvGrpSpPr/>
          <p:nvPr/>
        </p:nvGrpSpPr>
        <p:grpSpPr>
          <a:xfrm>
            <a:off x="284016" y="5973842"/>
            <a:ext cx="4349847" cy="793416"/>
            <a:chOff x="346676" y="5982675"/>
            <a:chExt cx="4349847" cy="793416"/>
          </a:xfrm>
        </p:grpSpPr>
        <p:sp>
          <p:nvSpPr>
            <p:cNvPr id="172" name="テキスト ボックス 171"/>
            <p:cNvSpPr txBox="1"/>
            <p:nvPr/>
          </p:nvSpPr>
          <p:spPr>
            <a:xfrm>
              <a:off x="346676" y="5982675"/>
              <a:ext cx="409439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「個にして全、全にして個」</a:t>
              </a:r>
            </a:p>
          </p:txBody>
        </p:sp>
        <p:sp>
          <p:nvSpPr>
            <p:cNvPr id="2" name="テキスト ボックス 1"/>
            <p:cNvSpPr txBox="1"/>
            <p:nvPr/>
          </p:nvSpPr>
          <p:spPr>
            <a:xfrm>
              <a:off x="2192311" y="6437537"/>
              <a:ext cx="250421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（「風の谷のナウシカ」より）</a:t>
              </a:r>
            </a:p>
          </p:txBody>
        </p:sp>
      </p:grpSp>
    </p:spTree>
    <p:extLst>
      <p:ext uri="{BB962C8B-B14F-4D97-AF65-F5344CB8AC3E}">
        <p14:creationId xmlns:p14="http://schemas.microsoft.com/office/powerpoint/2010/main" val="291752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dissolve">
                                      <p:cBhvr>
                                        <p:cTn id="7" dur="5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dissolve">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dissolve">
                                      <p:cBhvr>
                                        <p:cTn id="22" dur="500"/>
                                        <p:tgtEl>
                                          <p:spTgt spid="18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86180"/>
                                        </p:tgtEl>
                                        <p:attrNameLst>
                                          <p:attrName>style.visibility</p:attrName>
                                        </p:attrNameLst>
                                      </p:cBhvr>
                                      <p:to>
                                        <p:strVal val="visible"/>
                                      </p:to>
                                    </p:set>
                                    <p:animEffect transition="in" filter="dissolve">
                                      <p:cBhvr>
                                        <p:cTn id="27" dur="500"/>
                                        <p:tgtEl>
                                          <p:spTgt spid="158618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86184"/>
                                        </p:tgtEl>
                                        <p:attrNameLst>
                                          <p:attrName>style.visibility</p:attrName>
                                        </p:attrNameLst>
                                      </p:cBhvr>
                                      <p:to>
                                        <p:strVal val="visible"/>
                                      </p:to>
                                    </p:set>
                                    <p:animEffect transition="in" filter="dissolve">
                                      <p:cBhvr>
                                        <p:cTn id="32" dur="500"/>
                                        <p:tgtEl>
                                          <p:spTgt spid="158618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86186"/>
                                        </p:tgtEl>
                                        <p:attrNameLst>
                                          <p:attrName>style.visibility</p:attrName>
                                        </p:attrNameLst>
                                      </p:cBhvr>
                                      <p:to>
                                        <p:strVal val="visible"/>
                                      </p:to>
                                    </p:set>
                                    <p:animEffect transition="in" filter="dissolve">
                                      <p:cBhvr>
                                        <p:cTn id="37" dur="500"/>
                                        <p:tgtEl>
                                          <p:spTgt spid="158618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77"/>
                                        </p:tgtEl>
                                        <p:attrNameLst>
                                          <p:attrName>style.visibility</p:attrName>
                                        </p:attrNameLst>
                                      </p:cBhvr>
                                      <p:to>
                                        <p:strVal val="visible"/>
                                      </p:to>
                                    </p:set>
                                    <p:animEffect transition="in" filter="dissolve">
                                      <p:cBhvr>
                                        <p:cTn id="42" dur="500"/>
                                        <p:tgtEl>
                                          <p:spTgt spid="17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8"/>
                                        </p:tgtEl>
                                        <p:attrNameLst>
                                          <p:attrName>style.visibility</p:attrName>
                                        </p:attrNameLst>
                                      </p:cBhvr>
                                      <p:to>
                                        <p:strVal val="visible"/>
                                      </p:to>
                                    </p:set>
                                    <p:animEffect transition="in" filter="dissolve">
                                      <p:cBhvr>
                                        <p:cTn id="4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p:nvPr/>
        </p:nvGrpSpPr>
        <p:grpSpPr>
          <a:xfrm>
            <a:off x="2771800" y="1700808"/>
            <a:ext cx="4484160" cy="1124311"/>
            <a:chOff x="2771800" y="1700808"/>
            <a:chExt cx="4484160" cy="1124311"/>
          </a:xfrm>
        </p:grpSpPr>
        <p:sp>
          <p:nvSpPr>
            <p:cNvPr id="4" name="テキスト ボックス 3"/>
            <p:cNvSpPr txBox="1"/>
            <p:nvPr/>
          </p:nvSpPr>
          <p:spPr>
            <a:xfrm>
              <a:off x="2771800" y="1700808"/>
              <a:ext cx="356700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線形　⇔　</a:t>
              </a:r>
              <a:r>
                <a:rPr kumimoji="1" lang="ja-JP" altLang="en-US" sz="36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非線形</a:t>
              </a:r>
            </a:p>
          </p:txBody>
        </p:sp>
        <p:sp>
          <p:nvSpPr>
            <p:cNvPr id="5" name="テキスト ボックス 4"/>
            <p:cNvSpPr txBox="1"/>
            <p:nvPr/>
          </p:nvSpPr>
          <p:spPr>
            <a:xfrm>
              <a:off x="4397485" y="2455787"/>
              <a:ext cx="28584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1+1 </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が </a:t>
              </a:r>
              <a:r>
                <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2 </a:t>
              </a:r>
              <a:r>
                <a:rPr kumimoji="1" lang="ja-JP" altLang="en-US" sz="1800" b="0" i="0" u="none" strike="noStrike" kern="1200" cap="none" spc="0" normalizeH="0" baseline="0" noProof="0" dirty="0" err="1">
                  <a:ln>
                    <a:noFill/>
                  </a:ln>
                  <a:solidFill>
                    <a:prstClr val="black"/>
                  </a:solidFill>
                  <a:effectLst/>
                  <a:uLnTx/>
                  <a:uFillTx/>
                  <a:latin typeface="Arial" pitchFamily="34" charset="0"/>
                  <a:ea typeface="ＭＳ Ｐゴシック" pitchFamily="50" charset="-128"/>
                  <a:cs typeface="+mn-cs"/>
                </a:rPr>
                <a:t>には</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ならない世界</a:t>
              </a:r>
            </a:p>
          </p:txBody>
        </p:sp>
      </p:grpSp>
      <p:grpSp>
        <p:nvGrpSpPr>
          <p:cNvPr id="27" name="グループ化 26"/>
          <p:cNvGrpSpPr/>
          <p:nvPr/>
        </p:nvGrpSpPr>
        <p:grpSpPr>
          <a:xfrm>
            <a:off x="1520560" y="290690"/>
            <a:ext cx="5830442" cy="1008112"/>
            <a:chOff x="1520560" y="290690"/>
            <a:chExt cx="5830442" cy="1008112"/>
          </a:xfrm>
        </p:grpSpPr>
        <p:sp>
          <p:nvSpPr>
            <p:cNvPr id="3" name="テキスト ボックス 2"/>
            <p:cNvSpPr txBox="1"/>
            <p:nvPr/>
          </p:nvSpPr>
          <p:spPr>
            <a:xfrm>
              <a:off x="2006383" y="290690"/>
              <a:ext cx="4717958"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複雑系　</a:t>
              </a: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Complex system</a:t>
              </a:r>
              <a:endPar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6" name="テキスト ボックス 25"/>
            <p:cNvSpPr txBox="1"/>
            <p:nvPr/>
          </p:nvSpPr>
          <p:spPr>
            <a:xfrm>
              <a:off x="1520560" y="929470"/>
              <a:ext cx="58304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多くの部品が有機的に関係して構築された動的なシステム</a:t>
              </a:r>
            </a:p>
          </p:txBody>
        </p:sp>
      </p:grpSp>
      <p:grpSp>
        <p:nvGrpSpPr>
          <p:cNvPr id="11" name="グループ化 10"/>
          <p:cNvGrpSpPr/>
          <p:nvPr/>
        </p:nvGrpSpPr>
        <p:grpSpPr>
          <a:xfrm>
            <a:off x="1341513" y="2919863"/>
            <a:ext cx="6375417" cy="1733273"/>
            <a:chOff x="1341513" y="2750012"/>
            <a:chExt cx="6375417" cy="1733273"/>
          </a:xfrm>
        </p:grpSpPr>
        <p:pic>
          <p:nvPicPr>
            <p:cNvPr id="1594374" name="Picture 6" descr="人間関係 – 【てがきですのβ】かわいい・ゆるい無料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513" y="2750012"/>
              <a:ext cx="1714500" cy="1714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3563888" y="2971117"/>
              <a:ext cx="4153042" cy="1512168"/>
              <a:chOff x="3958727" y="3068456"/>
              <a:chExt cx="4153042" cy="1512168"/>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654" y="3205415"/>
                <a:ext cx="742950" cy="1238250"/>
              </a:xfrm>
              <a:prstGeom prst="rect">
                <a:avLst/>
              </a:prstGeom>
            </p:spPr>
          </p:pic>
          <p:pic>
            <p:nvPicPr>
              <p:cNvPr id="28" name="Picture 2" descr="人間イラスト／無料イラストなら「イラスト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087" y="3068456"/>
                <a:ext cx="1512168" cy="1512168"/>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5558194" y="3316709"/>
                <a:ext cx="633507"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endPar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9" name="テキスト ボックス 28"/>
              <p:cNvSpPr txBox="1"/>
              <p:nvPr/>
            </p:nvSpPr>
            <p:spPr>
              <a:xfrm>
                <a:off x="6837061" y="3316709"/>
                <a:ext cx="1274708"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&gt; 2</a:t>
                </a:r>
                <a:endPar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7" name="テキスト ボックス 6"/>
              <p:cNvSpPr txBox="1"/>
              <p:nvPr/>
            </p:nvSpPr>
            <p:spPr>
              <a:xfrm>
                <a:off x="3958727" y="3316709"/>
                <a:ext cx="954107"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p>
            </p:txBody>
          </p:sp>
        </p:grpSp>
      </p:grpSp>
      <p:grpSp>
        <p:nvGrpSpPr>
          <p:cNvPr id="9" name="グループ化 8"/>
          <p:cNvGrpSpPr/>
          <p:nvPr/>
        </p:nvGrpSpPr>
        <p:grpSpPr>
          <a:xfrm>
            <a:off x="1341513" y="4621398"/>
            <a:ext cx="6405278" cy="1831938"/>
            <a:chOff x="1341513" y="4488900"/>
            <a:chExt cx="6405278" cy="1831938"/>
          </a:xfrm>
        </p:grpSpPr>
        <p:pic>
          <p:nvPicPr>
            <p:cNvPr id="1594376" name="Picture 8" descr="かわいい・ゆるい無料イラスト「てがきですの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513" y="4488900"/>
              <a:ext cx="1657350" cy="171450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グループ化 35"/>
            <p:cNvGrpSpPr/>
            <p:nvPr/>
          </p:nvGrpSpPr>
          <p:grpSpPr>
            <a:xfrm>
              <a:off x="3593749" y="4808670"/>
              <a:ext cx="4153042" cy="1512168"/>
              <a:chOff x="3958727" y="3068456"/>
              <a:chExt cx="4153042" cy="1512168"/>
            </a:xfrm>
          </p:grpSpPr>
          <p:pic>
            <p:nvPicPr>
              <p:cNvPr id="37" name="図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654" y="3205415"/>
                <a:ext cx="742950" cy="1238250"/>
              </a:xfrm>
              <a:prstGeom prst="rect">
                <a:avLst/>
              </a:prstGeom>
            </p:spPr>
          </p:pic>
          <p:pic>
            <p:nvPicPr>
              <p:cNvPr id="38" name="Picture 2" descr="人間イラスト／無料イラストなら「イラスト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087" y="3068456"/>
                <a:ext cx="1512168" cy="1512168"/>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5558194" y="3316709"/>
                <a:ext cx="633507"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endPar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40" name="テキスト ボックス 39"/>
              <p:cNvSpPr txBox="1"/>
              <p:nvPr/>
            </p:nvSpPr>
            <p:spPr>
              <a:xfrm>
                <a:off x="6837061" y="3316709"/>
                <a:ext cx="1274708"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&lt; 2</a:t>
                </a:r>
                <a:endPar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41" name="テキスト ボックス 40"/>
              <p:cNvSpPr txBox="1"/>
              <p:nvPr/>
            </p:nvSpPr>
            <p:spPr>
              <a:xfrm>
                <a:off x="3958727" y="3316709"/>
                <a:ext cx="954107"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p>
            </p:txBody>
          </p:sp>
        </p:grpSp>
      </p:grpSp>
      <p:sp>
        <p:nvSpPr>
          <p:cNvPr id="17" name="テキスト ボックス 16"/>
          <p:cNvSpPr txBox="1"/>
          <p:nvPr/>
        </p:nvSpPr>
        <p:spPr>
          <a:xfrm>
            <a:off x="270825" y="3898123"/>
            <a:ext cx="8568952" cy="1446550"/>
          </a:xfrm>
          <a:prstGeom prst="rect">
            <a:avLst/>
          </a:prstGeom>
          <a:solidFill>
            <a:srgbClr val="FFD9FF">
              <a:alpha val="89804"/>
            </a:srgbClr>
          </a:solidFill>
          <a:ln w="57150">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そもそもこの世界は</a:t>
            </a:r>
            <a:endParaRPr kumimoji="1" lang="en-US" altLang="ja-JP" sz="4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「非線形」で「複雑系」</a:t>
            </a:r>
          </a:p>
        </p:txBody>
      </p:sp>
    </p:spTree>
    <p:extLst>
      <p:ext uri="{BB962C8B-B14F-4D97-AF65-F5344CB8AC3E}">
        <p14:creationId xmlns:p14="http://schemas.microsoft.com/office/powerpoint/2010/main" val="168768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グループ化 409"/>
          <p:cNvGrpSpPr/>
          <p:nvPr/>
        </p:nvGrpSpPr>
        <p:grpSpPr>
          <a:xfrm>
            <a:off x="800863" y="2286997"/>
            <a:ext cx="1960685" cy="1904091"/>
            <a:chOff x="796353" y="1877808"/>
            <a:chExt cx="2614247" cy="2538788"/>
          </a:xfrm>
        </p:grpSpPr>
        <p:grpSp>
          <p:nvGrpSpPr>
            <p:cNvPr id="224" name="グループ化 223"/>
            <p:cNvGrpSpPr/>
            <p:nvPr/>
          </p:nvGrpSpPr>
          <p:grpSpPr>
            <a:xfrm>
              <a:off x="1023736" y="3149992"/>
              <a:ext cx="2228559" cy="1058294"/>
              <a:chOff x="5433711" y="3870664"/>
              <a:chExt cx="2228559" cy="1058294"/>
            </a:xfrm>
          </p:grpSpPr>
          <p:cxnSp>
            <p:nvCxnSpPr>
              <p:cNvPr id="191" name="直線コネクタ 190"/>
              <p:cNvCxnSpPr/>
              <p:nvPr/>
            </p:nvCxnSpPr>
            <p:spPr>
              <a:xfrm>
                <a:off x="6565696" y="388326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flipH="1">
                <a:off x="6084517" y="440728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6120840"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5522004" y="443394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7065934" y="4433947"/>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a:off x="6557371" y="4882360"/>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H="1">
                <a:off x="5988877" y="491107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7559841" y="3870664"/>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a:off x="5433711" y="3914333"/>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6004626" y="3875347"/>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a:off x="7041095" y="387916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6539642" y="441549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H="1">
                <a:off x="5995325" y="4474395"/>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7005659" y="4419892"/>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H="1">
                <a:off x="5523112"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H="1">
                <a:off x="6563147"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H="1">
                <a:off x="7055479"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H="1">
                <a:off x="6028624" y="4576754"/>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6617365" y="4507817"/>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7138121" y="387066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flipH="1">
                <a:off x="5519953" y="395770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flipH="1">
                <a:off x="6037988"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6643529" y="391433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6611515" y="395980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flipH="1">
                <a:off x="7148035" y="391919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5555573" y="393421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6043428" y="445657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H="1">
                <a:off x="6542938" y="443570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 name="グループ化 222"/>
            <p:cNvGrpSpPr/>
            <p:nvPr/>
          </p:nvGrpSpPr>
          <p:grpSpPr>
            <a:xfrm>
              <a:off x="961548" y="3484612"/>
              <a:ext cx="2399946" cy="931984"/>
              <a:chOff x="5344389" y="4142934"/>
              <a:chExt cx="2399946" cy="931984"/>
            </a:xfrm>
          </p:grpSpPr>
          <p:sp>
            <p:nvSpPr>
              <p:cNvPr id="181" name="楕円 180"/>
              <p:cNvSpPr/>
              <p:nvPr/>
            </p:nvSpPr>
            <p:spPr>
              <a:xfrm flipV="1">
                <a:off x="6364969" y="422909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2" name="楕円 181"/>
              <p:cNvSpPr/>
              <p:nvPr/>
            </p:nvSpPr>
            <p:spPr>
              <a:xfrm flipV="1">
                <a:off x="6358521" y="4709158"/>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83" name="グループ化 182"/>
              <p:cNvGrpSpPr/>
              <p:nvPr/>
            </p:nvGrpSpPr>
            <p:grpSpPr>
              <a:xfrm>
                <a:off x="6851914" y="4142934"/>
                <a:ext cx="892421" cy="856371"/>
                <a:chOff x="3875650" y="2764888"/>
                <a:chExt cx="892421" cy="856371"/>
              </a:xfrm>
              <a:solidFill>
                <a:schemeClr val="bg1"/>
              </a:solidFill>
            </p:grpSpPr>
            <p:sp>
              <p:nvSpPr>
                <p:cNvPr id="188" name="楕円 18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9" name="楕円 18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0" name="楕円 18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84" name="グループ化 183"/>
              <p:cNvGrpSpPr/>
              <p:nvPr/>
            </p:nvGrpSpPr>
            <p:grpSpPr>
              <a:xfrm flipH="1">
                <a:off x="5344389" y="4159054"/>
                <a:ext cx="892421" cy="856371"/>
                <a:chOff x="3723250" y="2612488"/>
                <a:chExt cx="892421" cy="856371"/>
              </a:xfrm>
              <a:solidFill>
                <a:schemeClr val="bg1"/>
              </a:solidFill>
            </p:grpSpPr>
            <p:sp>
              <p:nvSpPr>
                <p:cNvPr id="185" name="楕円 18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6" name="楕円 18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7" name="楕円 18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409" name="グループ化 408"/>
            <p:cNvGrpSpPr/>
            <p:nvPr/>
          </p:nvGrpSpPr>
          <p:grpSpPr>
            <a:xfrm>
              <a:off x="1032085" y="2013413"/>
              <a:ext cx="2228559" cy="1071474"/>
              <a:chOff x="1032085" y="2013413"/>
              <a:chExt cx="2228559" cy="1071474"/>
            </a:xfrm>
          </p:grpSpPr>
          <p:cxnSp>
            <p:nvCxnSpPr>
              <p:cNvPr id="93" name="直線コネクタ 92"/>
              <p:cNvCxnSpPr/>
              <p:nvPr/>
            </p:nvCxnSpPr>
            <p:spPr>
              <a:xfrm flipV="1">
                <a:off x="2164070" y="254564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flipV="1">
                <a:off x="1682891" y="25192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1719214"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1120378" y="20312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2664308" y="2031293"/>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flipV="1">
                <a:off x="2155745" y="2044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1587251" y="2015464"/>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3158215" y="2601029"/>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1032085" y="2557360"/>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1603000" y="2554133"/>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flipV="1">
                <a:off x="2639469" y="255032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2138016" y="201341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flipV="1">
                <a:off x="1593699" y="2055327"/>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V="1">
                <a:off x="2604033" y="2109830"/>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flipV="1">
                <a:off x="1121486"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flipV="1">
                <a:off x="2161521"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flipV="1">
                <a:off x="2653853"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flipV="1">
                <a:off x="1080699" y="30690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H="1" flipV="1">
                <a:off x="1669210" y="30690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flipV="1">
                <a:off x="2209889" y="3056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2754171" y="306789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flipV="1">
                <a:off x="1626998" y="2083453"/>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2215739" y="2152390"/>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2736495" y="264230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flipV="1">
                <a:off x="1118327" y="255526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flipV="1">
                <a:off x="1636362"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2241903" y="2598636"/>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flipV="1">
                <a:off x="2209889" y="25531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flipV="1">
                <a:off x="2746409" y="259377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V="1">
                <a:off x="1153947" y="257875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1641802" y="205639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flipV="1">
                <a:off x="2141312" y="202953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グループ化 170"/>
            <p:cNvGrpSpPr/>
            <p:nvPr/>
          </p:nvGrpSpPr>
          <p:grpSpPr>
            <a:xfrm>
              <a:off x="796353" y="1877808"/>
              <a:ext cx="2614247" cy="1422595"/>
              <a:chOff x="2023403" y="1065042"/>
              <a:chExt cx="2614247" cy="1422595"/>
            </a:xfrm>
            <a:solidFill>
              <a:schemeClr val="bg1"/>
            </a:solidFill>
          </p:grpSpPr>
          <p:sp>
            <p:nvSpPr>
              <p:cNvPr id="5" name="楕円 4"/>
              <p:cNvSpPr/>
              <p:nvPr/>
            </p:nvSpPr>
            <p:spPr>
              <a:xfrm>
                <a:off x="372325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p:cNvSpPr/>
              <p:nvPr/>
            </p:nvSpPr>
            <p:spPr>
              <a:xfrm>
                <a:off x="427189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p:cNvSpPr/>
              <p:nvPr/>
            </p:nvSpPr>
            <p:spPr>
              <a:xfrm>
                <a:off x="2614246"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p:cNvSpPr/>
              <p:nvPr/>
            </p:nvSpPr>
            <p:spPr>
              <a:xfrm>
                <a:off x="317461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p:cNvSpPr/>
              <p:nvPr/>
            </p:nvSpPr>
            <p:spPr>
              <a:xfrm>
                <a:off x="2023403"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楕円 9"/>
              <p:cNvSpPr/>
              <p:nvPr/>
            </p:nvSpPr>
            <p:spPr>
              <a:xfrm>
                <a:off x="3155854" y="154510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楕円 10"/>
              <p:cNvSpPr/>
              <p:nvPr/>
            </p:nvSpPr>
            <p:spPr>
              <a:xfrm>
                <a:off x="3149406" y="1065042"/>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p:cNvGrpSpPr/>
              <p:nvPr/>
            </p:nvGrpSpPr>
            <p:grpSpPr>
              <a:xfrm flipV="1">
                <a:off x="3642799" y="1140655"/>
                <a:ext cx="892421" cy="856371"/>
                <a:chOff x="3875650" y="2764888"/>
                <a:chExt cx="892421" cy="856371"/>
              </a:xfrm>
              <a:grpFill/>
            </p:grpSpPr>
            <p:sp>
              <p:nvSpPr>
                <p:cNvPr id="18" name="楕円 1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楕円 1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27" name="グループ化 26"/>
              <p:cNvGrpSpPr/>
              <p:nvPr/>
            </p:nvGrpSpPr>
            <p:grpSpPr>
              <a:xfrm flipH="1" flipV="1">
                <a:off x="2135274" y="1124535"/>
                <a:ext cx="892421" cy="856371"/>
                <a:chOff x="3723250" y="2612488"/>
                <a:chExt cx="892421" cy="856371"/>
              </a:xfrm>
              <a:grpFill/>
            </p:grpSpPr>
            <p:sp>
              <p:nvSpPr>
                <p:cNvPr id="28" name="楕円 27"/>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grpSp>
        <p:nvGrpSpPr>
          <p:cNvPr id="514" name="グループ化 513"/>
          <p:cNvGrpSpPr/>
          <p:nvPr/>
        </p:nvGrpSpPr>
        <p:grpSpPr>
          <a:xfrm>
            <a:off x="3275856" y="2286997"/>
            <a:ext cx="2312748" cy="1904091"/>
            <a:chOff x="4099916" y="2031009"/>
            <a:chExt cx="3083664" cy="2538788"/>
          </a:xfrm>
        </p:grpSpPr>
        <p:cxnSp>
          <p:nvCxnSpPr>
            <p:cNvPr id="473" name="直線コネクタ 472"/>
            <p:cNvCxnSpPr/>
            <p:nvPr/>
          </p:nvCxnSpPr>
          <p:spPr>
            <a:xfrm>
              <a:off x="5459284" y="331579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直線コネクタ 473"/>
            <p:cNvCxnSpPr/>
            <p:nvPr/>
          </p:nvCxnSpPr>
          <p:spPr>
            <a:xfrm flipH="1">
              <a:off x="4978105" y="38398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直線コネクタ 474"/>
            <p:cNvCxnSpPr/>
            <p:nvPr/>
          </p:nvCxnSpPr>
          <p:spPr>
            <a:xfrm>
              <a:off x="5014428"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直線コネクタ 475"/>
            <p:cNvCxnSpPr/>
            <p:nvPr/>
          </p:nvCxnSpPr>
          <p:spPr>
            <a:xfrm>
              <a:off x="4415592" y="386647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flipH="1">
              <a:off x="5959522" y="386647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直線コネクタ 477"/>
            <p:cNvCxnSpPr/>
            <p:nvPr/>
          </p:nvCxnSpPr>
          <p:spPr>
            <a:xfrm flipH="1">
              <a:off x="5450959" y="431488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直線コネクタ 478"/>
            <p:cNvCxnSpPr/>
            <p:nvPr/>
          </p:nvCxnSpPr>
          <p:spPr>
            <a:xfrm flipH="1">
              <a:off x="4882465" y="434360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直線コネクタ 479"/>
            <p:cNvCxnSpPr/>
            <p:nvPr/>
          </p:nvCxnSpPr>
          <p:spPr>
            <a:xfrm flipH="1">
              <a:off x="6453430" y="3262542"/>
              <a:ext cx="529982" cy="5113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1" name="直線コネクタ 480"/>
            <p:cNvCxnSpPr/>
            <p:nvPr/>
          </p:nvCxnSpPr>
          <p:spPr>
            <a:xfrm>
              <a:off x="4327299" y="3346862"/>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直線コネクタ 481"/>
            <p:cNvCxnSpPr/>
            <p:nvPr/>
          </p:nvCxnSpPr>
          <p:spPr>
            <a:xfrm>
              <a:off x="4898214" y="3307876"/>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直線コネクタ 482"/>
            <p:cNvCxnSpPr/>
            <p:nvPr/>
          </p:nvCxnSpPr>
          <p:spPr>
            <a:xfrm flipH="1">
              <a:off x="5934684" y="3265825"/>
              <a:ext cx="188389" cy="558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a:off x="5433230" y="384802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flipH="1">
              <a:off x="4888913" y="3906924"/>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a:off x="5899247" y="385242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flipH="1">
              <a:off x="4416700"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flipH="1">
              <a:off x="5456735"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flipH="1">
              <a:off x="5949068" y="3730094"/>
              <a:ext cx="561856" cy="11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flipH="1">
              <a:off x="4922212" y="4009283"/>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直線コネクタ 490"/>
            <p:cNvCxnSpPr/>
            <p:nvPr/>
          </p:nvCxnSpPr>
          <p:spPr>
            <a:xfrm>
              <a:off x="5510953" y="3940346"/>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a:off x="6172386" y="330319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flipH="1">
              <a:off x="4413541" y="339023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flipH="1">
              <a:off x="4931576"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a:off x="5537117" y="334686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flipH="1">
              <a:off x="5505104" y="3266702"/>
              <a:ext cx="644926" cy="55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flipH="1">
              <a:off x="6041624" y="3249062"/>
              <a:ext cx="908834" cy="532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a:off x="4449161" y="336674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p:cNvCxnSpPr/>
            <p:nvPr/>
          </p:nvCxnSpPr>
          <p:spPr>
            <a:xfrm>
              <a:off x="4937016" y="388910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flipH="1">
              <a:off x="5436526" y="38682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楕円 462"/>
            <p:cNvSpPr/>
            <p:nvPr/>
          </p:nvSpPr>
          <p:spPr>
            <a:xfrm flipV="1">
              <a:off x="5285691" y="3723976"/>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4" name="楕円 463"/>
            <p:cNvSpPr/>
            <p:nvPr/>
          </p:nvSpPr>
          <p:spPr>
            <a:xfrm flipV="1">
              <a:off x="5279243" y="420403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0" name="楕円 469"/>
            <p:cNvSpPr/>
            <p:nvPr/>
          </p:nvSpPr>
          <p:spPr>
            <a:xfrm>
              <a:off x="5772636" y="363781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1" name="楕円 470"/>
            <p:cNvSpPr/>
            <p:nvPr/>
          </p:nvSpPr>
          <p:spPr>
            <a:xfrm>
              <a:off x="5832424" y="4128424"/>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2" name="楕円 471"/>
            <p:cNvSpPr/>
            <p:nvPr/>
          </p:nvSpPr>
          <p:spPr>
            <a:xfrm>
              <a:off x="6382186" y="3549715"/>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66" name="グループ化 465"/>
            <p:cNvGrpSpPr/>
            <p:nvPr/>
          </p:nvGrpSpPr>
          <p:grpSpPr>
            <a:xfrm flipH="1">
              <a:off x="4265111" y="3653933"/>
              <a:ext cx="892421" cy="856371"/>
              <a:chOff x="3723250" y="2612488"/>
              <a:chExt cx="892421" cy="856371"/>
            </a:xfrm>
            <a:solidFill>
              <a:schemeClr val="bg1"/>
            </a:solidFill>
          </p:grpSpPr>
          <p:sp>
            <p:nvSpPr>
              <p:cNvPr id="467" name="楕円 466"/>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8" name="楕円 467"/>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9" name="楕円 468"/>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431" name="直線コネクタ 430"/>
            <p:cNvCxnSpPr/>
            <p:nvPr/>
          </p:nvCxnSpPr>
          <p:spPr>
            <a:xfrm flipV="1">
              <a:off x="5467633" y="269884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flipH="1" flipV="1">
              <a:off x="4986454" y="26724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flipV="1">
              <a:off x="5022777"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flipV="1">
              <a:off x="4423941" y="218449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H="1" flipV="1">
              <a:off x="5967871" y="21844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flipH="1" flipV="1">
              <a:off x="5459308" y="2197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flipH="1" flipV="1">
              <a:off x="4890814" y="216866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a:stCxn id="417" idx="1"/>
            </p:cNvCxnSpPr>
            <p:nvPr/>
          </p:nvCxnSpPr>
          <p:spPr>
            <a:xfrm flipH="1" flipV="1">
              <a:off x="6461779" y="2754230"/>
              <a:ext cx="409605" cy="3710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9" name="直線コネクタ 438"/>
            <p:cNvCxnSpPr/>
            <p:nvPr/>
          </p:nvCxnSpPr>
          <p:spPr>
            <a:xfrm flipV="1">
              <a:off x="4335648" y="2710561"/>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V="1">
              <a:off x="4906563" y="2707334"/>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flipH="1" flipV="1">
              <a:off x="5943033" y="2703522"/>
              <a:ext cx="173453" cy="520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flipV="1">
              <a:off x="5441579" y="216661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直線コネクタ 442"/>
            <p:cNvCxnSpPr/>
            <p:nvPr/>
          </p:nvCxnSpPr>
          <p:spPr>
            <a:xfrm flipH="1" flipV="1">
              <a:off x="4897262" y="2208528"/>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V="1">
              <a:off x="5907596" y="226303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flipH="1" flipV="1">
              <a:off x="4425049"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flipH="1" flipV="1">
              <a:off x="5465084"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p:cNvCxnSpPr/>
            <p:nvPr/>
          </p:nvCxnSpPr>
          <p:spPr>
            <a:xfrm flipH="1" flipV="1">
              <a:off x="5957417" y="2686817"/>
              <a:ext cx="504362" cy="125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p:nvPr/>
          </p:nvCxnSpPr>
          <p:spPr>
            <a:xfrm flipH="1" flipV="1">
              <a:off x="4384262" y="322225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flipH="1" flipV="1">
              <a:off x="4972773" y="32222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flipH="1" flipV="1">
              <a:off x="5513452" y="3209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直線コネクタ 450"/>
            <p:cNvCxnSpPr>
              <a:stCxn id="417" idx="2"/>
            </p:cNvCxnSpPr>
            <p:nvPr/>
          </p:nvCxnSpPr>
          <p:spPr>
            <a:xfrm flipH="1" flipV="1">
              <a:off x="6057735" y="3221095"/>
              <a:ext cx="760085" cy="334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flipH="1" flipV="1">
              <a:off x="4930561" y="2236654"/>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flipV="1">
              <a:off x="5519302" y="2305591"/>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flipV="1">
              <a:off x="6126661" y="282361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直線コネクタ 454"/>
            <p:cNvCxnSpPr/>
            <p:nvPr/>
          </p:nvCxnSpPr>
          <p:spPr>
            <a:xfrm flipH="1" flipV="1">
              <a:off x="4421890" y="27084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flipH="1" flipV="1">
              <a:off x="4939925"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flipV="1">
              <a:off x="5545466" y="275183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flipH="1" flipV="1">
              <a:off x="5444109" y="2716331"/>
              <a:ext cx="628158" cy="536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直線コネクタ 458"/>
            <p:cNvCxnSpPr/>
            <p:nvPr/>
          </p:nvCxnSpPr>
          <p:spPr>
            <a:xfrm flipH="1" flipV="1">
              <a:off x="5936941" y="2813322"/>
              <a:ext cx="1030834" cy="4492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flipV="1">
              <a:off x="4457510" y="273195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flipV="1">
              <a:off x="4945365" y="220959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flipH="1" flipV="1">
              <a:off x="5444875" y="21827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楕円 415"/>
            <p:cNvSpPr/>
            <p:nvPr/>
          </p:nvSpPr>
          <p:spPr>
            <a:xfrm>
              <a:off x="5953481" y="307338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7" name="楕円 416"/>
            <p:cNvSpPr/>
            <p:nvPr/>
          </p:nvSpPr>
          <p:spPr>
            <a:xfrm>
              <a:off x="6817820" y="3071707"/>
              <a:ext cx="365760" cy="3657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8" name="楕円 417"/>
            <p:cNvSpPr/>
            <p:nvPr/>
          </p:nvSpPr>
          <p:spPr>
            <a:xfrm>
              <a:off x="4690759"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9" name="楕円 418"/>
            <p:cNvSpPr/>
            <p:nvPr/>
          </p:nvSpPr>
          <p:spPr>
            <a:xfrm>
              <a:off x="5251123" y="3087844"/>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0" name="楕円 419"/>
            <p:cNvSpPr/>
            <p:nvPr/>
          </p:nvSpPr>
          <p:spPr>
            <a:xfrm>
              <a:off x="4099916"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1" name="楕円 420"/>
            <p:cNvSpPr/>
            <p:nvPr/>
          </p:nvSpPr>
          <p:spPr>
            <a:xfrm>
              <a:off x="5232367" y="2511070"/>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2" name="楕円 421"/>
            <p:cNvSpPr/>
            <p:nvPr/>
          </p:nvSpPr>
          <p:spPr>
            <a:xfrm>
              <a:off x="5225919" y="2031009"/>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8" name="楕円 427"/>
            <p:cNvSpPr/>
            <p:nvPr/>
          </p:nvSpPr>
          <p:spPr>
            <a:xfrm flipV="1">
              <a:off x="5719312" y="259723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9" name="楕円 428"/>
            <p:cNvSpPr/>
            <p:nvPr/>
          </p:nvSpPr>
          <p:spPr>
            <a:xfrm flipV="1">
              <a:off x="5779100" y="2106622"/>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0" name="楕円 429"/>
            <p:cNvSpPr/>
            <p:nvPr/>
          </p:nvSpPr>
          <p:spPr>
            <a:xfrm flipV="1">
              <a:off x="6330481" y="2638527"/>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24" name="グループ化 423"/>
            <p:cNvGrpSpPr/>
            <p:nvPr/>
          </p:nvGrpSpPr>
          <p:grpSpPr>
            <a:xfrm flipH="1" flipV="1">
              <a:off x="4211787" y="2090502"/>
              <a:ext cx="892421" cy="856371"/>
              <a:chOff x="3723250" y="2612488"/>
              <a:chExt cx="892421" cy="856371"/>
            </a:xfrm>
            <a:solidFill>
              <a:schemeClr val="bg1"/>
            </a:solidFill>
          </p:grpSpPr>
          <p:sp>
            <p:nvSpPr>
              <p:cNvPr id="425" name="楕円 42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6" name="楕円 42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7" name="楕円 42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698" name="テキスト ボックス 697"/>
          <p:cNvSpPr txBox="1"/>
          <p:nvPr/>
        </p:nvSpPr>
        <p:spPr>
          <a:xfrm>
            <a:off x="3420119" y="556098"/>
            <a:ext cx="2031325"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複雑系の反応</a:t>
            </a:r>
          </a:p>
        </p:txBody>
      </p:sp>
      <p:sp>
        <p:nvSpPr>
          <p:cNvPr id="699" name="テキスト ボックス 698"/>
          <p:cNvSpPr txBox="1"/>
          <p:nvPr/>
        </p:nvSpPr>
        <p:spPr>
          <a:xfrm>
            <a:off x="1062283" y="4490365"/>
            <a:ext cx="156966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変化する前の状態</a:t>
            </a:r>
          </a:p>
        </p:txBody>
      </p:sp>
      <p:grpSp>
        <p:nvGrpSpPr>
          <p:cNvPr id="363" name="グループ化 362"/>
          <p:cNvGrpSpPr/>
          <p:nvPr/>
        </p:nvGrpSpPr>
        <p:grpSpPr>
          <a:xfrm>
            <a:off x="3275856" y="2286997"/>
            <a:ext cx="2312748" cy="1904091"/>
            <a:chOff x="4099916" y="2031009"/>
            <a:chExt cx="3083664" cy="2538788"/>
          </a:xfrm>
          <a:solidFill>
            <a:schemeClr val="bg1"/>
          </a:solidFill>
        </p:grpSpPr>
        <p:cxnSp>
          <p:nvCxnSpPr>
            <p:cNvPr id="364" name="直線コネクタ 363"/>
            <p:cNvCxnSpPr/>
            <p:nvPr/>
          </p:nvCxnSpPr>
          <p:spPr>
            <a:xfrm>
              <a:off x="5459284" y="3315793"/>
              <a:ext cx="6593" cy="5134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直線コネクタ 364"/>
            <p:cNvCxnSpPr/>
            <p:nvPr/>
          </p:nvCxnSpPr>
          <p:spPr>
            <a:xfrm flipH="1">
              <a:off x="4978105" y="3839815"/>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直線コネクタ 365"/>
            <p:cNvCxnSpPr/>
            <p:nvPr/>
          </p:nvCxnSpPr>
          <p:spPr>
            <a:xfrm>
              <a:off x="5014428" y="3391714"/>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直線コネクタ 366"/>
            <p:cNvCxnSpPr/>
            <p:nvPr/>
          </p:nvCxnSpPr>
          <p:spPr>
            <a:xfrm>
              <a:off x="4415592" y="3866475"/>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直線コネクタ 367"/>
            <p:cNvCxnSpPr/>
            <p:nvPr/>
          </p:nvCxnSpPr>
          <p:spPr>
            <a:xfrm flipH="1">
              <a:off x="5959522" y="3866476"/>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直線コネクタ 368"/>
            <p:cNvCxnSpPr/>
            <p:nvPr/>
          </p:nvCxnSpPr>
          <p:spPr>
            <a:xfrm flipH="1">
              <a:off x="5450959" y="4314889"/>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直線コネクタ 369"/>
            <p:cNvCxnSpPr/>
            <p:nvPr/>
          </p:nvCxnSpPr>
          <p:spPr>
            <a:xfrm flipH="1">
              <a:off x="4882465" y="4343607"/>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直線コネクタ 370"/>
            <p:cNvCxnSpPr/>
            <p:nvPr/>
          </p:nvCxnSpPr>
          <p:spPr>
            <a:xfrm flipH="1">
              <a:off x="6453430" y="3262542"/>
              <a:ext cx="529982" cy="511329"/>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2" name="直線コネクタ 371"/>
            <p:cNvCxnSpPr/>
            <p:nvPr/>
          </p:nvCxnSpPr>
          <p:spPr>
            <a:xfrm>
              <a:off x="4327299" y="3346862"/>
              <a:ext cx="102429" cy="47067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直線コネクタ 372"/>
            <p:cNvCxnSpPr/>
            <p:nvPr/>
          </p:nvCxnSpPr>
          <p:spPr>
            <a:xfrm>
              <a:off x="4898214" y="3307876"/>
              <a:ext cx="63601" cy="51289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直線コネクタ 373"/>
            <p:cNvCxnSpPr/>
            <p:nvPr/>
          </p:nvCxnSpPr>
          <p:spPr>
            <a:xfrm flipH="1">
              <a:off x="5934684" y="3265825"/>
              <a:ext cx="188389" cy="55875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直線コネクタ 374"/>
            <p:cNvCxnSpPr/>
            <p:nvPr/>
          </p:nvCxnSpPr>
          <p:spPr>
            <a:xfrm>
              <a:off x="5433230" y="3848025"/>
              <a:ext cx="6593" cy="5134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p:cNvCxnSpPr/>
            <p:nvPr/>
          </p:nvCxnSpPr>
          <p:spPr>
            <a:xfrm flipH="1">
              <a:off x="4888913" y="3906924"/>
              <a:ext cx="81695" cy="4126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直線コネクタ 376"/>
            <p:cNvCxnSpPr/>
            <p:nvPr/>
          </p:nvCxnSpPr>
          <p:spPr>
            <a:xfrm>
              <a:off x="5899247" y="3852421"/>
              <a:ext cx="81695" cy="4126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直線コネクタ 377"/>
            <p:cNvCxnSpPr/>
            <p:nvPr/>
          </p:nvCxnSpPr>
          <p:spPr>
            <a:xfrm flipH="1">
              <a:off x="4416700" y="3825456"/>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直線コネクタ 378"/>
            <p:cNvCxnSpPr/>
            <p:nvPr/>
          </p:nvCxnSpPr>
          <p:spPr>
            <a:xfrm flipH="1">
              <a:off x="5456735" y="3825456"/>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直線コネクタ 379"/>
            <p:cNvCxnSpPr/>
            <p:nvPr/>
          </p:nvCxnSpPr>
          <p:spPr>
            <a:xfrm flipH="1">
              <a:off x="5949068" y="3730094"/>
              <a:ext cx="561856" cy="11119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直線コネクタ 380"/>
            <p:cNvCxnSpPr/>
            <p:nvPr/>
          </p:nvCxnSpPr>
          <p:spPr>
            <a:xfrm flipH="1">
              <a:off x="4922212" y="4009283"/>
              <a:ext cx="388294" cy="28216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直線コネクタ 381"/>
            <p:cNvCxnSpPr/>
            <p:nvPr/>
          </p:nvCxnSpPr>
          <p:spPr>
            <a:xfrm>
              <a:off x="5510953" y="3940346"/>
              <a:ext cx="388294" cy="28216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直線コネクタ 382"/>
            <p:cNvCxnSpPr/>
            <p:nvPr/>
          </p:nvCxnSpPr>
          <p:spPr>
            <a:xfrm>
              <a:off x="6172386" y="3303193"/>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直線コネクタ 383"/>
            <p:cNvCxnSpPr/>
            <p:nvPr/>
          </p:nvCxnSpPr>
          <p:spPr>
            <a:xfrm flipH="1">
              <a:off x="4413541" y="3390230"/>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直線コネクタ 384"/>
            <p:cNvCxnSpPr/>
            <p:nvPr/>
          </p:nvCxnSpPr>
          <p:spPr>
            <a:xfrm flipH="1">
              <a:off x="4931576" y="3391714"/>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直線コネクタ 385"/>
            <p:cNvCxnSpPr/>
            <p:nvPr/>
          </p:nvCxnSpPr>
          <p:spPr>
            <a:xfrm>
              <a:off x="5537117" y="3346862"/>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直線コネクタ 386"/>
            <p:cNvCxnSpPr/>
            <p:nvPr/>
          </p:nvCxnSpPr>
          <p:spPr>
            <a:xfrm flipH="1">
              <a:off x="5505104" y="3266702"/>
              <a:ext cx="644926" cy="5550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flipH="1">
              <a:off x="6041624" y="3249062"/>
              <a:ext cx="908834" cy="53206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直線コネクタ 388"/>
            <p:cNvCxnSpPr/>
            <p:nvPr/>
          </p:nvCxnSpPr>
          <p:spPr>
            <a:xfrm>
              <a:off x="4449161" y="3366747"/>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直線コネクタ 389"/>
            <p:cNvCxnSpPr/>
            <p:nvPr/>
          </p:nvCxnSpPr>
          <p:spPr>
            <a:xfrm>
              <a:off x="4937016" y="3889104"/>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直線コネクタ 390"/>
            <p:cNvCxnSpPr/>
            <p:nvPr/>
          </p:nvCxnSpPr>
          <p:spPr>
            <a:xfrm flipH="1">
              <a:off x="5436526" y="3868235"/>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92" name="楕円 391"/>
            <p:cNvSpPr/>
            <p:nvPr/>
          </p:nvSpPr>
          <p:spPr>
            <a:xfrm flipV="1">
              <a:off x="5285691" y="3723976"/>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3" name="楕円 392"/>
            <p:cNvSpPr/>
            <p:nvPr/>
          </p:nvSpPr>
          <p:spPr>
            <a:xfrm flipV="1">
              <a:off x="5279243" y="420403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4" name="楕円 393"/>
            <p:cNvSpPr/>
            <p:nvPr/>
          </p:nvSpPr>
          <p:spPr>
            <a:xfrm>
              <a:off x="5772636" y="363781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5" name="楕円 394"/>
            <p:cNvSpPr/>
            <p:nvPr/>
          </p:nvSpPr>
          <p:spPr>
            <a:xfrm>
              <a:off x="5832424" y="4128424"/>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6" name="楕円 395"/>
            <p:cNvSpPr/>
            <p:nvPr/>
          </p:nvSpPr>
          <p:spPr>
            <a:xfrm>
              <a:off x="6382186" y="3549715"/>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397" name="グループ化 396"/>
            <p:cNvGrpSpPr/>
            <p:nvPr/>
          </p:nvGrpSpPr>
          <p:grpSpPr>
            <a:xfrm flipH="1">
              <a:off x="4265111" y="3653933"/>
              <a:ext cx="892421" cy="856371"/>
              <a:chOff x="3723250" y="2612488"/>
              <a:chExt cx="892421" cy="856371"/>
            </a:xfrm>
            <a:grpFill/>
          </p:grpSpPr>
          <p:sp>
            <p:nvSpPr>
              <p:cNvPr id="717" name="楕円 716"/>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8" name="楕円 717"/>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9" name="楕円 718"/>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398" name="直線コネクタ 397"/>
            <p:cNvCxnSpPr/>
            <p:nvPr/>
          </p:nvCxnSpPr>
          <p:spPr>
            <a:xfrm flipV="1">
              <a:off x="5467633" y="2698846"/>
              <a:ext cx="6593" cy="5134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 name="直線コネクタ 398"/>
            <p:cNvCxnSpPr/>
            <p:nvPr/>
          </p:nvCxnSpPr>
          <p:spPr>
            <a:xfrm flipH="1" flipV="1">
              <a:off x="4986454" y="2672457"/>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 name="直線コネクタ 399"/>
            <p:cNvCxnSpPr/>
            <p:nvPr/>
          </p:nvCxnSpPr>
          <p:spPr>
            <a:xfrm flipV="1">
              <a:off x="5022777" y="2706985"/>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直線コネクタ 400"/>
            <p:cNvCxnSpPr/>
            <p:nvPr/>
          </p:nvCxnSpPr>
          <p:spPr>
            <a:xfrm flipV="1">
              <a:off x="4423941" y="2184495"/>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 name="直線コネクタ 401"/>
            <p:cNvCxnSpPr/>
            <p:nvPr/>
          </p:nvCxnSpPr>
          <p:spPr>
            <a:xfrm flipH="1" flipV="1">
              <a:off x="5967871" y="2184494"/>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 name="直線コネクタ 402"/>
            <p:cNvCxnSpPr/>
            <p:nvPr/>
          </p:nvCxnSpPr>
          <p:spPr>
            <a:xfrm flipH="1" flipV="1">
              <a:off x="5459308" y="2197383"/>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直線コネクタ 403"/>
            <p:cNvCxnSpPr/>
            <p:nvPr/>
          </p:nvCxnSpPr>
          <p:spPr>
            <a:xfrm flipH="1" flipV="1">
              <a:off x="4890814" y="2168665"/>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直線コネクタ 404"/>
            <p:cNvCxnSpPr>
              <a:stCxn id="704" idx="1"/>
            </p:cNvCxnSpPr>
            <p:nvPr/>
          </p:nvCxnSpPr>
          <p:spPr>
            <a:xfrm flipH="1" flipV="1">
              <a:off x="6461779" y="2754230"/>
              <a:ext cx="409605" cy="371041"/>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6" name="直線コネクタ 405"/>
            <p:cNvCxnSpPr/>
            <p:nvPr/>
          </p:nvCxnSpPr>
          <p:spPr>
            <a:xfrm flipV="1">
              <a:off x="4335648" y="2710561"/>
              <a:ext cx="102429" cy="47067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直線コネクタ 406"/>
            <p:cNvCxnSpPr/>
            <p:nvPr/>
          </p:nvCxnSpPr>
          <p:spPr>
            <a:xfrm flipV="1">
              <a:off x="4906563" y="2707334"/>
              <a:ext cx="63601" cy="51289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 name="直線コネクタ 407"/>
            <p:cNvCxnSpPr/>
            <p:nvPr/>
          </p:nvCxnSpPr>
          <p:spPr>
            <a:xfrm flipH="1" flipV="1">
              <a:off x="5943033" y="2703522"/>
              <a:ext cx="173453" cy="52090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直線コネクタ 410"/>
            <p:cNvCxnSpPr/>
            <p:nvPr/>
          </p:nvCxnSpPr>
          <p:spPr>
            <a:xfrm flipV="1">
              <a:off x="5441579" y="2166614"/>
              <a:ext cx="6593" cy="5134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直線コネクタ 411"/>
            <p:cNvCxnSpPr/>
            <p:nvPr/>
          </p:nvCxnSpPr>
          <p:spPr>
            <a:xfrm flipH="1" flipV="1">
              <a:off x="4897262" y="2208528"/>
              <a:ext cx="81695" cy="4126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 name="直線コネクタ 412"/>
            <p:cNvCxnSpPr/>
            <p:nvPr/>
          </p:nvCxnSpPr>
          <p:spPr>
            <a:xfrm flipV="1">
              <a:off x="5907596" y="2263031"/>
              <a:ext cx="81695" cy="4126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 name="直線コネクタ 413"/>
            <p:cNvCxnSpPr/>
            <p:nvPr/>
          </p:nvCxnSpPr>
          <p:spPr>
            <a:xfrm flipH="1" flipV="1">
              <a:off x="4425049" y="2686816"/>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 name="直線コネクタ 414"/>
            <p:cNvCxnSpPr/>
            <p:nvPr/>
          </p:nvCxnSpPr>
          <p:spPr>
            <a:xfrm flipH="1" flipV="1">
              <a:off x="5465084" y="2686816"/>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直線コネクタ 422"/>
            <p:cNvCxnSpPr/>
            <p:nvPr/>
          </p:nvCxnSpPr>
          <p:spPr>
            <a:xfrm flipH="1" flipV="1">
              <a:off x="5957417" y="2686817"/>
              <a:ext cx="504362" cy="1256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 name="直線コネクタ 464"/>
            <p:cNvCxnSpPr/>
            <p:nvPr/>
          </p:nvCxnSpPr>
          <p:spPr>
            <a:xfrm flipH="1" flipV="1">
              <a:off x="4384262" y="3222259"/>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直線コネクタ 500"/>
            <p:cNvCxnSpPr/>
            <p:nvPr/>
          </p:nvCxnSpPr>
          <p:spPr>
            <a:xfrm flipH="1" flipV="1">
              <a:off x="4972773" y="3222258"/>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直線コネクタ 501"/>
            <p:cNvCxnSpPr/>
            <p:nvPr/>
          </p:nvCxnSpPr>
          <p:spPr>
            <a:xfrm flipH="1" flipV="1">
              <a:off x="5513452" y="3209383"/>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直線コネクタ 502"/>
            <p:cNvCxnSpPr>
              <a:stCxn id="704" idx="2"/>
            </p:cNvCxnSpPr>
            <p:nvPr/>
          </p:nvCxnSpPr>
          <p:spPr>
            <a:xfrm flipH="1" flipV="1">
              <a:off x="6057735" y="3221095"/>
              <a:ext cx="760085" cy="33492"/>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4" name="直線コネクタ 503"/>
            <p:cNvCxnSpPr/>
            <p:nvPr/>
          </p:nvCxnSpPr>
          <p:spPr>
            <a:xfrm flipH="1" flipV="1">
              <a:off x="4930561" y="2236654"/>
              <a:ext cx="468130" cy="36251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直線コネクタ 504"/>
            <p:cNvCxnSpPr/>
            <p:nvPr/>
          </p:nvCxnSpPr>
          <p:spPr>
            <a:xfrm flipV="1">
              <a:off x="5519302" y="2305591"/>
              <a:ext cx="388294" cy="28216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6" name="直線コネクタ 505"/>
            <p:cNvCxnSpPr/>
            <p:nvPr/>
          </p:nvCxnSpPr>
          <p:spPr>
            <a:xfrm flipV="1">
              <a:off x="6126661" y="2823613"/>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直線コネクタ 506"/>
            <p:cNvCxnSpPr/>
            <p:nvPr/>
          </p:nvCxnSpPr>
          <p:spPr>
            <a:xfrm flipH="1" flipV="1">
              <a:off x="4421890" y="2708469"/>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直線コネクタ 507"/>
            <p:cNvCxnSpPr/>
            <p:nvPr/>
          </p:nvCxnSpPr>
          <p:spPr>
            <a:xfrm flipH="1" flipV="1">
              <a:off x="4939925" y="2706985"/>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直線コネクタ 508"/>
            <p:cNvCxnSpPr/>
            <p:nvPr/>
          </p:nvCxnSpPr>
          <p:spPr>
            <a:xfrm flipV="1">
              <a:off x="5545466" y="2751837"/>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直線コネクタ 509"/>
            <p:cNvCxnSpPr/>
            <p:nvPr/>
          </p:nvCxnSpPr>
          <p:spPr>
            <a:xfrm flipH="1" flipV="1">
              <a:off x="5444109" y="2716331"/>
              <a:ext cx="628158" cy="53668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直線コネクタ 510"/>
            <p:cNvCxnSpPr/>
            <p:nvPr/>
          </p:nvCxnSpPr>
          <p:spPr>
            <a:xfrm flipH="1" flipV="1">
              <a:off x="5936941" y="2813322"/>
              <a:ext cx="1030834" cy="44922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直線コネクタ 511"/>
            <p:cNvCxnSpPr/>
            <p:nvPr/>
          </p:nvCxnSpPr>
          <p:spPr>
            <a:xfrm flipV="1">
              <a:off x="4457510" y="2731952"/>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直線コネクタ 512"/>
            <p:cNvCxnSpPr/>
            <p:nvPr/>
          </p:nvCxnSpPr>
          <p:spPr>
            <a:xfrm flipV="1">
              <a:off x="4945365" y="2209595"/>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直線コネクタ 701"/>
            <p:cNvCxnSpPr/>
            <p:nvPr/>
          </p:nvCxnSpPr>
          <p:spPr>
            <a:xfrm flipH="1" flipV="1">
              <a:off x="5444875" y="2182735"/>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703" name="楕円 702"/>
            <p:cNvSpPr/>
            <p:nvPr/>
          </p:nvSpPr>
          <p:spPr>
            <a:xfrm>
              <a:off x="5953481" y="3073383"/>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4" name="楕円 703"/>
            <p:cNvSpPr/>
            <p:nvPr/>
          </p:nvSpPr>
          <p:spPr>
            <a:xfrm>
              <a:off x="6817820" y="3071707"/>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5" name="楕円 704"/>
            <p:cNvSpPr/>
            <p:nvPr/>
          </p:nvSpPr>
          <p:spPr>
            <a:xfrm>
              <a:off x="4690759" y="3087844"/>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6" name="楕円 705"/>
            <p:cNvSpPr/>
            <p:nvPr/>
          </p:nvSpPr>
          <p:spPr>
            <a:xfrm>
              <a:off x="5251123" y="3087844"/>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7" name="楕円 706"/>
            <p:cNvSpPr/>
            <p:nvPr/>
          </p:nvSpPr>
          <p:spPr>
            <a:xfrm>
              <a:off x="4099916" y="3087844"/>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8" name="楕円 707"/>
            <p:cNvSpPr/>
            <p:nvPr/>
          </p:nvSpPr>
          <p:spPr>
            <a:xfrm>
              <a:off x="5232367" y="2511070"/>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9" name="楕円 708"/>
            <p:cNvSpPr/>
            <p:nvPr/>
          </p:nvSpPr>
          <p:spPr>
            <a:xfrm>
              <a:off x="5225919" y="203100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0" name="楕円 709"/>
            <p:cNvSpPr/>
            <p:nvPr/>
          </p:nvSpPr>
          <p:spPr>
            <a:xfrm flipV="1">
              <a:off x="5719312" y="259723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1" name="楕円 710"/>
            <p:cNvSpPr/>
            <p:nvPr/>
          </p:nvSpPr>
          <p:spPr>
            <a:xfrm flipV="1">
              <a:off x="5779100" y="2106622"/>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2" name="楕円 711"/>
            <p:cNvSpPr/>
            <p:nvPr/>
          </p:nvSpPr>
          <p:spPr>
            <a:xfrm flipV="1">
              <a:off x="6330481" y="2638527"/>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713" name="グループ化 712"/>
            <p:cNvGrpSpPr/>
            <p:nvPr/>
          </p:nvGrpSpPr>
          <p:grpSpPr>
            <a:xfrm flipH="1" flipV="1">
              <a:off x="4211787" y="2090502"/>
              <a:ext cx="892421" cy="856371"/>
              <a:chOff x="3723250" y="2612488"/>
              <a:chExt cx="892421" cy="856371"/>
            </a:xfrm>
            <a:grpFill/>
          </p:grpSpPr>
          <p:sp>
            <p:nvSpPr>
              <p:cNvPr id="714" name="楕円 713"/>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5" name="楕円 714"/>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6" name="楕円 715"/>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63" name="テキスト ボックス 262"/>
          <p:cNvSpPr txBox="1"/>
          <p:nvPr/>
        </p:nvSpPr>
        <p:spPr>
          <a:xfrm>
            <a:off x="5238112" y="3833145"/>
            <a:ext cx="2619751"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複雑系の一つの部品の変化が他の様々な部品に様々に影響する</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可能性がある</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どこにどのような影響があるかは状況次第で変化するので、正確に予測できない</a:t>
            </a:r>
          </a:p>
        </p:txBody>
      </p:sp>
      <p:sp>
        <p:nvSpPr>
          <p:cNvPr id="264" name="テキスト ボックス 263"/>
          <p:cNvSpPr txBox="1"/>
          <p:nvPr/>
        </p:nvSpPr>
        <p:spPr>
          <a:xfrm>
            <a:off x="3805534" y="1178690"/>
            <a:ext cx="22621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複雑系の反応の特徴</a:t>
            </a:r>
          </a:p>
        </p:txBody>
      </p:sp>
      <p:sp>
        <p:nvSpPr>
          <p:cNvPr id="265" name="テキスト ボックス 264"/>
          <p:cNvSpPr txBox="1"/>
          <p:nvPr/>
        </p:nvSpPr>
        <p:spPr>
          <a:xfrm>
            <a:off x="3724781" y="1653750"/>
            <a:ext cx="26180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長期的に予測ができない</a:t>
            </a:r>
          </a:p>
        </p:txBody>
      </p:sp>
      <p:sp>
        <p:nvSpPr>
          <p:cNvPr id="266" name="テキスト ボックス 265"/>
          <p:cNvSpPr txBox="1"/>
          <p:nvPr/>
        </p:nvSpPr>
        <p:spPr>
          <a:xfrm>
            <a:off x="6373486" y="1653750"/>
            <a:ext cx="27751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短期的には予測できる</a:t>
            </a:r>
          </a:p>
        </p:txBody>
      </p:sp>
      <p:sp>
        <p:nvSpPr>
          <p:cNvPr id="267" name="テキスト ボックス 266"/>
          <p:cNvSpPr txBox="1"/>
          <p:nvPr/>
        </p:nvSpPr>
        <p:spPr>
          <a:xfrm>
            <a:off x="5426751" y="2159041"/>
            <a:ext cx="344357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常に見守り、随時適切に介入する</a:t>
            </a:r>
          </a:p>
        </p:txBody>
      </p:sp>
    </p:spTree>
    <p:extLst>
      <p:ext uri="{BB962C8B-B14F-4D97-AF65-F5344CB8AC3E}">
        <p14:creationId xmlns:p14="http://schemas.microsoft.com/office/powerpoint/2010/main" val="254867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63"/>
                                        </p:tgtEl>
                                      </p:cBhvr>
                                    </p:animEffect>
                                    <p:set>
                                      <p:cBhvr>
                                        <p:cTn id="7" dur="1" fill="hold">
                                          <p:stCondLst>
                                            <p:cond delay="499"/>
                                          </p:stCondLst>
                                        </p:cTn>
                                        <p:tgtEl>
                                          <p:spTgt spid="36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wipe(left)">
                                      <p:cBhvr>
                                        <p:cTn id="12" dur="500"/>
                                        <p:tgtEl>
                                          <p:spTgt spid="2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6"/>
                                        </p:tgtEl>
                                        <p:attrNameLst>
                                          <p:attrName>style.visibility</p:attrName>
                                        </p:attrNameLst>
                                      </p:cBhvr>
                                      <p:to>
                                        <p:strVal val="visible"/>
                                      </p:to>
                                    </p:set>
                                    <p:animEffect transition="in" filter="wipe(left)">
                                      <p:cBhvr>
                                        <p:cTn id="17" dur="500"/>
                                        <p:tgtEl>
                                          <p:spTgt spid="2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7"/>
                                        </p:tgtEl>
                                        <p:attrNameLst>
                                          <p:attrName>style.visibility</p:attrName>
                                        </p:attrNameLst>
                                      </p:cBhvr>
                                      <p:to>
                                        <p:strVal val="visible"/>
                                      </p:to>
                                    </p:set>
                                    <p:animEffect transition="in" filter="wipe(left)">
                                      <p:cBhvr>
                                        <p:cTn id="22"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266" grpId="0"/>
      <p:bldP spid="26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グループ化 409"/>
          <p:cNvGrpSpPr/>
          <p:nvPr/>
        </p:nvGrpSpPr>
        <p:grpSpPr>
          <a:xfrm>
            <a:off x="800863" y="2286997"/>
            <a:ext cx="1960685" cy="1904091"/>
            <a:chOff x="796353" y="1877808"/>
            <a:chExt cx="2614247" cy="2538788"/>
          </a:xfrm>
        </p:grpSpPr>
        <p:grpSp>
          <p:nvGrpSpPr>
            <p:cNvPr id="224" name="グループ化 223"/>
            <p:cNvGrpSpPr/>
            <p:nvPr/>
          </p:nvGrpSpPr>
          <p:grpSpPr>
            <a:xfrm>
              <a:off x="1023736" y="3149992"/>
              <a:ext cx="2228559" cy="1058294"/>
              <a:chOff x="5433711" y="3870664"/>
              <a:chExt cx="2228559" cy="1058294"/>
            </a:xfrm>
          </p:grpSpPr>
          <p:cxnSp>
            <p:nvCxnSpPr>
              <p:cNvPr id="191" name="直線コネクタ 190"/>
              <p:cNvCxnSpPr/>
              <p:nvPr/>
            </p:nvCxnSpPr>
            <p:spPr>
              <a:xfrm>
                <a:off x="6565696" y="388326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flipH="1">
                <a:off x="6084517" y="440728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6120840"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5522004" y="443394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7065934" y="4433947"/>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a:off x="6557371" y="4882360"/>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H="1">
                <a:off x="5988877" y="491107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7559841" y="3870664"/>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a:off x="5433711" y="3914333"/>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6004626" y="3875347"/>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a:off x="7041095" y="387916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6539642" y="441549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H="1">
                <a:off x="5995325" y="4474395"/>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7005659" y="4419892"/>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H="1">
                <a:off x="5523112"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H="1">
                <a:off x="6563147"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H="1">
                <a:off x="7055479"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H="1">
                <a:off x="6028624" y="4576754"/>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6617365" y="4507817"/>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7138121" y="387066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flipH="1">
                <a:off x="5519953" y="395770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flipH="1">
                <a:off x="6037988"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6643529" y="391433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6611515" y="395980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flipH="1">
                <a:off x="7148035" y="391919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5555573" y="393421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6043428" y="445657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H="1">
                <a:off x="6542938" y="443570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 name="グループ化 222"/>
            <p:cNvGrpSpPr/>
            <p:nvPr/>
          </p:nvGrpSpPr>
          <p:grpSpPr>
            <a:xfrm>
              <a:off x="961548" y="3484612"/>
              <a:ext cx="2399946" cy="931984"/>
              <a:chOff x="5344389" y="4142934"/>
              <a:chExt cx="2399946" cy="931984"/>
            </a:xfrm>
          </p:grpSpPr>
          <p:sp>
            <p:nvSpPr>
              <p:cNvPr id="181" name="楕円 180"/>
              <p:cNvSpPr/>
              <p:nvPr/>
            </p:nvSpPr>
            <p:spPr>
              <a:xfrm flipV="1">
                <a:off x="6364969" y="422909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2" name="楕円 181"/>
              <p:cNvSpPr/>
              <p:nvPr/>
            </p:nvSpPr>
            <p:spPr>
              <a:xfrm flipV="1">
                <a:off x="6358521" y="4709158"/>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83" name="グループ化 182"/>
              <p:cNvGrpSpPr/>
              <p:nvPr/>
            </p:nvGrpSpPr>
            <p:grpSpPr>
              <a:xfrm>
                <a:off x="6851914" y="4142934"/>
                <a:ext cx="892421" cy="856371"/>
                <a:chOff x="3875650" y="2764888"/>
                <a:chExt cx="892421" cy="856371"/>
              </a:xfrm>
              <a:solidFill>
                <a:schemeClr val="bg1"/>
              </a:solidFill>
            </p:grpSpPr>
            <p:sp>
              <p:nvSpPr>
                <p:cNvPr id="188" name="楕円 18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9" name="楕円 18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0" name="楕円 18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84" name="グループ化 183"/>
              <p:cNvGrpSpPr/>
              <p:nvPr/>
            </p:nvGrpSpPr>
            <p:grpSpPr>
              <a:xfrm flipH="1">
                <a:off x="5344389" y="4159054"/>
                <a:ext cx="892421" cy="856371"/>
                <a:chOff x="3723250" y="2612488"/>
                <a:chExt cx="892421" cy="856371"/>
              </a:xfrm>
              <a:solidFill>
                <a:schemeClr val="bg1"/>
              </a:solidFill>
            </p:grpSpPr>
            <p:sp>
              <p:nvSpPr>
                <p:cNvPr id="185" name="楕円 18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6" name="楕円 18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7" name="楕円 18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409" name="グループ化 408"/>
            <p:cNvGrpSpPr/>
            <p:nvPr/>
          </p:nvGrpSpPr>
          <p:grpSpPr>
            <a:xfrm>
              <a:off x="1032085" y="2013413"/>
              <a:ext cx="2228559" cy="1071474"/>
              <a:chOff x="1032085" y="2013413"/>
              <a:chExt cx="2228559" cy="1071474"/>
            </a:xfrm>
          </p:grpSpPr>
          <p:cxnSp>
            <p:nvCxnSpPr>
              <p:cNvPr id="93" name="直線コネクタ 92"/>
              <p:cNvCxnSpPr/>
              <p:nvPr/>
            </p:nvCxnSpPr>
            <p:spPr>
              <a:xfrm flipV="1">
                <a:off x="2164070" y="254564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flipV="1">
                <a:off x="1682891" y="25192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1719214"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1120378" y="20312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2664308" y="2031293"/>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flipV="1">
                <a:off x="2155745" y="2044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1587251" y="2015464"/>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3158215" y="2601029"/>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1032085" y="2557360"/>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1603000" y="2554133"/>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flipV="1">
                <a:off x="2639469" y="255032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2138016" y="201341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flipV="1">
                <a:off x="1593699" y="2055327"/>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V="1">
                <a:off x="2604033" y="2109830"/>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flipV="1">
                <a:off x="1121486"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flipV="1">
                <a:off x="2161521"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flipV="1">
                <a:off x="2653853"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flipV="1">
                <a:off x="1080699" y="30690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H="1" flipV="1">
                <a:off x="1669210" y="30690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flipV="1">
                <a:off x="2209889" y="3056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2754171" y="306789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flipV="1">
                <a:off x="1626998" y="2083453"/>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2215739" y="2152390"/>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2736495" y="264230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flipV="1">
                <a:off x="1118327" y="255526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flipV="1">
                <a:off x="1636362"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2241903" y="2598636"/>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flipV="1">
                <a:off x="2209889" y="25531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flipV="1">
                <a:off x="2746409" y="259377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V="1">
                <a:off x="1153947" y="257875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1641802" y="205639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flipV="1">
                <a:off x="2141312" y="202953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グループ化 170"/>
            <p:cNvGrpSpPr/>
            <p:nvPr/>
          </p:nvGrpSpPr>
          <p:grpSpPr>
            <a:xfrm>
              <a:off x="796353" y="1877808"/>
              <a:ext cx="2614247" cy="1422595"/>
              <a:chOff x="2023403" y="1065042"/>
              <a:chExt cx="2614247" cy="1422595"/>
            </a:xfrm>
            <a:solidFill>
              <a:schemeClr val="bg1"/>
            </a:solidFill>
          </p:grpSpPr>
          <p:sp>
            <p:nvSpPr>
              <p:cNvPr id="5" name="楕円 4"/>
              <p:cNvSpPr/>
              <p:nvPr/>
            </p:nvSpPr>
            <p:spPr>
              <a:xfrm>
                <a:off x="372325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p:cNvSpPr/>
              <p:nvPr/>
            </p:nvSpPr>
            <p:spPr>
              <a:xfrm>
                <a:off x="427189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p:cNvSpPr/>
              <p:nvPr/>
            </p:nvSpPr>
            <p:spPr>
              <a:xfrm>
                <a:off x="2614246"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p:cNvSpPr/>
              <p:nvPr/>
            </p:nvSpPr>
            <p:spPr>
              <a:xfrm>
                <a:off x="317461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p:cNvSpPr/>
              <p:nvPr/>
            </p:nvSpPr>
            <p:spPr>
              <a:xfrm>
                <a:off x="2023403"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楕円 9"/>
              <p:cNvSpPr/>
              <p:nvPr/>
            </p:nvSpPr>
            <p:spPr>
              <a:xfrm>
                <a:off x="3155854" y="154510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楕円 10"/>
              <p:cNvSpPr/>
              <p:nvPr/>
            </p:nvSpPr>
            <p:spPr>
              <a:xfrm>
                <a:off x="3149406" y="1065042"/>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p:cNvGrpSpPr/>
              <p:nvPr/>
            </p:nvGrpSpPr>
            <p:grpSpPr>
              <a:xfrm flipV="1">
                <a:off x="3642799" y="1140655"/>
                <a:ext cx="892421" cy="856371"/>
                <a:chOff x="3875650" y="2764888"/>
                <a:chExt cx="892421" cy="856371"/>
              </a:xfrm>
              <a:grpFill/>
            </p:grpSpPr>
            <p:sp>
              <p:nvSpPr>
                <p:cNvPr id="18" name="楕円 1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楕円 1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27" name="グループ化 26"/>
              <p:cNvGrpSpPr/>
              <p:nvPr/>
            </p:nvGrpSpPr>
            <p:grpSpPr>
              <a:xfrm flipH="1" flipV="1">
                <a:off x="2135274" y="1124535"/>
                <a:ext cx="892421" cy="856371"/>
                <a:chOff x="3723250" y="2612488"/>
                <a:chExt cx="892421" cy="856371"/>
              </a:xfrm>
              <a:grpFill/>
            </p:grpSpPr>
            <p:sp>
              <p:nvSpPr>
                <p:cNvPr id="28" name="楕円 27"/>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grpSp>
        <p:nvGrpSpPr>
          <p:cNvPr id="514" name="グループ化 513"/>
          <p:cNvGrpSpPr/>
          <p:nvPr/>
        </p:nvGrpSpPr>
        <p:grpSpPr>
          <a:xfrm>
            <a:off x="3275856" y="2286997"/>
            <a:ext cx="2312748" cy="1904091"/>
            <a:chOff x="4099916" y="2031009"/>
            <a:chExt cx="3083664" cy="2538788"/>
          </a:xfrm>
        </p:grpSpPr>
        <p:cxnSp>
          <p:nvCxnSpPr>
            <p:cNvPr id="473" name="直線コネクタ 472"/>
            <p:cNvCxnSpPr/>
            <p:nvPr/>
          </p:nvCxnSpPr>
          <p:spPr>
            <a:xfrm>
              <a:off x="5459284" y="331579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直線コネクタ 473"/>
            <p:cNvCxnSpPr/>
            <p:nvPr/>
          </p:nvCxnSpPr>
          <p:spPr>
            <a:xfrm flipH="1">
              <a:off x="4978105" y="38398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直線コネクタ 474"/>
            <p:cNvCxnSpPr/>
            <p:nvPr/>
          </p:nvCxnSpPr>
          <p:spPr>
            <a:xfrm>
              <a:off x="5014428"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直線コネクタ 475"/>
            <p:cNvCxnSpPr/>
            <p:nvPr/>
          </p:nvCxnSpPr>
          <p:spPr>
            <a:xfrm>
              <a:off x="4415592" y="386647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flipH="1">
              <a:off x="5959522" y="386647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直線コネクタ 477"/>
            <p:cNvCxnSpPr/>
            <p:nvPr/>
          </p:nvCxnSpPr>
          <p:spPr>
            <a:xfrm flipH="1">
              <a:off x="5450959" y="431488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直線コネクタ 478"/>
            <p:cNvCxnSpPr/>
            <p:nvPr/>
          </p:nvCxnSpPr>
          <p:spPr>
            <a:xfrm flipH="1">
              <a:off x="4882465" y="434360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直線コネクタ 479"/>
            <p:cNvCxnSpPr/>
            <p:nvPr/>
          </p:nvCxnSpPr>
          <p:spPr>
            <a:xfrm flipH="1">
              <a:off x="6453430" y="3262542"/>
              <a:ext cx="529982" cy="5113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1" name="直線コネクタ 480"/>
            <p:cNvCxnSpPr/>
            <p:nvPr/>
          </p:nvCxnSpPr>
          <p:spPr>
            <a:xfrm>
              <a:off x="4327299" y="3346862"/>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直線コネクタ 481"/>
            <p:cNvCxnSpPr/>
            <p:nvPr/>
          </p:nvCxnSpPr>
          <p:spPr>
            <a:xfrm>
              <a:off x="4898214" y="3307876"/>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直線コネクタ 482"/>
            <p:cNvCxnSpPr/>
            <p:nvPr/>
          </p:nvCxnSpPr>
          <p:spPr>
            <a:xfrm flipH="1">
              <a:off x="5934684" y="3265825"/>
              <a:ext cx="188389" cy="558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a:off x="5433230" y="384802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flipH="1">
              <a:off x="4888913" y="3906924"/>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a:off x="5899247" y="385242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flipH="1">
              <a:off x="4416700"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flipH="1">
              <a:off x="5456735"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flipH="1">
              <a:off x="5949068" y="3730094"/>
              <a:ext cx="561856" cy="11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flipH="1">
              <a:off x="4922212" y="4009283"/>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直線コネクタ 490"/>
            <p:cNvCxnSpPr/>
            <p:nvPr/>
          </p:nvCxnSpPr>
          <p:spPr>
            <a:xfrm>
              <a:off x="5510953" y="3940346"/>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a:off x="6172386" y="330319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flipH="1">
              <a:off x="4413541" y="339023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flipH="1">
              <a:off x="4931576"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a:off x="5537117" y="334686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flipH="1">
              <a:off x="5505104" y="3266702"/>
              <a:ext cx="644926" cy="55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flipH="1">
              <a:off x="6041624" y="3249062"/>
              <a:ext cx="908834" cy="532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a:off x="4449161" y="336674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p:cNvCxnSpPr/>
            <p:nvPr/>
          </p:nvCxnSpPr>
          <p:spPr>
            <a:xfrm>
              <a:off x="4937016" y="388910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flipH="1">
              <a:off x="5436526" y="38682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楕円 462"/>
            <p:cNvSpPr/>
            <p:nvPr/>
          </p:nvSpPr>
          <p:spPr>
            <a:xfrm flipV="1">
              <a:off x="5285691" y="3723976"/>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4" name="楕円 463"/>
            <p:cNvSpPr/>
            <p:nvPr/>
          </p:nvSpPr>
          <p:spPr>
            <a:xfrm flipV="1">
              <a:off x="5279243" y="420403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0" name="楕円 469"/>
            <p:cNvSpPr/>
            <p:nvPr/>
          </p:nvSpPr>
          <p:spPr>
            <a:xfrm>
              <a:off x="5772636" y="363781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1" name="楕円 470"/>
            <p:cNvSpPr/>
            <p:nvPr/>
          </p:nvSpPr>
          <p:spPr>
            <a:xfrm>
              <a:off x="5832424" y="4128424"/>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2" name="楕円 471"/>
            <p:cNvSpPr/>
            <p:nvPr/>
          </p:nvSpPr>
          <p:spPr>
            <a:xfrm>
              <a:off x="6382186" y="3549715"/>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66" name="グループ化 465"/>
            <p:cNvGrpSpPr/>
            <p:nvPr/>
          </p:nvGrpSpPr>
          <p:grpSpPr>
            <a:xfrm flipH="1">
              <a:off x="4265111" y="3653933"/>
              <a:ext cx="892421" cy="856371"/>
              <a:chOff x="3723250" y="2612488"/>
              <a:chExt cx="892421" cy="856371"/>
            </a:xfrm>
            <a:solidFill>
              <a:schemeClr val="bg1"/>
            </a:solidFill>
          </p:grpSpPr>
          <p:sp>
            <p:nvSpPr>
              <p:cNvPr id="467" name="楕円 466"/>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8" name="楕円 467"/>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9" name="楕円 468"/>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431" name="直線コネクタ 430"/>
            <p:cNvCxnSpPr/>
            <p:nvPr/>
          </p:nvCxnSpPr>
          <p:spPr>
            <a:xfrm flipV="1">
              <a:off x="5467633" y="269884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flipH="1" flipV="1">
              <a:off x="4986454" y="26724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flipV="1">
              <a:off x="5022777"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flipV="1">
              <a:off x="4423941" y="218449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H="1" flipV="1">
              <a:off x="5967871" y="21844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flipH="1" flipV="1">
              <a:off x="5459308" y="2197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flipH="1" flipV="1">
              <a:off x="4890814" y="216866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a:stCxn id="417" idx="1"/>
            </p:cNvCxnSpPr>
            <p:nvPr/>
          </p:nvCxnSpPr>
          <p:spPr>
            <a:xfrm flipH="1" flipV="1">
              <a:off x="6461779" y="2754230"/>
              <a:ext cx="409605" cy="3710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9" name="直線コネクタ 438"/>
            <p:cNvCxnSpPr/>
            <p:nvPr/>
          </p:nvCxnSpPr>
          <p:spPr>
            <a:xfrm flipV="1">
              <a:off x="4335648" y="2710561"/>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V="1">
              <a:off x="4906563" y="2707334"/>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flipH="1" flipV="1">
              <a:off x="5943033" y="2703522"/>
              <a:ext cx="173453" cy="520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flipV="1">
              <a:off x="5441579" y="216661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直線コネクタ 442"/>
            <p:cNvCxnSpPr/>
            <p:nvPr/>
          </p:nvCxnSpPr>
          <p:spPr>
            <a:xfrm flipH="1" flipV="1">
              <a:off x="4897262" y="2208528"/>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V="1">
              <a:off x="5907596" y="226303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flipH="1" flipV="1">
              <a:off x="4425049"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flipH="1" flipV="1">
              <a:off x="5465084"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p:cNvCxnSpPr/>
            <p:nvPr/>
          </p:nvCxnSpPr>
          <p:spPr>
            <a:xfrm flipH="1" flipV="1">
              <a:off x="5957417" y="2686817"/>
              <a:ext cx="504362" cy="125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p:nvPr/>
          </p:nvCxnSpPr>
          <p:spPr>
            <a:xfrm flipH="1" flipV="1">
              <a:off x="4384262" y="322225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flipH="1" flipV="1">
              <a:off x="4972773" y="32222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flipH="1" flipV="1">
              <a:off x="5513452" y="3209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直線コネクタ 450"/>
            <p:cNvCxnSpPr>
              <a:stCxn id="417" idx="2"/>
            </p:cNvCxnSpPr>
            <p:nvPr/>
          </p:nvCxnSpPr>
          <p:spPr>
            <a:xfrm flipH="1" flipV="1">
              <a:off x="6057735" y="3221095"/>
              <a:ext cx="760085" cy="334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flipH="1" flipV="1">
              <a:off x="4930561" y="2236654"/>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flipV="1">
              <a:off x="5519302" y="2305591"/>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flipV="1">
              <a:off x="6126661" y="282361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直線コネクタ 454"/>
            <p:cNvCxnSpPr/>
            <p:nvPr/>
          </p:nvCxnSpPr>
          <p:spPr>
            <a:xfrm flipH="1" flipV="1">
              <a:off x="4421890" y="27084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flipH="1" flipV="1">
              <a:off x="4939925"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flipV="1">
              <a:off x="5545466" y="275183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flipH="1" flipV="1">
              <a:off x="5444109" y="2716331"/>
              <a:ext cx="628158" cy="536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直線コネクタ 458"/>
            <p:cNvCxnSpPr/>
            <p:nvPr/>
          </p:nvCxnSpPr>
          <p:spPr>
            <a:xfrm flipH="1" flipV="1">
              <a:off x="5936941" y="2813322"/>
              <a:ext cx="1030834" cy="4492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flipV="1">
              <a:off x="4457510" y="273195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flipV="1">
              <a:off x="4945365" y="220959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flipH="1" flipV="1">
              <a:off x="5444875" y="21827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楕円 415"/>
            <p:cNvSpPr/>
            <p:nvPr/>
          </p:nvSpPr>
          <p:spPr>
            <a:xfrm>
              <a:off x="5953481" y="307338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7" name="楕円 416"/>
            <p:cNvSpPr/>
            <p:nvPr/>
          </p:nvSpPr>
          <p:spPr>
            <a:xfrm>
              <a:off x="6817820" y="3071707"/>
              <a:ext cx="365760" cy="3657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8" name="楕円 417"/>
            <p:cNvSpPr/>
            <p:nvPr/>
          </p:nvSpPr>
          <p:spPr>
            <a:xfrm>
              <a:off x="4690759"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9" name="楕円 418"/>
            <p:cNvSpPr/>
            <p:nvPr/>
          </p:nvSpPr>
          <p:spPr>
            <a:xfrm>
              <a:off x="5251123" y="3087844"/>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0" name="楕円 419"/>
            <p:cNvSpPr/>
            <p:nvPr/>
          </p:nvSpPr>
          <p:spPr>
            <a:xfrm>
              <a:off x="4099916"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1" name="楕円 420"/>
            <p:cNvSpPr/>
            <p:nvPr/>
          </p:nvSpPr>
          <p:spPr>
            <a:xfrm>
              <a:off x="5232367" y="2511070"/>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2" name="楕円 421"/>
            <p:cNvSpPr/>
            <p:nvPr/>
          </p:nvSpPr>
          <p:spPr>
            <a:xfrm>
              <a:off x="5225919" y="2031009"/>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8" name="楕円 427"/>
            <p:cNvSpPr/>
            <p:nvPr/>
          </p:nvSpPr>
          <p:spPr>
            <a:xfrm flipV="1">
              <a:off x="5719312" y="259723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9" name="楕円 428"/>
            <p:cNvSpPr/>
            <p:nvPr/>
          </p:nvSpPr>
          <p:spPr>
            <a:xfrm flipV="1">
              <a:off x="5779100" y="2106622"/>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0" name="楕円 429"/>
            <p:cNvSpPr/>
            <p:nvPr/>
          </p:nvSpPr>
          <p:spPr>
            <a:xfrm flipV="1">
              <a:off x="6330481" y="2638527"/>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24" name="グループ化 423"/>
            <p:cNvGrpSpPr/>
            <p:nvPr/>
          </p:nvGrpSpPr>
          <p:grpSpPr>
            <a:xfrm flipH="1" flipV="1">
              <a:off x="4211787" y="2090502"/>
              <a:ext cx="892421" cy="856371"/>
              <a:chOff x="3723250" y="2612488"/>
              <a:chExt cx="892421" cy="856371"/>
            </a:xfrm>
            <a:solidFill>
              <a:schemeClr val="bg1"/>
            </a:solidFill>
          </p:grpSpPr>
          <p:sp>
            <p:nvSpPr>
              <p:cNvPr id="425" name="楕円 42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6" name="楕円 42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7" name="楕円 42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698" name="テキスト ボックス 697"/>
          <p:cNvSpPr txBox="1"/>
          <p:nvPr/>
        </p:nvSpPr>
        <p:spPr>
          <a:xfrm>
            <a:off x="3420119" y="556098"/>
            <a:ext cx="2031325"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複雑系の反応</a:t>
            </a:r>
          </a:p>
        </p:txBody>
      </p:sp>
      <p:sp>
        <p:nvSpPr>
          <p:cNvPr id="699" name="テキスト ボックス 698"/>
          <p:cNvSpPr txBox="1"/>
          <p:nvPr/>
        </p:nvSpPr>
        <p:spPr>
          <a:xfrm>
            <a:off x="1062283" y="4490365"/>
            <a:ext cx="156966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変化する前の状態</a:t>
            </a:r>
          </a:p>
        </p:txBody>
      </p:sp>
      <p:sp>
        <p:nvSpPr>
          <p:cNvPr id="700" name="テキスト ボックス 699"/>
          <p:cNvSpPr txBox="1"/>
          <p:nvPr/>
        </p:nvSpPr>
        <p:spPr>
          <a:xfrm>
            <a:off x="5238112" y="3833145"/>
            <a:ext cx="2619751"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複雑系の一つの部品の変化が他の様々な部品に様々に影響する</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可能性がある</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どこにどのような影響があるかは状況次第で変化するので、正確に予測できない</a:t>
            </a:r>
          </a:p>
        </p:txBody>
      </p:sp>
      <p:sp>
        <p:nvSpPr>
          <p:cNvPr id="263" name="テキスト ボックス 262"/>
          <p:cNvSpPr txBox="1"/>
          <p:nvPr/>
        </p:nvSpPr>
        <p:spPr>
          <a:xfrm>
            <a:off x="3805534" y="1178690"/>
            <a:ext cx="22621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複雑系の反応の特徴</a:t>
            </a:r>
          </a:p>
        </p:txBody>
      </p:sp>
      <p:sp>
        <p:nvSpPr>
          <p:cNvPr id="264" name="テキスト ボックス 263"/>
          <p:cNvSpPr txBox="1"/>
          <p:nvPr/>
        </p:nvSpPr>
        <p:spPr>
          <a:xfrm>
            <a:off x="3724781" y="1653750"/>
            <a:ext cx="26180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長期的に予測ができない</a:t>
            </a:r>
          </a:p>
        </p:txBody>
      </p:sp>
      <p:sp>
        <p:nvSpPr>
          <p:cNvPr id="265" name="テキスト ボックス 264"/>
          <p:cNvSpPr txBox="1"/>
          <p:nvPr/>
        </p:nvSpPr>
        <p:spPr>
          <a:xfrm>
            <a:off x="6373486" y="1653750"/>
            <a:ext cx="27751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短期的には予測できる</a:t>
            </a:r>
          </a:p>
        </p:txBody>
      </p:sp>
      <p:sp>
        <p:nvSpPr>
          <p:cNvPr id="266" name="テキスト ボックス 265"/>
          <p:cNvSpPr txBox="1"/>
          <p:nvPr/>
        </p:nvSpPr>
        <p:spPr>
          <a:xfrm>
            <a:off x="5426751" y="2159041"/>
            <a:ext cx="344357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常に見守り、随時適切に介入する</a:t>
            </a:r>
          </a:p>
        </p:txBody>
      </p:sp>
      <p:sp>
        <p:nvSpPr>
          <p:cNvPr id="267" name="テキスト ボックス 266"/>
          <p:cNvSpPr txBox="1"/>
          <p:nvPr/>
        </p:nvSpPr>
        <p:spPr>
          <a:xfrm>
            <a:off x="574405" y="5412945"/>
            <a:ext cx="820769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農業も水産業も畜産業も林業も、生命を扱う産業は</a:t>
            </a:r>
            <a:r>
              <a:rPr kumimoji="1" lang="ja-JP" altLang="en-US" sz="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経験的に</a:t>
            </a:r>
            <a:endParaRPr kumimoji="1" lang="en-US" altLang="ja-JP" sz="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複雑系に対応している</a:t>
            </a:r>
          </a:p>
        </p:txBody>
      </p:sp>
      <p:sp>
        <p:nvSpPr>
          <p:cNvPr id="268" name="テキスト ボックス 267"/>
          <p:cNvSpPr txBox="1"/>
          <p:nvPr/>
        </p:nvSpPr>
        <p:spPr>
          <a:xfrm>
            <a:off x="498951" y="6204328"/>
            <a:ext cx="655500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一方、科学による複雑系（非線形）な世界の理解はこれから</a:t>
            </a:r>
          </a:p>
        </p:txBody>
      </p:sp>
    </p:spTree>
    <p:extLst>
      <p:ext uri="{BB962C8B-B14F-4D97-AF65-F5344CB8AC3E}">
        <p14:creationId xmlns:p14="http://schemas.microsoft.com/office/powerpoint/2010/main" val="12157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wipe(left)">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wipe(left)">
                                      <p:cBhvr>
                                        <p:cTn id="12"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P spid="2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0881" y="476672"/>
            <a:ext cx="700223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（線形）科学万能主義の反省と克服</a:t>
            </a:r>
          </a:p>
        </p:txBody>
      </p:sp>
      <p:sp>
        <p:nvSpPr>
          <p:cNvPr id="5" name="テキスト ボックス 4"/>
          <p:cNvSpPr txBox="1"/>
          <p:nvPr/>
        </p:nvSpPr>
        <p:spPr>
          <a:xfrm>
            <a:off x="755576" y="1929550"/>
            <a:ext cx="759214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科学による世界の理解は依然として不完全です。</a:t>
            </a:r>
          </a:p>
        </p:txBody>
      </p:sp>
      <p:sp>
        <p:nvSpPr>
          <p:cNvPr id="6" name="テキスト ボックス 5"/>
          <p:cNvSpPr txBox="1"/>
          <p:nvPr/>
        </p:nvSpPr>
        <p:spPr>
          <a:xfrm>
            <a:off x="755576" y="2603117"/>
            <a:ext cx="826059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科学は複雑系である世界をまだ理解できていません。</a:t>
            </a:r>
          </a:p>
        </p:txBody>
      </p:sp>
      <p:grpSp>
        <p:nvGrpSpPr>
          <p:cNvPr id="8" name="グループ化 7"/>
          <p:cNvGrpSpPr/>
          <p:nvPr/>
        </p:nvGrpSpPr>
        <p:grpSpPr>
          <a:xfrm>
            <a:off x="1718494" y="3799904"/>
            <a:ext cx="5707012" cy="2086039"/>
            <a:chOff x="1835696" y="3356992"/>
            <a:chExt cx="5707012" cy="2086039"/>
          </a:xfrm>
        </p:grpSpPr>
        <p:sp>
          <p:nvSpPr>
            <p:cNvPr id="7" name="テキスト ボックス 6"/>
            <p:cNvSpPr txBox="1"/>
            <p:nvPr/>
          </p:nvSpPr>
          <p:spPr>
            <a:xfrm>
              <a:off x="1835696" y="3356992"/>
              <a:ext cx="57070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「科学者」の一人として努力不足を深くお詫びいたします。</a:t>
              </a:r>
            </a:p>
          </p:txBody>
        </p:sp>
        <p:pic>
          <p:nvPicPr>
            <p:cNvPr id="1595394" name="Picture 2" descr="工事中のイラスト（工事現場）無料イラスト素材"/>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0937" y="3933056"/>
              <a:ext cx="956531" cy="15099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85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39000E-EFC1-1E4B-0963-E2DB550CB6D0}"/>
              </a:ext>
            </a:extLst>
          </p:cNvPr>
          <p:cNvSpPr txBox="1"/>
          <p:nvPr/>
        </p:nvSpPr>
        <p:spPr>
          <a:xfrm>
            <a:off x="5652120" y="188640"/>
            <a:ext cx="3310586" cy="1200329"/>
          </a:xfrm>
          <a:prstGeom prst="rect">
            <a:avLst/>
          </a:prstGeom>
          <a:noFill/>
        </p:spPr>
        <p:txBody>
          <a:bodyPr wrap="none" rtlCol="0">
            <a:spAutoFit/>
          </a:bodyPr>
          <a:lstStyle/>
          <a:p>
            <a:pPr algn="r"/>
            <a:r>
              <a:rPr kumimoji="1" lang="ja-JP" altLang="en-US" dirty="0"/>
              <a:t>第</a:t>
            </a:r>
            <a:r>
              <a:rPr kumimoji="1" lang="en-US" altLang="ja-JP" dirty="0"/>
              <a:t>20</a:t>
            </a:r>
            <a:r>
              <a:rPr kumimoji="1" lang="ja-JP" altLang="en-US" dirty="0"/>
              <a:t>回全国めだかシンポジウム</a:t>
            </a:r>
            <a:endParaRPr kumimoji="1" lang="en-US" altLang="ja-JP" dirty="0"/>
          </a:p>
          <a:p>
            <a:pPr algn="r"/>
            <a:r>
              <a:rPr lang="ja-JP" altLang="en-US" dirty="0"/>
              <a:t>豊岡</a:t>
            </a:r>
            <a:r>
              <a:rPr lang="en-US" altLang="ja-JP" dirty="0"/>
              <a:t>2022</a:t>
            </a:r>
          </a:p>
          <a:p>
            <a:pPr algn="r"/>
            <a:endParaRPr kumimoji="1" lang="en-US" altLang="ja-JP" dirty="0"/>
          </a:p>
          <a:p>
            <a:pPr algn="r"/>
            <a:r>
              <a:rPr lang="en-US" altLang="ja-JP" dirty="0"/>
              <a:t>2022</a:t>
            </a:r>
            <a:r>
              <a:rPr lang="ja-JP" altLang="en-US" dirty="0"/>
              <a:t>年</a:t>
            </a:r>
            <a:r>
              <a:rPr lang="en-US" altLang="ja-JP" dirty="0"/>
              <a:t>11</a:t>
            </a:r>
            <a:r>
              <a:rPr lang="ja-JP" altLang="en-US" dirty="0"/>
              <a:t>月</a:t>
            </a:r>
            <a:r>
              <a:rPr lang="en-US" altLang="ja-JP" dirty="0"/>
              <a:t>5</a:t>
            </a:r>
            <a:r>
              <a:rPr lang="ja-JP" altLang="en-US" dirty="0"/>
              <a:t>日</a:t>
            </a:r>
            <a:endParaRPr kumimoji="1" lang="ja-JP" altLang="en-US" dirty="0"/>
          </a:p>
        </p:txBody>
      </p:sp>
      <p:sp>
        <p:nvSpPr>
          <p:cNvPr id="3" name="テキスト ボックス 2">
            <a:extLst>
              <a:ext uri="{FF2B5EF4-FFF2-40B4-BE49-F238E27FC236}">
                <a16:creationId xmlns:a16="http://schemas.microsoft.com/office/drawing/2014/main" id="{6D5A894B-550C-AB13-A225-51477C74D759}"/>
              </a:ext>
            </a:extLst>
          </p:cNvPr>
          <p:cNvSpPr txBox="1"/>
          <p:nvPr/>
        </p:nvSpPr>
        <p:spPr>
          <a:xfrm>
            <a:off x="786349" y="2055331"/>
            <a:ext cx="7571303" cy="830997"/>
          </a:xfrm>
          <a:prstGeom prst="rect">
            <a:avLst/>
          </a:prstGeom>
          <a:noFill/>
        </p:spPr>
        <p:txBody>
          <a:bodyPr wrap="none" rtlCol="0">
            <a:spAutoFit/>
          </a:bodyPr>
          <a:lstStyle/>
          <a:p>
            <a:r>
              <a:rPr kumimoji="1" lang="ja-JP" altLang="en-US" sz="4800" dirty="0">
                <a:latin typeface="メイリオ" panose="020B0604030504040204" pitchFamily="50" charset="-128"/>
                <a:ea typeface="メイリオ" panose="020B0604030504040204" pitchFamily="50" charset="-128"/>
              </a:rPr>
              <a:t>「メダカともコロナとも」</a:t>
            </a:r>
          </a:p>
        </p:txBody>
      </p:sp>
      <p:sp>
        <p:nvSpPr>
          <p:cNvPr id="4" name="Text Box 6">
            <a:extLst>
              <a:ext uri="{FF2B5EF4-FFF2-40B4-BE49-F238E27FC236}">
                <a16:creationId xmlns:a16="http://schemas.microsoft.com/office/drawing/2014/main" id="{D82FBBB1-83FE-DE92-5F30-80CE83811F41}"/>
              </a:ext>
            </a:extLst>
          </p:cNvPr>
          <p:cNvSpPr txBox="1">
            <a:spLocks noChangeArrowheads="1"/>
          </p:cNvSpPr>
          <p:nvPr/>
        </p:nvSpPr>
        <p:spPr bwMode="auto">
          <a:xfrm>
            <a:off x="1330638" y="5010950"/>
            <a:ext cx="70430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　尾田正二</a:t>
            </a:r>
            <a:endParaRPr kumimoji="1" lang="en-US" altLang="ja-JP"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東京大学大学院　新領域創成科学研究科　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日本めだかトラスト協会　３代目会長</a:t>
            </a:r>
            <a:endParaRPr kumimoji="1" lang="en-US" altLang="ja-JP"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11FFD608-5527-F6EF-9FD1-BB6D422C129C}"/>
              </a:ext>
            </a:extLst>
          </p:cNvPr>
          <p:cNvGrpSpPr/>
          <p:nvPr/>
        </p:nvGrpSpPr>
        <p:grpSpPr>
          <a:xfrm>
            <a:off x="1619672" y="4064055"/>
            <a:ext cx="6055226" cy="553998"/>
            <a:chOff x="1619672" y="4064055"/>
            <a:chExt cx="6055226" cy="553998"/>
          </a:xfrm>
        </p:grpSpPr>
        <p:pic>
          <p:nvPicPr>
            <p:cNvPr id="6" name="図 5">
              <a:extLst>
                <a:ext uri="{FF2B5EF4-FFF2-40B4-BE49-F238E27FC236}">
                  <a16:creationId xmlns:a16="http://schemas.microsoft.com/office/drawing/2014/main" id="{9483DA34-CC20-3FB1-EBC2-BF373BBEE0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064055"/>
              <a:ext cx="1518722" cy="553998"/>
            </a:xfrm>
            <a:prstGeom prst="rect">
              <a:avLst/>
            </a:prstGeom>
          </p:spPr>
        </p:pic>
        <p:pic>
          <p:nvPicPr>
            <p:cNvPr id="7" name="図 6">
              <a:extLst>
                <a:ext uri="{FF2B5EF4-FFF2-40B4-BE49-F238E27FC236}">
                  <a16:creationId xmlns:a16="http://schemas.microsoft.com/office/drawing/2014/main" id="{EA5822FC-89DF-4ACD-B63F-2CD69324E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924" y="4064055"/>
              <a:ext cx="1518722" cy="553998"/>
            </a:xfrm>
            <a:prstGeom prst="rect">
              <a:avLst/>
            </a:prstGeom>
          </p:spPr>
        </p:pic>
        <p:pic>
          <p:nvPicPr>
            <p:cNvPr id="8" name="図 7">
              <a:extLst>
                <a:ext uri="{FF2B5EF4-FFF2-40B4-BE49-F238E27FC236}">
                  <a16:creationId xmlns:a16="http://schemas.microsoft.com/office/drawing/2014/main" id="{A25BEA59-9F15-060A-FA1A-49F313E860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064055"/>
              <a:ext cx="1518722" cy="553998"/>
            </a:xfrm>
            <a:prstGeom prst="rect">
              <a:avLst/>
            </a:prstGeom>
          </p:spPr>
        </p:pic>
      </p:grpSp>
    </p:spTree>
    <p:extLst>
      <p:ext uri="{BB962C8B-B14F-4D97-AF65-F5344CB8AC3E}">
        <p14:creationId xmlns:p14="http://schemas.microsoft.com/office/powerpoint/2010/main" val="3805813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1437306" y="286672"/>
            <a:ext cx="5949064" cy="1153611"/>
            <a:chOff x="1437306" y="286672"/>
            <a:chExt cx="5949064" cy="1153611"/>
          </a:xfrm>
        </p:grpSpPr>
        <p:sp>
          <p:nvSpPr>
            <p:cNvPr id="3" name="テキスト ボックス 2"/>
            <p:cNvSpPr txBox="1"/>
            <p:nvPr/>
          </p:nvSpPr>
          <p:spPr>
            <a:xfrm>
              <a:off x="1437306" y="286672"/>
              <a:ext cx="594906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世界は複雑系　</a:t>
              </a: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Complex system</a:t>
              </a:r>
              <a:endPar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6" name="テキスト ボックス 25"/>
            <p:cNvSpPr txBox="1"/>
            <p:nvPr/>
          </p:nvSpPr>
          <p:spPr>
            <a:xfrm>
              <a:off x="1547664" y="1070951"/>
              <a:ext cx="58304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多くの部品が有機的に連結して構築された</a:t>
              </a:r>
              <a:r>
                <a:rPr kumimoji="1" lang="ja-JP" altLang="en-US" sz="1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動的な</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システム</a:t>
              </a:r>
            </a:p>
          </p:txBody>
        </p:sp>
      </p:grpSp>
      <p:sp>
        <p:nvSpPr>
          <p:cNvPr id="2" name="テキスト ボックス 1"/>
          <p:cNvSpPr txBox="1"/>
          <p:nvPr/>
        </p:nvSpPr>
        <p:spPr>
          <a:xfrm>
            <a:off x="1043608" y="2545526"/>
            <a:ext cx="547778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存続している動的システムは改善するようにできている</a:t>
            </a:r>
          </a:p>
        </p:txBody>
      </p:sp>
      <p:sp>
        <p:nvSpPr>
          <p:cNvPr id="28" name="テキスト ボックス 27"/>
          <p:cNvSpPr txBox="1"/>
          <p:nvPr/>
        </p:nvSpPr>
        <p:spPr>
          <a:xfrm>
            <a:off x="1025149" y="2041470"/>
            <a:ext cx="546656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改悪する動的システムは必ず破綻する＝存続できない</a:t>
            </a:r>
          </a:p>
        </p:txBody>
      </p:sp>
      <p:sp>
        <p:nvSpPr>
          <p:cNvPr id="6" name="テキスト ボックス 5"/>
          <p:cNvSpPr txBox="1"/>
          <p:nvPr/>
        </p:nvSpPr>
        <p:spPr>
          <a:xfrm>
            <a:off x="2778770" y="3106599"/>
            <a:ext cx="362150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世界は良くなるようにできている</a:t>
            </a:r>
          </a:p>
        </p:txBody>
      </p:sp>
      <p:sp>
        <p:nvSpPr>
          <p:cNvPr id="8" name="テキスト ボックス 7"/>
          <p:cNvSpPr txBox="1"/>
          <p:nvPr/>
        </p:nvSpPr>
        <p:spPr>
          <a:xfrm>
            <a:off x="1025149" y="3770548"/>
            <a:ext cx="72715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世界の部品である我々の存在意義は、世界の存続（＝改善）に資すること</a:t>
            </a:r>
          </a:p>
        </p:txBody>
      </p:sp>
      <p:pic>
        <p:nvPicPr>
          <p:cNvPr id="1596418" name="Picture 2" descr="https://upload.wikimedia.org/wikipedia/commons/thumb/c/cd/Greta_Thunberg_4.jpg/800px-Greta_Thunberg_4.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44" t="313" r="19999" b="64103"/>
          <a:stretch/>
        </p:blipFill>
        <p:spPr bwMode="auto">
          <a:xfrm>
            <a:off x="2205122" y="4636237"/>
            <a:ext cx="2160240" cy="1798830"/>
          </a:xfrm>
          <a:prstGeom prst="rect">
            <a:avLst/>
          </a:prstGeom>
          <a:noFill/>
          <a:extLst>
            <a:ext uri="{909E8E84-426E-40DD-AFC4-6F175D3DCCD1}">
              <a14:hiddenFill xmlns:a14="http://schemas.microsoft.com/office/drawing/2010/main">
                <a:solidFill>
                  <a:srgbClr val="FFFFFF"/>
                </a:solidFill>
              </a14:hiddenFill>
            </a:ext>
          </a:extLst>
        </p:spPr>
      </p:pic>
      <p:pic>
        <p:nvPicPr>
          <p:cNvPr id="1596420" name="Picture 4" descr="Donald Trump official portrait.jpg"/>
          <p:cNvPicPr>
            <a:picLocks noChangeAspect="1" noChangeArrowheads="1"/>
          </p:cNvPicPr>
          <p:nvPr/>
        </p:nvPicPr>
        <p:blipFill rotWithShape="1">
          <a:blip r:embed="rId3">
            <a:extLst>
              <a:ext uri="{28A0092B-C50C-407E-A947-70E740481C1C}">
                <a14:useLocalDpi xmlns:a14="http://schemas.microsoft.com/office/drawing/2010/main" val="0"/>
              </a:ext>
            </a:extLst>
          </a:blip>
          <a:srcRect b="12467"/>
          <a:stretch/>
        </p:blipFill>
        <p:spPr bwMode="auto">
          <a:xfrm>
            <a:off x="5508104" y="4587363"/>
            <a:ext cx="1620679" cy="179883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154296" y="2545526"/>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grpSp>
        <p:nvGrpSpPr>
          <p:cNvPr id="11" name="グループ化 10"/>
          <p:cNvGrpSpPr/>
          <p:nvPr/>
        </p:nvGrpSpPr>
        <p:grpSpPr>
          <a:xfrm>
            <a:off x="2638816" y="4403720"/>
            <a:ext cx="4515480" cy="1938992"/>
            <a:chOff x="2638816" y="4403720"/>
            <a:chExt cx="4515480" cy="1938992"/>
          </a:xfrm>
        </p:grpSpPr>
        <p:sp>
          <p:nvSpPr>
            <p:cNvPr id="7" name="テキスト ボックス 6"/>
            <p:cNvSpPr txBox="1"/>
            <p:nvPr/>
          </p:nvSpPr>
          <p:spPr>
            <a:xfrm>
              <a:off x="5430747" y="4403720"/>
              <a:ext cx="17235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a:t>
              </a:r>
            </a:p>
          </p:txBody>
        </p:sp>
        <p:sp>
          <p:nvSpPr>
            <p:cNvPr id="10" name="ドーナツ 9"/>
            <p:cNvSpPr/>
            <p:nvPr/>
          </p:nvSpPr>
          <p:spPr>
            <a:xfrm>
              <a:off x="2638816" y="4741067"/>
              <a:ext cx="1292851" cy="1292851"/>
            </a:xfrm>
            <a:prstGeom prst="donut">
              <a:avLst>
                <a:gd name="adj" fmla="val 14882"/>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16118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435" y="260648"/>
            <a:ext cx="7513595"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S</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ustainable </a:t>
            </a:r>
            <a:r>
              <a:rPr kumimoji="1" lang="en-US" altLang="ja-JP"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D</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evelopment </a:t>
            </a:r>
            <a:r>
              <a:rPr kumimoji="1" lang="en-US" altLang="ja-JP"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G</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oal</a:t>
            </a:r>
            <a:r>
              <a:rPr kumimoji="1" lang="en-US" altLang="ja-JP"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s</a:t>
            </a:r>
            <a:endParaRPr kumimoji="1" lang="ja-JP" altLang="en-US"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pic>
        <p:nvPicPr>
          <p:cNvPr id="1587202" name="Picture 2" descr="SDGs達成へのとりくみ |アムンディ・ジャパ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17" y="1772816"/>
            <a:ext cx="8088833" cy="393656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726277" y="968534"/>
            <a:ext cx="3837910"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持続可能な開発目標</a:t>
            </a:r>
          </a:p>
        </p:txBody>
      </p:sp>
    </p:spTree>
    <p:extLst>
      <p:ext uri="{BB962C8B-B14F-4D97-AF65-F5344CB8AC3E}">
        <p14:creationId xmlns:p14="http://schemas.microsoft.com/office/powerpoint/2010/main" val="3530315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CF0F98-AA3D-4F8B-A94F-C9F80EF45052}" type="slidenum">
              <a:rPr kumimoji="1" lang="en-US" altLang="ja-JP" sz="12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1037315" name="テキスト ボックス 2"/>
          <p:cNvSpPr txBox="1">
            <a:spLocks noChangeArrowheads="1"/>
          </p:cNvSpPr>
          <p:nvPr/>
        </p:nvSpPr>
        <p:spPr bwMode="auto">
          <a:xfrm>
            <a:off x="1042988" y="1844675"/>
            <a:ext cx="68421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究極のメダカ学とは</a:t>
            </a:r>
            <a:endParaRPr kumimoji="1" lang="en-US" altLang="ja-JP"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めだかを幸せにする学問</a:t>
            </a:r>
          </a:p>
        </p:txBody>
      </p:sp>
    </p:spTree>
    <p:extLst>
      <p:ext uri="{BB962C8B-B14F-4D97-AF65-F5344CB8AC3E}">
        <p14:creationId xmlns:p14="http://schemas.microsoft.com/office/powerpoint/2010/main" val="47032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E95932-80A4-4B09-863B-016E64CAB230}" type="slidenum">
              <a:rPr kumimoji="1" lang="en-US" altLang="ja-JP" sz="12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1038339" name="テキスト ボックス 2"/>
          <p:cNvSpPr txBox="1">
            <a:spLocks noChangeArrowheads="1"/>
          </p:cNvSpPr>
          <p:nvPr/>
        </p:nvSpPr>
        <p:spPr bwMode="auto">
          <a:xfrm>
            <a:off x="755650" y="1844675"/>
            <a:ext cx="76438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究極の生物学とは</a:t>
            </a:r>
            <a:endParaRPr kumimoji="1" lang="en-US" altLang="ja-JP"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人間もメダカもすべての生命を幸せにする学問</a:t>
            </a:r>
          </a:p>
        </p:txBody>
      </p:sp>
    </p:spTree>
    <p:extLst>
      <p:ext uri="{BB962C8B-B14F-4D97-AF65-F5344CB8AC3E}">
        <p14:creationId xmlns:p14="http://schemas.microsoft.com/office/powerpoint/2010/main" val="2233985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_4723"/>
          <p:cNvPicPr>
            <a:picLocks noChangeAspect="1" noChangeArrowheads="1"/>
          </p:cNvPicPr>
          <p:nvPr/>
        </p:nvPicPr>
        <p:blipFill>
          <a:blip r:embed="rId2" cstate="print"/>
          <a:srcRect/>
          <a:stretch>
            <a:fillRect/>
          </a:stretch>
        </p:blipFill>
        <p:spPr bwMode="auto">
          <a:xfrm>
            <a:off x="684213" y="765175"/>
            <a:ext cx="7307262" cy="5116513"/>
          </a:xfrm>
          <a:prstGeom prst="rect">
            <a:avLst/>
          </a:prstGeom>
          <a:noFill/>
          <a:ln w="9525">
            <a:noFill/>
            <a:miter lim="800000"/>
            <a:headEnd/>
            <a:tailEnd/>
          </a:ln>
        </p:spPr>
      </p:pic>
      <p:sp>
        <p:nvSpPr>
          <p:cNvPr id="110595" name="Text Box 3"/>
          <p:cNvSpPr txBox="1">
            <a:spLocks noChangeArrowheads="1"/>
          </p:cNvSpPr>
          <p:nvPr/>
        </p:nvSpPr>
        <p:spPr bwMode="auto">
          <a:xfrm>
            <a:off x="1333500" y="908050"/>
            <a:ext cx="6080125" cy="70167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たかがメダカ、されどめだか</a:t>
            </a:r>
          </a:p>
        </p:txBody>
      </p:sp>
      <p:grpSp>
        <p:nvGrpSpPr>
          <p:cNvPr id="2" name="Group 4"/>
          <p:cNvGrpSpPr>
            <a:grpSpLocks/>
          </p:cNvGrpSpPr>
          <p:nvPr/>
        </p:nvGrpSpPr>
        <p:grpSpPr bwMode="auto">
          <a:xfrm>
            <a:off x="4855794" y="4653136"/>
            <a:ext cx="4321524" cy="1100138"/>
            <a:chOff x="3371" y="2794"/>
            <a:chExt cx="2320" cy="693"/>
          </a:xfrm>
        </p:grpSpPr>
        <p:sp>
          <p:nvSpPr>
            <p:cNvPr id="110597" name="AutoShape 5"/>
            <p:cNvSpPr>
              <a:spLocks noChangeArrowheads="1"/>
            </p:cNvSpPr>
            <p:nvPr/>
          </p:nvSpPr>
          <p:spPr bwMode="auto">
            <a:xfrm flipV="1">
              <a:off x="3371" y="2794"/>
              <a:ext cx="2268" cy="545"/>
            </a:xfrm>
            <a:prstGeom prst="wedgeRoundRectCallout">
              <a:avLst>
                <a:gd name="adj1" fmla="val -36651"/>
                <a:gd name="adj2" fmla="val 76676"/>
                <a:gd name="adj3" fmla="val 16667"/>
              </a:avLst>
            </a:prstGeom>
            <a:solidFill>
              <a:schemeClr val="bg1"/>
            </a:solidFill>
            <a:ln w="38100">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10598" name="Text Box 6"/>
            <p:cNvSpPr txBox="1">
              <a:spLocks noChangeArrowheads="1"/>
            </p:cNvSpPr>
            <p:nvPr/>
          </p:nvSpPr>
          <p:spPr bwMode="auto">
            <a:xfrm>
              <a:off x="3371" y="2886"/>
              <a:ext cx="2320" cy="60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人間も、ちゃんとやってよね</a:t>
              </a:r>
              <a:endParaRPr kumimoji="1" lang="en-US" altLang="ja-JP" sz="2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grpSp>
      <p:sp>
        <p:nvSpPr>
          <p:cNvPr id="3" name="テキスト ボックス 2">
            <a:extLst>
              <a:ext uri="{FF2B5EF4-FFF2-40B4-BE49-F238E27FC236}">
                <a16:creationId xmlns:a16="http://schemas.microsoft.com/office/drawing/2014/main" id="{1B2E3A2F-AAB8-5301-D898-A56DE4189D44}"/>
              </a:ext>
            </a:extLst>
          </p:cNvPr>
          <p:cNvSpPr txBox="1"/>
          <p:nvPr/>
        </p:nvSpPr>
        <p:spPr>
          <a:xfrm>
            <a:off x="3874373" y="3075057"/>
            <a:ext cx="697627" cy="707886"/>
          </a:xfrm>
          <a:prstGeom prst="rect">
            <a:avLst/>
          </a:prstGeom>
          <a:noFill/>
        </p:spPr>
        <p:txBody>
          <a:bodyPr wrap="none" rtlCol="0">
            <a:spAutoFit/>
          </a:bodyPr>
          <a:lstStyle/>
          <a:p>
            <a:r>
              <a:rPr kumimoji="1" lang="ja-JP" altLang="en-US" sz="4000" dirty="0">
                <a:solidFill>
                  <a:schemeClr val="bg1"/>
                </a:solidFill>
              </a:rPr>
              <a:t>＃</a:t>
            </a:r>
          </a:p>
        </p:txBody>
      </p:sp>
    </p:spTree>
    <p:extLst>
      <p:ext uri="{BB962C8B-B14F-4D97-AF65-F5344CB8AC3E}">
        <p14:creationId xmlns:p14="http://schemas.microsoft.com/office/powerpoint/2010/main" val="283247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4535051" y="873264"/>
            <a:ext cx="2130295" cy="1931521"/>
            <a:chOff x="1111" y="436"/>
            <a:chExt cx="3676" cy="3333"/>
          </a:xfrm>
        </p:grpSpPr>
        <p:grpSp>
          <p:nvGrpSpPr>
            <p:cNvPr id="4" name="Group 3"/>
            <p:cNvGrpSpPr>
              <a:grpSpLocks/>
            </p:cNvGrpSpPr>
            <p:nvPr/>
          </p:nvGrpSpPr>
          <p:grpSpPr bwMode="auto">
            <a:xfrm>
              <a:off x="1111" y="436"/>
              <a:ext cx="3676" cy="3333"/>
              <a:chOff x="839" y="0"/>
              <a:chExt cx="4083" cy="4320"/>
            </a:xfrm>
          </p:grpSpPr>
          <p:pic>
            <p:nvPicPr>
              <p:cNvPr id="85" name="Picture 4" descr="CW3068_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 y="0"/>
                <a:ext cx="408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 name="Group 5"/>
              <p:cNvGrpSpPr>
                <a:grpSpLocks/>
              </p:cNvGrpSpPr>
              <p:nvPr/>
            </p:nvGrpSpPr>
            <p:grpSpPr bwMode="auto">
              <a:xfrm>
                <a:off x="1616" y="1348"/>
                <a:ext cx="2248" cy="2540"/>
                <a:chOff x="1616" y="1348"/>
                <a:chExt cx="2248" cy="2540"/>
              </a:xfrm>
            </p:grpSpPr>
            <p:sp>
              <p:nvSpPr>
                <p:cNvPr id="88" name="Oval 6"/>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9" name="Oval 7"/>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0" name="Oval 8"/>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1" name="Oval 9"/>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2" name="Oval 10"/>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3" name="Oval 11"/>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4" name="Oval 12"/>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5" name="Oval 13"/>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6" name="Oval 14"/>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7" name="Oval 15"/>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8" name="Oval 16"/>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9" name="Oval 17"/>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0" name="Oval 18"/>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1" name="Oval 19"/>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2" name="Oval 20"/>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3" name="Oval 21"/>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4" name="Oval 22"/>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5" name="Oval 23"/>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6" name="Oval 24"/>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7" name="Oval 25"/>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8" name="Oval 26"/>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9" name="Oval 27"/>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0" name="Oval 28"/>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1" name="Oval 29"/>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2" name="Oval 30"/>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3" name="Oval 31"/>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4" name="Oval 32"/>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5" name="Oval 33"/>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6" name="Oval 34"/>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7" name="Oval 35"/>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8" name="Oval 36"/>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9" name="Oval 37"/>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0" name="Oval 38"/>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1" name="Oval 39"/>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2" name="Oval 40"/>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3" name="Oval 41"/>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4" name="Oval 42"/>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5" name="Oval 43"/>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6" name="Oval 44"/>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7" name="Oval 45"/>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8" name="Oval 46"/>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9" name="Oval 47"/>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0" name="Oval 48"/>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1" name="Oval 49"/>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2" name="Oval 50"/>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3" name="Oval 51"/>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4" name="Oval 52"/>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5" name="Oval 53"/>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6" name="Oval 54"/>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7" name="Oval 55"/>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8" name="Oval 56"/>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9" name="Oval 57"/>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0" name="Oval 58"/>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1" name="Oval 59"/>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2" name="Oval 60"/>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3" name="Oval 61"/>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4" name="Oval 62"/>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5" name="Oval 63"/>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6" name="Oval 64"/>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7" name="Oval 65"/>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8" name="Oval 66"/>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9" name="Oval 67"/>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0" name="Oval 68"/>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1" name="Oval 69"/>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2" name="Oval 70"/>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3" name="Oval 71"/>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4" name="Oval 72"/>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5" name="Oval 73"/>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6" name="Oval 74"/>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7" name="Oval 75"/>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8" name="Oval 76"/>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9" name="Oval 77"/>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0" name="Oval 78"/>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1" name="Oval 79"/>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2" name="Oval 80"/>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3" name="Oval 81"/>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4" name="Oval 82"/>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5" name="Oval 83"/>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6" name="Oval 84"/>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7" name="Oval 85"/>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87" name="Text Box 86"/>
              <p:cNvSpPr txBox="1">
                <a:spLocks noChangeArrowheads="1"/>
              </p:cNvSpPr>
              <p:nvPr/>
            </p:nvSpPr>
            <p:spPr bwMode="auto">
              <a:xfrm>
                <a:off x="1107" y="111"/>
                <a:ext cx="129" cy="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5" name="Oval 87"/>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 name="Oval 88"/>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 name="Oval 89"/>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 name="Oval 90"/>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 name="Oval 91"/>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 name="Oval 92"/>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 name="Oval 93"/>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 name="Oval 94"/>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 name="Oval 95"/>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 name="Oval 96"/>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 name="Oval 97"/>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 name="Oval 98"/>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 name="Oval 99"/>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 name="Oval 100"/>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 name="Oval 101"/>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 name="Oval 102"/>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 name="Oval 103"/>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 name="Oval 104"/>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 name="Oval 105"/>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 name="Oval 106"/>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 name="Oval 107"/>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 name="Oval 108"/>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7" name="Oval 109"/>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8" name="Oval 110"/>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9" name="Oval 111"/>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 name="Oval 112"/>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 name="Oval 113"/>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 name="Oval 114"/>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3" name="Oval 115"/>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4" name="Oval 116"/>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5" name="Oval 117"/>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6" name="Oval 118"/>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7" name="Oval 119"/>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8" name="Oval 120"/>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9" name="Oval 121"/>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0" name="Oval 122"/>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1" name="Oval 123"/>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2" name="Oval 124"/>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3" name="Oval 125"/>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4" name="Oval 126"/>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5" name="Oval 127"/>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6" name="Oval 128"/>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7" name="Oval 129"/>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8" name="Oval 130"/>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9" name="Oval 131"/>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0" name="Oval 132"/>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1" name="Oval 133"/>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2" name="Oval 134"/>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3" name="Oval 135"/>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4" name="Oval 136"/>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5" name="Oval 137"/>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6" name="Oval 138"/>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7" name="Oval 139"/>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8" name="Oval 140"/>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9" name="Oval 141"/>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0" name="Oval 142"/>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1" name="Oval 143"/>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2" name="Oval 144"/>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3" name="Oval 145"/>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4" name="Oval 146"/>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5" name="Oval 147"/>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6" name="Oval 148"/>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7" name="Oval 149"/>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8" name="Oval 150"/>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9" name="Oval 151"/>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 name="Oval 152"/>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1" name="Oval 153"/>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2" name="Oval 154"/>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3" name="Oval 155"/>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4" name="Oval 156"/>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5" name="Oval 157"/>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6" name="Oval 158"/>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7" name="Oval 159"/>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8" name="Oval 160"/>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9" name="Oval 161"/>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0" name="Oval 162"/>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1" name="Oval 163"/>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2" name="Oval 164"/>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3" name="Oval 165"/>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4" name="Oval 166"/>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pic>
        <p:nvPicPr>
          <p:cNvPr id="170" name="Picture 2" descr="IMG_4723"/>
          <p:cNvPicPr>
            <a:picLocks noChangeAspect="1" noChangeArrowheads="1"/>
          </p:cNvPicPr>
          <p:nvPr/>
        </p:nvPicPr>
        <p:blipFill>
          <a:blip r:embed="rId3" cstate="print"/>
          <a:srcRect/>
          <a:stretch>
            <a:fillRect/>
          </a:stretch>
        </p:blipFill>
        <p:spPr bwMode="auto">
          <a:xfrm>
            <a:off x="284016" y="683139"/>
            <a:ext cx="1169975" cy="819212"/>
          </a:xfrm>
          <a:prstGeom prst="rect">
            <a:avLst/>
          </a:prstGeom>
          <a:noFill/>
          <a:ln w="9525">
            <a:noFill/>
            <a:miter lim="800000"/>
            <a:headEnd/>
            <a:tailEnd/>
          </a:ln>
        </p:spPr>
      </p:pic>
      <p:pic>
        <p:nvPicPr>
          <p:cNvPr id="1586180" name="Picture 4" descr="太陽系の中でいちばん密度が低い惑星は？【クイズ】(1/2)｜ウォーカープラ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00" y="3527100"/>
            <a:ext cx="2208783" cy="1472522"/>
          </a:xfrm>
          <a:prstGeom prst="rect">
            <a:avLst/>
          </a:prstGeom>
          <a:noFill/>
          <a:extLst>
            <a:ext uri="{909E8E84-426E-40DD-AFC4-6F175D3DCCD1}">
              <a14:hiddenFill xmlns:a14="http://schemas.microsoft.com/office/drawing/2010/main">
                <a:solidFill>
                  <a:srgbClr val="FFFFFF"/>
                </a:solidFill>
              </a14:hiddenFill>
            </a:ext>
          </a:extLst>
        </p:spPr>
      </p:pic>
      <p:pic>
        <p:nvPicPr>
          <p:cNvPr id="1586184" name="Picture 8" descr="宇宙ヤバイ】宇宙がどれだけデカイか【壮大すぎワロ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025" y="3527100"/>
            <a:ext cx="3116938" cy="1753278"/>
          </a:xfrm>
          <a:prstGeom prst="rect">
            <a:avLst/>
          </a:prstGeom>
          <a:noFill/>
          <a:extLst>
            <a:ext uri="{909E8E84-426E-40DD-AFC4-6F175D3DCCD1}">
              <a14:hiddenFill xmlns:a14="http://schemas.microsoft.com/office/drawing/2010/main">
                <a:solidFill>
                  <a:srgbClr val="FFFFFF"/>
                </a:solidFill>
              </a14:hiddenFill>
            </a:ext>
          </a:extLst>
        </p:spPr>
      </p:pic>
      <p:pic>
        <p:nvPicPr>
          <p:cNvPr id="1586186" name="Picture 10" descr="我々はひとりぼっちではない…銀河系には最大100億個の地球型惑星が存在する | Business Insider Japan"/>
          <p:cNvPicPr>
            <a:picLocks noChangeAspect="1" noChangeArrowheads="1"/>
          </p:cNvPicPr>
          <p:nvPr/>
        </p:nvPicPr>
        <p:blipFill rotWithShape="1">
          <a:blip r:embed="rId6">
            <a:extLst>
              <a:ext uri="{28A0092B-C50C-407E-A947-70E740481C1C}">
                <a14:useLocalDpi xmlns:a14="http://schemas.microsoft.com/office/drawing/2010/main" val="0"/>
              </a:ext>
            </a:extLst>
          </a:blip>
          <a:srcRect l="9100"/>
          <a:stretch/>
        </p:blipFill>
        <p:spPr bwMode="auto">
          <a:xfrm>
            <a:off x="5633810" y="3529150"/>
            <a:ext cx="4176464" cy="344594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4"/>
          <p:cNvPicPr>
            <a:picLocks noChangeAspect="1" noChangeArrowheads="1"/>
          </p:cNvPicPr>
          <p:nvPr/>
        </p:nvPicPr>
        <p:blipFill>
          <a:blip r:embed="rId7" cstate="print"/>
          <a:srcRect/>
          <a:stretch>
            <a:fillRect/>
          </a:stretch>
        </p:blipFill>
        <p:spPr bwMode="auto">
          <a:xfrm>
            <a:off x="119058" y="1689280"/>
            <a:ext cx="1100194" cy="863600"/>
          </a:xfrm>
          <a:prstGeom prst="rect">
            <a:avLst/>
          </a:prstGeom>
          <a:noFill/>
          <a:ln w="9525">
            <a:noFill/>
            <a:miter lim="800000"/>
            <a:headEnd/>
            <a:tailEnd/>
          </a:ln>
        </p:spPr>
      </p:pic>
      <p:graphicFrame>
        <p:nvGraphicFramePr>
          <p:cNvPr id="178" name="オブジェクト 177"/>
          <p:cNvGraphicFramePr>
            <a:graphicFrameLocks noChangeAspect="1"/>
          </p:cNvGraphicFramePr>
          <p:nvPr/>
        </p:nvGraphicFramePr>
        <p:xfrm>
          <a:off x="2411760" y="908720"/>
          <a:ext cx="1948294" cy="1461221"/>
        </p:xfrm>
        <a:graphic>
          <a:graphicData uri="http://schemas.openxmlformats.org/presentationml/2006/ole">
            <mc:AlternateContent xmlns:mc="http://schemas.openxmlformats.org/markup-compatibility/2006">
              <mc:Choice xmlns:v="urn:schemas-microsoft-com:vml" Requires="v">
                <p:oleObj name="Image" r:id="rId8" imgW="10158480" imgH="7619040" progId="Photoshop.Image.7">
                  <p:embed/>
                </p:oleObj>
              </mc:Choice>
              <mc:Fallback>
                <p:oleObj name="Image" r:id="rId8" imgW="10158480" imgH="7619040" progId="Photoshop.Image.7">
                  <p:embed/>
                  <p:pic>
                    <p:nvPicPr>
                      <p:cNvPr id="178" name="オブジェクト 177"/>
                      <p:cNvPicPr/>
                      <p:nvPr/>
                    </p:nvPicPr>
                    <p:blipFill>
                      <a:blip r:embed="rId9"/>
                      <a:stretch>
                        <a:fillRect/>
                      </a:stretch>
                    </p:blipFill>
                    <p:spPr>
                      <a:xfrm>
                        <a:off x="2411760" y="908720"/>
                        <a:ext cx="1948294" cy="1461221"/>
                      </a:xfrm>
                      <a:prstGeom prst="rect">
                        <a:avLst/>
                      </a:prstGeom>
                    </p:spPr>
                  </p:pic>
                </p:oleObj>
              </mc:Fallback>
            </mc:AlternateContent>
          </a:graphicData>
        </a:graphic>
      </p:graphicFrame>
      <p:pic>
        <p:nvPicPr>
          <p:cNvPr id="171" name="図 170"/>
          <p:cNvPicPr>
            <a:picLocks noChangeAspect="1"/>
          </p:cNvPicPr>
          <p:nvPr/>
        </p:nvPicPr>
        <p:blipFill>
          <a:blip r:embed="rId10"/>
          <a:stretch>
            <a:fillRect/>
          </a:stretch>
        </p:blipFill>
        <p:spPr>
          <a:xfrm>
            <a:off x="1278805" y="1527557"/>
            <a:ext cx="931867" cy="1249798"/>
          </a:xfrm>
          <a:prstGeom prst="rect">
            <a:avLst/>
          </a:prstGeom>
        </p:spPr>
      </p:pic>
      <p:pic>
        <p:nvPicPr>
          <p:cNvPr id="181" name="Picture 2" descr="https://smlycdn.akamaized.net/data/product2/2/18da8212b148d61b5f2be7a4c3c3cd24d6242206_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7138" y="880709"/>
            <a:ext cx="2538329" cy="2478179"/>
          </a:xfrm>
          <a:prstGeom prst="rect">
            <a:avLst/>
          </a:prstGeom>
          <a:noFill/>
          <a:extLst>
            <a:ext uri="{909E8E84-426E-40DD-AFC4-6F175D3DCCD1}">
              <a14:hiddenFill xmlns:a14="http://schemas.microsoft.com/office/drawing/2010/main">
                <a:solidFill>
                  <a:srgbClr val="FFFFFF"/>
                </a:solidFill>
              </a14:hiddenFill>
            </a:ext>
          </a:extLst>
        </p:spPr>
      </p:pic>
      <p:sp>
        <p:nvSpPr>
          <p:cNvPr id="177" name="テキスト ボックス 176"/>
          <p:cNvSpPr txBox="1"/>
          <p:nvPr/>
        </p:nvSpPr>
        <p:spPr>
          <a:xfrm>
            <a:off x="331463" y="5501184"/>
            <a:ext cx="507542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宇宙（生態系）は一つのシステム</a:t>
            </a:r>
          </a:p>
        </p:txBody>
      </p:sp>
      <p:grpSp>
        <p:nvGrpSpPr>
          <p:cNvPr id="168" name="グループ化 167"/>
          <p:cNvGrpSpPr/>
          <p:nvPr/>
        </p:nvGrpSpPr>
        <p:grpSpPr>
          <a:xfrm>
            <a:off x="346676" y="5982675"/>
            <a:ext cx="4349847" cy="793416"/>
            <a:chOff x="346676" y="5982675"/>
            <a:chExt cx="4349847" cy="793416"/>
          </a:xfrm>
        </p:grpSpPr>
        <p:sp>
          <p:nvSpPr>
            <p:cNvPr id="172" name="テキスト ボックス 171"/>
            <p:cNvSpPr txBox="1"/>
            <p:nvPr/>
          </p:nvSpPr>
          <p:spPr>
            <a:xfrm>
              <a:off x="346676" y="5982675"/>
              <a:ext cx="409439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「個にして全、全にして個」</a:t>
              </a:r>
            </a:p>
          </p:txBody>
        </p:sp>
        <p:sp>
          <p:nvSpPr>
            <p:cNvPr id="2" name="テキスト ボックス 1"/>
            <p:cNvSpPr txBox="1"/>
            <p:nvPr/>
          </p:nvSpPr>
          <p:spPr>
            <a:xfrm>
              <a:off x="2192311" y="6437537"/>
              <a:ext cx="250421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（「風の谷のナウシカ」より）</a:t>
              </a:r>
            </a:p>
          </p:txBody>
        </p:sp>
      </p:grpSp>
    </p:spTree>
    <p:extLst>
      <p:ext uri="{BB962C8B-B14F-4D97-AF65-F5344CB8AC3E}">
        <p14:creationId xmlns:p14="http://schemas.microsoft.com/office/powerpoint/2010/main" val="855264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5261E43-9A7D-B9D3-9A83-B26D53C030A6}"/>
              </a:ext>
            </a:extLst>
          </p:cNvPr>
          <p:cNvPicPr>
            <a:picLocks noChangeAspect="1"/>
          </p:cNvPicPr>
          <p:nvPr/>
        </p:nvPicPr>
        <p:blipFill>
          <a:blip r:embed="rId2"/>
          <a:stretch>
            <a:fillRect/>
          </a:stretch>
        </p:blipFill>
        <p:spPr>
          <a:xfrm>
            <a:off x="-42512" y="116632"/>
            <a:ext cx="4614512" cy="6858000"/>
          </a:xfrm>
          <a:prstGeom prst="rect">
            <a:avLst/>
          </a:prstGeom>
        </p:spPr>
      </p:pic>
      <p:grpSp>
        <p:nvGrpSpPr>
          <p:cNvPr id="17" name="グループ化 16">
            <a:extLst>
              <a:ext uri="{FF2B5EF4-FFF2-40B4-BE49-F238E27FC236}">
                <a16:creationId xmlns:a16="http://schemas.microsoft.com/office/drawing/2014/main" id="{09C0F9A6-2651-C992-3863-B829B6D6D90E}"/>
              </a:ext>
            </a:extLst>
          </p:cNvPr>
          <p:cNvGrpSpPr/>
          <p:nvPr/>
        </p:nvGrpSpPr>
        <p:grpSpPr>
          <a:xfrm>
            <a:off x="107504" y="906343"/>
            <a:ext cx="8568952" cy="6068289"/>
            <a:chOff x="107504" y="906343"/>
            <a:chExt cx="8568952" cy="6068289"/>
          </a:xfrm>
        </p:grpSpPr>
        <p:grpSp>
          <p:nvGrpSpPr>
            <p:cNvPr id="10" name="グループ化 9">
              <a:extLst>
                <a:ext uri="{FF2B5EF4-FFF2-40B4-BE49-F238E27FC236}">
                  <a16:creationId xmlns:a16="http://schemas.microsoft.com/office/drawing/2014/main" id="{6DBF1DF0-236E-7CD5-0B6E-8B5E25AE9CD8}"/>
                </a:ext>
              </a:extLst>
            </p:cNvPr>
            <p:cNvGrpSpPr/>
            <p:nvPr/>
          </p:nvGrpSpPr>
          <p:grpSpPr>
            <a:xfrm>
              <a:off x="107504" y="4941168"/>
              <a:ext cx="4392488" cy="2033464"/>
              <a:chOff x="107504" y="4941168"/>
              <a:chExt cx="4392488" cy="2033464"/>
            </a:xfrm>
          </p:grpSpPr>
          <p:sp>
            <p:nvSpPr>
              <p:cNvPr id="8" name="正方形/長方形 7">
                <a:extLst>
                  <a:ext uri="{FF2B5EF4-FFF2-40B4-BE49-F238E27FC236}">
                    <a16:creationId xmlns:a16="http://schemas.microsoft.com/office/drawing/2014/main" id="{5C4ADBAE-A911-4552-AD24-A9FF9DD62014}"/>
                  </a:ext>
                </a:extLst>
              </p:cNvPr>
              <p:cNvSpPr/>
              <p:nvPr/>
            </p:nvSpPr>
            <p:spPr>
              <a:xfrm>
                <a:off x="107504" y="4941168"/>
                <a:ext cx="864096" cy="93610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ACCC28A-70A9-60E4-BB9E-6E4C6A5BEA1E}"/>
                  </a:ext>
                </a:extLst>
              </p:cNvPr>
              <p:cNvSpPr/>
              <p:nvPr/>
            </p:nvSpPr>
            <p:spPr>
              <a:xfrm>
                <a:off x="3131840" y="5921896"/>
                <a:ext cx="1368152" cy="105273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CCD60EEC-AB7D-F36B-BD54-4A1E1D022E7F}"/>
                </a:ext>
              </a:extLst>
            </p:cNvPr>
            <p:cNvGrpSpPr/>
            <p:nvPr/>
          </p:nvGrpSpPr>
          <p:grpSpPr>
            <a:xfrm>
              <a:off x="5076056" y="906343"/>
              <a:ext cx="3600400" cy="4873914"/>
              <a:chOff x="5076056" y="906343"/>
              <a:chExt cx="3600400" cy="4873914"/>
            </a:xfrm>
          </p:grpSpPr>
          <p:grpSp>
            <p:nvGrpSpPr>
              <p:cNvPr id="11" name="グループ化 10">
                <a:extLst>
                  <a:ext uri="{FF2B5EF4-FFF2-40B4-BE49-F238E27FC236}">
                    <a16:creationId xmlns:a16="http://schemas.microsoft.com/office/drawing/2014/main" id="{B104CD4F-7D4F-0EEE-76D7-99D3C2F69905}"/>
                  </a:ext>
                </a:extLst>
              </p:cNvPr>
              <p:cNvGrpSpPr/>
              <p:nvPr/>
            </p:nvGrpSpPr>
            <p:grpSpPr>
              <a:xfrm>
                <a:off x="5076056" y="906343"/>
                <a:ext cx="3600400" cy="4873914"/>
                <a:chOff x="5076056" y="906343"/>
                <a:chExt cx="3600400" cy="4873914"/>
              </a:xfrm>
            </p:grpSpPr>
            <p:pic>
              <p:nvPicPr>
                <p:cNvPr id="6" name="図 5">
                  <a:extLst>
                    <a:ext uri="{FF2B5EF4-FFF2-40B4-BE49-F238E27FC236}">
                      <a16:creationId xmlns:a16="http://schemas.microsoft.com/office/drawing/2014/main" id="{85F4BCD6-1496-1C3C-08F3-A4310ADB285A}"/>
                    </a:ext>
                  </a:extLst>
                </p:cNvPr>
                <p:cNvPicPr>
                  <a:picLocks noChangeAspect="1"/>
                </p:cNvPicPr>
                <p:nvPr/>
              </p:nvPicPr>
              <p:blipFill rotWithShape="1">
                <a:blip r:embed="rId2"/>
                <a:srcRect t="69299" r="71134" b="15664"/>
                <a:stretch/>
              </p:blipFill>
              <p:spPr>
                <a:xfrm>
                  <a:off x="5580112" y="906343"/>
                  <a:ext cx="3096344" cy="2397170"/>
                </a:xfrm>
                <a:prstGeom prst="rect">
                  <a:avLst/>
                </a:prstGeom>
              </p:spPr>
            </p:pic>
            <p:pic>
              <p:nvPicPr>
                <p:cNvPr id="7" name="図 6">
                  <a:extLst>
                    <a:ext uri="{FF2B5EF4-FFF2-40B4-BE49-F238E27FC236}">
                      <a16:creationId xmlns:a16="http://schemas.microsoft.com/office/drawing/2014/main" id="{06821BE1-D709-4811-5744-35D1224E0B1C}"/>
                    </a:ext>
                  </a:extLst>
                </p:cNvPr>
                <p:cNvPicPr>
                  <a:picLocks noChangeAspect="1"/>
                </p:cNvPicPr>
                <p:nvPr/>
              </p:nvPicPr>
              <p:blipFill rotWithShape="1">
                <a:blip r:embed="rId2"/>
                <a:srcRect l="69034" t="84963"/>
                <a:stretch/>
              </p:blipFill>
              <p:spPr>
                <a:xfrm>
                  <a:off x="5076056" y="3545632"/>
                  <a:ext cx="3096344" cy="2234625"/>
                </a:xfrm>
                <a:prstGeom prst="rect">
                  <a:avLst/>
                </a:prstGeom>
              </p:spPr>
            </p:pic>
          </p:grpSp>
          <p:grpSp>
            <p:nvGrpSpPr>
              <p:cNvPr id="2" name="グループ化 1">
                <a:extLst>
                  <a:ext uri="{FF2B5EF4-FFF2-40B4-BE49-F238E27FC236}">
                    <a16:creationId xmlns:a16="http://schemas.microsoft.com/office/drawing/2014/main" id="{F7EF7502-F5CE-BA60-4E8C-AAA1743BA9AC}"/>
                  </a:ext>
                </a:extLst>
              </p:cNvPr>
              <p:cNvGrpSpPr/>
              <p:nvPr/>
            </p:nvGrpSpPr>
            <p:grpSpPr>
              <a:xfrm>
                <a:off x="6444208" y="1052736"/>
                <a:ext cx="1321260" cy="4536344"/>
                <a:chOff x="6444208" y="1052736"/>
                <a:chExt cx="1321260" cy="4536344"/>
              </a:xfrm>
            </p:grpSpPr>
            <p:cxnSp>
              <p:nvCxnSpPr>
                <p:cNvPr id="3" name="直線コネクタ 2">
                  <a:extLst>
                    <a:ext uri="{FF2B5EF4-FFF2-40B4-BE49-F238E27FC236}">
                      <a16:creationId xmlns:a16="http://schemas.microsoft.com/office/drawing/2014/main" id="{7C953398-0E30-3A3A-A8C0-81E2CCCFE817}"/>
                    </a:ext>
                  </a:extLst>
                </p:cNvPr>
                <p:cNvCxnSpPr/>
                <p:nvPr/>
              </p:nvCxnSpPr>
              <p:spPr>
                <a:xfrm>
                  <a:off x="7765468" y="4149080"/>
                  <a:ext cx="0" cy="1440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644778A8-51AC-B47C-D1EC-46B4001BA78F}"/>
                    </a:ext>
                  </a:extLst>
                </p:cNvPr>
                <p:cNvCxnSpPr/>
                <p:nvPr/>
              </p:nvCxnSpPr>
              <p:spPr>
                <a:xfrm>
                  <a:off x="7524328" y="3561293"/>
                  <a:ext cx="0" cy="756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AC51F25-3B56-EA47-FEDB-0EB1AF4463F8}"/>
                    </a:ext>
                  </a:extLst>
                </p:cNvPr>
                <p:cNvCxnSpPr/>
                <p:nvPr/>
              </p:nvCxnSpPr>
              <p:spPr>
                <a:xfrm>
                  <a:off x="6887979" y="1863513"/>
                  <a:ext cx="0" cy="1332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B3079758-4E92-4C05-DAB6-CD05C043112A}"/>
                    </a:ext>
                  </a:extLst>
                </p:cNvPr>
                <p:cNvCxnSpPr/>
                <p:nvPr/>
              </p:nvCxnSpPr>
              <p:spPr>
                <a:xfrm>
                  <a:off x="6660232" y="1052736"/>
                  <a:ext cx="0" cy="2160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9FC7D6B-4BFA-5CA6-0AE3-883EE2260ACE}"/>
                    </a:ext>
                  </a:extLst>
                </p:cNvPr>
                <p:cNvCxnSpPr/>
                <p:nvPr/>
              </p:nvCxnSpPr>
              <p:spPr>
                <a:xfrm>
                  <a:off x="6444208" y="1052736"/>
                  <a:ext cx="0" cy="1800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16" name="テキスト ボックス 15">
            <a:extLst>
              <a:ext uri="{FF2B5EF4-FFF2-40B4-BE49-F238E27FC236}">
                <a16:creationId xmlns:a16="http://schemas.microsoft.com/office/drawing/2014/main" id="{4E687D21-E355-0C42-094E-26F8D11A0324}"/>
              </a:ext>
            </a:extLst>
          </p:cNvPr>
          <p:cNvSpPr txBox="1"/>
          <p:nvPr/>
        </p:nvSpPr>
        <p:spPr>
          <a:xfrm>
            <a:off x="5070938" y="270900"/>
            <a:ext cx="2929007" cy="369332"/>
          </a:xfrm>
          <a:prstGeom prst="rect">
            <a:avLst/>
          </a:prstGeom>
          <a:noFill/>
        </p:spPr>
        <p:txBody>
          <a:bodyPr wrap="none" rtlCol="0">
            <a:spAutoFit/>
          </a:bodyPr>
          <a:lstStyle/>
          <a:p>
            <a:r>
              <a:rPr lang="ja-JP" altLang="en-US" dirty="0"/>
              <a:t>読売</a:t>
            </a:r>
            <a:r>
              <a:rPr kumimoji="1" lang="ja-JP" altLang="en-US" dirty="0"/>
              <a:t>新聞（</a:t>
            </a:r>
            <a:r>
              <a:rPr kumimoji="1" lang="en-US" altLang="ja-JP" dirty="0"/>
              <a:t>2020</a:t>
            </a:r>
            <a:r>
              <a:rPr kumimoji="1" lang="ja-JP" altLang="en-US" dirty="0"/>
              <a:t>年</a:t>
            </a:r>
            <a:r>
              <a:rPr kumimoji="1" lang="en-US" altLang="ja-JP" dirty="0"/>
              <a:t>3</a:t>
            </a:r>
            <a:r>
              <a:rPr kumimoji="1" lang="ja-JP" altLang="en-US" dirty="0"/>
              <a:t>月</a:t>
            </a:r>
            <a:r>
              <a:rPr kumimoji="1" lang="en-US" altLang="ja-JP" dirty="0"/>
              <a:t>28</a:t>
            </a:r>
            <a:r>
              <a:rPr kumimoji="1" lang="ja-JP" altLang="en-US" dirty="0"/>
              <a:t>日）</a:t>
            </a:r>
          </a:p>
        </p:txBody>
      </p:sp>
    </p:spTree>
    <p:extLst>
      <p:ext uri="{BB962C8B-B14F-4D97-AF65-F5344CB8AC3E}">
        <p14:creationId xmlns:p14="http://schemas.microsoft.com/office/powerpoint/2010/main" val="917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1437306" y="286672"/>
            <a:ext cx="5949064" cy="1153611"/>
            <a:chOff x="1437306" y="286672"/>
            <a:chExt cx="5949064" cy="1153611"/>
          </a:xfrm>
        </p:grpSpPr>
        <p:sp>
          <p:nvSpPr>
            <p:cNvPr id="3" name="テキスト ボックス 2"/>
            <p:cNvSpPr txBox="1"/>
            <p:nvPr/>
          </p:nvSpPr>
          <p:spPr>
            <a:xfrm>
              <a:off x="1437306" y="286672"/>
              <a:ext cx="594906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世界は複雑系　</a:t>
              </a: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Complex system</a:t>
              </a:r>
              <a:endPar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6" name="テキスト ボックス 25"/>
            <p:cNvSpPr txBox="1"/>
            <p:nvPr/>
          </p:nvSpPr>
          <p:spPr>
            <a:xfrm>
              <a:off x="1547664" y="1070951"/>
              <a:ext cx="58304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多くの部品が有機的に連結して構築された</a:t>
              </a:r>
              <a:r>
                <a:rPr kumimoji="1" lang="ja-JP" altLang="en-US" sz="1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動的な</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システム</a:t>
              </a:r>
            </a:p>
          </p:txBody>
        </p:sp>
      </p:grpSp>
      <p:sp>
        <p:nvSpPr>
          <p:cNvPr id="2" name="テキスト ボックス 1"/>
          <p:cNvSpPr txBox="1"/>
          <p:nvPr/>
        </p:nvSpPr>
        <p:spPr>
          <a:xfrm>
            <a:off x="1043608" y="2545526"/>
            <a:ext cx="547778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存続している動的システムは改善するようにできている</a:t>
            </a:r>
          </a:p>
        </p:txBody>
      </p:sp>
      <p:sp>
        <p:nvSpPr>
          <p:cNvPr id="28" name="テキスト ボックス 27"/>
          <p:cNvSpPr txBox="1"/>
          <p:nvPr/>
        </p:nvSpPr>
        <p:spPr>
          <a:xfrm>
            <a:off x="1025149" y="2041470"/>
            <a:ext cx="546656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改悪する動的システムは必ず破綻する＝存続できない</a:t>
            </a:r>
          </a:p>
        </p:txBody>
      </p:sp>
      <p:sp>
        <p:nvSpPr>
          <p:cNvPr id="6" name="テキスト ボックス 5"/>
          <p:cNvSpPr txBox="1"/>
          <p:nvPr/>
        </p:nvSpPr>
        <p:spPr>
          <a:xfrm>
            <a:off x="2778770" y="3106599"/>
            <a:ext cx="362150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世界は良くなるようにできている</a:t>
            </a:r>
          </a:p>
        </p:txBody>
      </p:sp>
      <p:sp>
        <p:nvSpPr>
          <p:cNvPr id="8" name="テキスト ボックス 7"/>
          <p:cNvSpPr txBox="1"/>
          <p:nvPr/>
        </p:nvSpPr>
        <p:spPr>
          <a:xfrm>
            <a:off x="1025149" y="3770548"/>
            <a:ext cx="72715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世界の部品である我々の存在意義は、世界の存続（＝改善）に資すること</a:t>
            </a:r>
          </a:p>
        </p:txBody>
      </p:sp>
      <p:pic>
        <p:nvPicPr>
          <p:cNvPr id="1596418" name="Picture 2" descr="https://upload.wikimedia.org/wikipedia/commons/thumb/c/cd/Greta_Thunberg_4.jpg/800px-Greta_Thunberg_4.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44" t="313" r="19999" b="64103"/>
          <a:stretch/>
        </p:blipFill>
        <p:spPr bwMode="auto">
          <a:xfrm>
            <a:off x="2205122" y="4636237"/>
            <a:ext cx="2160240" cy="1798830"/>
          </a:xfrm>
          <a:prstGeom prst="rect">
            <a:avLst/>
          </a:prstGeom>
          <a:noFill/>
          <a:extLst>
            <a:ext uri="{909E8E84-426E-40DD-AFC4-6F175D3DCCD1}">
              <a14:hiddenFill xmlns:a14="http://schemas.microsoft.com/office/drawing/2010/main">
                <a:solidFill>
                  <a:srgbClr val="FFFFFF"/>
                </a:solidFill>
              </a14:hiddenFill>
            </a:ext>
          </a:extLst>
        </p:spPr>
      </p:pic>
      <p:pic>
        <p:nvPicPr>
          <p:cNvPr id="1596420" name="Picture 4" descr="Donald Trump official portrait.jpg"/>
          <p:cNvPicPr>
            <a:picLocks noChangeAspect="1" noChangeArrowheads="1"/>
          </p:cNvPicPr>
          <p:nvPr/>
        </p:nvPicPr>
        <p:blipFill rotWithShape="1">
          <a:blip r:embed="rId3">
            <a:extLst>
              <a:ext uri="{28A0092B-C50C-407E-A947-70E740481C1C}">
                <a14:useLocalDpi xmlns:a14="http://schemas.microsoft.com/office/drawing/2010/main" val="0"/>
              </a:ext>
            </a:extLst>
          </a:blip>
          <a:srcRect b="12467"/>
          <a:stretch/>
        </p:blipFill>
        <p:spPr bwMode="auto">
          <a:xfrm>
            <a:off x="5508104" y="4587363"/>
            <a:ext cx="1620679" cy="179883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154296" y="2545526"/>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grpSp>
        <p:nvGrpSpPr>
          <p:cNvPr id="11" name="グループ化 10"/>
          <p:cNvGrpSpPr/>
          <p:nvPr/>
        </p:nvGrpSpPr>
        <p:grpSpPr>
          <a:xfrm>
            <a:off x="2638816" y="4403720"/>
            <a:ext cx="4515480" cy="1938992"/>
            <a:chOff x="2638816" y="4403720"/>
            <a:chExt cx="4515480" cy="1938992"/>
          </a:xfrm>
        </p:grpSpPr>
        <p:sp>
          <p:nvSpPr>
            <p:cNvPr id="7" name="テキスト ボックス 6"/>
            <p:cNvSpPr txBox="1"/>
            <p:nvPr/>
          </p:nvSpPr>
          <p:spPr>
            <a:xfrm>
              <a:off x="5430747" y="4403720"/>
              <a:ext cx="17235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a:t>
              </a:r>
            </a:p>
          </p:txBody>
        </p:sp>
        <p:sp>
          <p:nvSpPr>
            <p:cNvPr id="10" name="ドーナツ 9"/>
            <p:cNvSpPr/>
            <p:nvPr/>
          </p:nvSpPr>
          <p:spPr>
            <a:xfrm>
              <a:off x="2638816" y="4741067"/>
              <a:ext cx="1292851" cy="1292851"/>
            </a:xfrm>
            <a:prstGeom prst="donut">
              <a:avLst>
                <a:gd name="adj" fmla="val 14882"/>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866878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グループ化 409"/>
          <p:cNvGrpSpPr/>
          <p:nvPr/>
        </p:nvGrpSpPr>
        <p:grpSpPr>
          <a:xfrm>
            <a:off x="800863" y="2286997"/>
            <a:ext cx="1960685" cy="1904091"/>
            <a:chOff x="796353" y="1877808"/>
            <a:chExt cx="2614247" cy="2538788"/>
          </a:xfrm>
        </p:grpSpPr>
        <p:grpSp>
          <p:nvGrpSpPr>
            <p:cNvPr id="224" name="グループ化 223"/>
            <p:cNvGrpSpPr/>
            <p:nvPr/>
          </p:nvGrpSpPr>
          <p:grpSpPr>
            <a:xfrm>
              <a:off x="1023736" y="3149992"/>
              <a:ext cx="2228559" cy="1058294"/>
              <a:chOff x="5433711" y="3870664"/>
              <a:chExt cx="2228559" cy="1058294"/>
            </a:xfrm>
          </p:grpSpPr>
          <p:cxnSp>
            <p:nvCxnSpPr>
              <p:cNvPr id="191" name="直線コネクタ 190"/>
              <p:cNvCxnSpPr/>
              <p:nvPr/>
            </p:nvCxnSpPr>
            <p:spPr>
              <a:xfrm>
                <a:off x="6565696" y="388326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flipH="1">
                <a:off x="6084517" y="440728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6120840"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5522004" y="443394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7065934" y="4433947"/>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a:off x="6557371" y="4882360"/>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H="1">
                <a:off x="5988877" y="491107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7559841" y="3870664"/>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a:off x="5433711" y="3914333"/>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6004626" y="3875347"/>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a:off x="7041095" y="387916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6539642" y="441549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H="1">
                <a:off x="5995325" y="4474395"/>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7005659" y="4419892"/>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H="1">
                <a:off x="5523112"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H="1">
                <a:off x="6563147"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H="1">
                <a:off x="7055479"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H="1">
                <a:off x="6028624" y="4576754"/>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6617365" y="4507817"/>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7138121" y="387066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flipH="1">
                <a:off x="5519953" y="395770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flipH="1">
                <a:off x="6037988"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6643529" y="391433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6611515" y="395980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flipH="1">
                <a:off x="7148035" y="391919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5555573" y="393421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6043428" y="445657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H="1">
                <a:off x="6542938" y="443570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 name="グループ化 222"/>
            <p:cNvGrpSpPr/>
            <p:nvPr/>
          </p:nvGrpSpPr>
          <p:grpSpPr>
            <a:xfrm>
              <a:off x="961548" y="3484612"/>
              <a:ext cx="2399946" cy="931984"/>
              <a:chOff x="5344389" y="4142934"/>
              <a:chExt cx="2399946" cy="931984"/>
            </a:xfrm>
          </p:grpSpPr>
          <p:sp>
            <p:nvSpPr>
              <p:cNvPr id="181" name="楕円 180"/>
              <p:cNvSpPr/>
              <p:nvPr/>
            </p:nvSpPr>
            <p:spPr>
              <a:xfrm flipV="1">
                <a:off x="6364969" y="422909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2" name="楕円 181"/>
              <p:cNvSpPr/>
              <p:nvPr/>
            </p:nvSpPr>
            <p:spPr>
              <a:xfrm flipV="1">
                <a:off x="6358521" y="4709158"/>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83" name="グループ化 182"/>
              <p:cNvGrpSpPr/>
              <p:nvPr/>
            </p:nvGrpSpPr>
            <p:grpSpPr>
              <a:xfrm>
                <a:off x="6851914" y="4142934"/>
                <a:ext cx="892421" cy="856371"/>
                <a:chOff x="3875650" y="2764888"/>
                <a:chExt cx="892421" cy="856371"/>
              </a:xfrm>
              <a:solidFill>
                <a:schemeClr val="bg1"/>
              </a:solidFill>
            </p:grpSpPr>
            <p:sp>
              <p:nvSpPr>
                <p:cNvPr id="188" name="楕円 18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9" name="楕円 18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0" name="楕円 18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84" name="グループ化 183"/>
              <p:cNvGrpSpPr/>
              <p:nvPr/>
            </p:nvGrpSpPr>
            <p:grpSpPr>
              <a:xfrm flipH="1">
                <a:off x="5344389" y="4159054"/>
                <a:ext cx="892421" cy="856371"/>
                <a:chOff x="3723250" y="2612488"/>
                <a:chExt cx="892421" cy="856371"/>
              </a:xfrm>
              <a:solidFill>
                <a:schemeClr val="bg1"/>
              </a:solidFill>
            </p:grpSpPr>
            <p:sp>
              <p:nvSpPr>
                <p:cNvPr id="185" name="楕円 18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6" name="楕円 18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7" name="楕円 18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409" name="グループ化 408"/>
            <p:cNvGrpSpPr/>
            <p:nvPr/>
          </p:nvGrpSpPr>
          <p:grpSpPr>
            <a:xfrm>
              <a:off x="1032085" y="2013413"/>
              <a:ext cx="2228559" cy="1071474"/>
              <a:chOff x="1032085" y="2013413"/>
              <a:chExt cx="2228559" cy="1071474"/>
            </a:xfrm>
          </p:grpSpPr>
          <p:cxnSp>
            <p:nvCxnSpPr>
              <p:cNvPr id="93" name="直線コネクタ 92"/>
              <p:cNvCxnSpPr/>
              <p:nvPr/>
            </p:nvCxnSpPr>
            <p:spPr>
              <a:xfrm flipV="1">
                <a:off x="2164070" y="254564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flipV="1">
                <a:off x="1682891" y="25192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1719214"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1120378" y="20312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2664308" y="2031293"/>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flipV="1">
                <a:off x="2155745" y="2044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1587251" y="2015464"/>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3158215" y="2601029"/>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1032085" y="2557360"/>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1603000" y="2554133"/>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flipV="1">
                <a:off x="2639469" y="255032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2138016" y="201341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flipV="1">
                <a:off x="1593699" y="2055327"/>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V="1">
                <a:off x="2604033" y="2109830"/>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flipV="1">
                <a:off x="1121486"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flipV="1">
                <a:off x="2161521"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flipV="1">
                <a:off x="2653853"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flipV="1">
                <a:off x="1080699" y="30690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H="1" flipV="1">
                <a:off x="1669210" y="30690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flipV="1">
                <a:off x="2209889" y="3056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2754171" y="306789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flipV="1">
                <a:off x="1626998" y="2083453"/>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2215739" y="2152390"/>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2736495" y="264230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flipV="1">
                <a:off x="1118327" y="255526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flipV="1">
                <a:off x="1636362"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2241903" y="2598636"/>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flipV="1">
                <a:off x="2209889" y="25531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flipV="1">
                <a:off x="2746409" y="259377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V="1">
                <a:off x="1153947" y="257875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1641802" y="205639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flipV="1">
                <a:off x="2141312" y="202953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グループ化 170"/>
            <p:cNvGrpSpPr/>
            <p:nvPr/>
          </p:nvGrpSpPr>
          <p:grpSpPr>
            <a:xfrm>
              <a:off x="796353" y="1877808"/>
              <a:ext cx="2614247" cy="1422595"/>
              <a:chOff x="2023403" y="1065042"/>
              <a:chExt cx="2614247" cy="1422595"/>
            </a:xfrm>
            <a:solidFill>
              <a:schemeClr val="bg1"/>
            </a:solidFill>
          </p:grpSpPr>
          <p:sp>
            <p:nvSpPr>
              <p:cNvPr id="5" name="楕円 4"/>
              <p:cNvSpPr/>
              <p:nvPr/>
            </p:nvSpPr>
            <p:spPr>
              <a:xfrm>
                <a:off x="372325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p:cNvSpPr/>
              <p:nvPr/>
            </p:nvSpPr>
            <p:spPr>
              <a:xfrm>
                <a:off x="427189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p:cNvSpPr/>
              <p:nvPr/>
            </p:nvSpPr>
            <p:spPr>
              <a:xfrm>
                <a:off x="2614246"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p:cNvSpPr/>
              <p:nvPr/>
            </p:nvSpPr>
            <p:spPr>
              <a:xfrm>
                <a:off x="317461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p:cNvSpPr/>
              <p:nvPr/>
            </p:nvSpPr>
            <p:spPr>
              <a:xfrm>
                <a:off x="2023403"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楕円 9"/>
              <p:cNvSpPr/>
              <p:nvPr/>
            </p:nvSpPr>
            <p:spPr>
              <a:xfrm>
                <a:off x="3155854" y="154510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楕円 10"/>
              <p:cNvSpPr/>
              <p:nvPr/>
            </p:nvSpPr>
            <p:spPr>
              <a:xfrm>
                <a:off x="3149406" y="1065042"/>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p:cNvGrpSpPr/>
              <p:nvPr/>
            </p:nvGrpSpPr>
            <p:grpSpPr>
              <a:xfrm flipV="1">
                <a:off x="3642799" y="1140655"/>
                <a:ext cx="892421" cy="856371"/>
                <a:chOff x="3875650" y="2764888"/>
                <a:chExt cx="892421" cy="856371"/>
              </a:xfrm>
              <a:grpFill/>
            </p:grpSpPr>
            <p:sp>
              <p:nvSpPr>
                <p:cNvPr id="18" name="楕円 1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楕円 1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27" name="グループ化 26"/>
              <p:cNvGrpSpPr/>
              <p:nvPr/>
            </p:nvGrpSpPr>
            <p:grpSpPr>
              <a:xfrm flipH="1" flipV="1">
                <a:off x="2135274" y="1124535"/>
                <a:ext cx="892421" cy="856371"/>
                <a:chOff x="3723250" y="2612488"/>
                <a:chExt cx="892421" cy="856371"/>
              </a:xfrm>
              <a:grpFill/>
            </p:grpSpPr>
            <p:sp>
              <p:nvSpPr>
                <p:cNvPr id="28" name="楕円 27"/>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grpSp>
        <p:nvGrpSpPr>
          <p:cNvPr id="514" name="グループ化 513"/>
          <p:cNvGrpSpPr/>
          <p:nvPr/>
        </p:nvGrpSpPr>
        <p:grpSpPr>
          <a:xfrm>
            <a:off x="3278534" y="2286997"/>
            <a:ext cx="2312748" cy="1904091"/>
            <a:chOff x="4099916" y="2031009"/>
            <a:chExt cx="3083664" cy="2538788"/>
          </a:xfrm>
        </p:grpSpPr>
        <p:cxnSp>
          <p:nvCxnSpPr>
            <p:cNvPr id="473" name="直線コネクタ 472"/>
            <p:cNvCxnSpPr/>
            <p:nvPr/>
          </p:nvCxnSpPr>
          <p:spPr>
            <a:xfrm>
              <a:off x="5459284" y="331579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直線コネクタ 473"/>
            <p:cNvCxnSpPr/>
            <p:nvPr/>
          </p:nvCxnSpPr>
          <p:spPr>
            <a:xfrm flipH="1">
              <a:off x="4978105" y="38398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直線コネクタ 474"/>
            <p:cNvCxnSpPr/>
            <p:nvPr/>
          </p:nvCxnSpPr>
          <p:spPr>
            <a:xfrm>
              <a:off x="5014428"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直線コネクタ 475"/>
            <p:cNvCxnSpPr/>
            <p:nvPr/>
          </p:nvCxnSpPr>
          <p:spPr>
            <a:xfrm>
              <a:off x="4415592" y="386647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flipH="1">
              <a:off x="5959522" y="386647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直線コネクタ 477"/>
            <p:cNvCxnSpPr/>
            <p:nvPr/>
          </p:nvCxnSpPr>
          <p:spPr>
            <a:xfrm flipH="1">
              <a:off x="5450959" y="431488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直線コネクタ 478"/>
            <p:cNvCxnSpPr/>
            <p:nvPr/>
          </p:nvCxnSpPr>
          <p:spPr>
            <a:xfrm flipH="1">
              <a:off x="4882465" y="434360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直線コネクタ 479"/>
            <p:cNvCxnSpPr/>
            <p:nvPr/>
          </p:nvCxnSpPr>
          <p:spPr>
            <a:xfrm flipH="1">
              <a:off x="6453430" y="3262542"/>
              <a:ext cx="529982" cy="5113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1" name="直線コネクタ 480"/>
            <p:cNvCxnSpPr/>
            <p:nvPr/>
          </p:nvCxnSpPr>
          <p:spPr>
            <a:xfrm>
              <a:off x="4327299" y="3346862"/>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直線コネクタ 481"/>
            <p:cNvCxnSpPr/>
            <p:nvPr/>
          </p:nvCxnSpPr>
          <p:spPr>
            <a:xfrm>
              <a:off x="4898214" y="3307876"/>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直線コネクタ 482"/>
            <p:cNvCxnSpPr/>
            <p:nvPr/>
          </p:nvCxnSpPr>
          <p:spPr>
            <a:xfrm flipH="1">
              <a:off x="5934684" y="3265825"/>
              <a:ext cx="188389" cy="558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a:off x="5433230" y="384802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flipH="1">
              <a:off x="4888913" y="3906924"/>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a:off x="5899247" y="385242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flipH="1">
              <a:off x="4416700"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flipH="1">
              <a:off x="5456735"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flipH="1">
              <a:off x="5949068" y="3730094"/>
              <a:ext cx="561856" cy="11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flipH="1">
              <a:off x="4922212" y="4009283"/>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直線コネクタ 490"/>
            <p:cNvCxnSpPr/>
            <p:nvPr/>
          </p:nvCxnSpPr>
          <p:spPr>
            <a:xfrm>
              <a:off x="5510953" y="3940346"/>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a:off x="6172386" y="330319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flipH="1">
              <a:off x="4413541" y="339023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flipH="1">
              <a:off x="4931576"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a:off x="5537117" y="334686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flipH="1">
              <a:off x="5505104" y="3266702"/>
              <a:ext cx="644926" cy="55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flipH="1">
              <a:off x="6041624" y="3249062"/>
              <a:ext cx="908834" cy="532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a:off x="4449161" y="336674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p:cNvCxnSpPr/>
            <p:nvPr/>
          </p:nvCxnSpPr>
          <p:spPr>
            <a:xfrm>
              <a:off x="4937016" y="388910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flipH="1">
              <a:off x="5436526" y="38682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楕円 462"/>
            <p:cNvSpPr/>
            <p:nvPr/>
          </p:nvSpPr>
          <p:spPr>
            <a:xfrm flipV="1">
              <a:off x="5285691" y="3723976"/>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4" name="楕円 463"/>
            <p:cNvSpPr/>
            <p:nvPr/>
          </p:nvSpPr>
          <p:spPr>
            <a:xfrm flipV="1">
              <a:off x="5279243" y="420403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0" name="楕円 469"/>
            <p:cNvSpPr/>
            <p:nvPr/>
          </p:nvSpPr>
          <p:spPr>
            <a:xfrm>
              <a:off x="5772636" y="3637813"/>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1" name="楕円 470"/>
            <p:cNvSpPr/>
            <p:nvPr/>
          </p:nvSpPr>
          <p:spPr>
            <a:xfrm>
              <a:off x="5832424" y="412842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2" name="楕円 471"/>
            <p:cNvSpPr/>
            <p:nvPr/>
          </p:nvSpPr>
          <p:spPr>
            <a:xfrm>
              <a:off x="6382186" y="3549715"/>
              <a:ext cx="365760" cy="365760"/>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66" name="グループ化 465"/>
            <p:cNvGrpSpPr/>
            <p:nvPr/>
          </p:nvGrpSpPr>
          <p:grpSpPr>
            <a:xfrm flipH="1">
              <a:off x="4265111" y="3653933"/>
              <a:ext cx="892421" cy="856371"/>
              <a:chOff x="3723250" y="2612488"/>
              <a:chExt cx="892421" cy="856371"/>
            </a:xfrm>
            <a:solidFill>
              <a:schemeClr val="bg1"/>
            </a:solidFill>
          </p:grpSpPr>
          <p:sp>
            <p:nvSpPr>
              <p:cNvPr id="467" name="楕円 466"/>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8" name="楕円 467"/>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9" name="楕円 468"/>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431" name="直線コネクタ 430"/>
            <p:cNvCxnSpPr/>
            <p:nvPr/>
          </p:nvCxnSpPr>
          <p:spPr>
            <a:xfrm flipV="1">
              <a:off x="5467633" y="269884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flipH="1" flipV="1">
              <a:off x="4986454" y="26724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flipV="1">
              <a:off x="5022777"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flipV="1">
              <a:off x="4423941" y="218449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H="1" flipV="1">
              <a:off x="5967871" y="21844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flipH="1" flipV="1">
              <a:off x="5459308" y="2197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flipH="1" flipV="1">
              <a:off x="4890814" y="216866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a:stCxn id="417" idx="1"/>
            </p:cNvCxnSpPr>
            <p:nvPr/>
          </p:nvCxnSpPr>
          <p:spPr>
            <a:xfrm flipH="1" flipV="1">
              <a:off x="6461779" y="2754230"/>
              <a:ext cx="409605" cy="3710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9" name="直線コネクタ 438"/>
            <p:cNvCxnSpPr/>
            <p:nvPr/>
          </p:nvCxnSpPr>
          <p:spPr>
            <a:xfrm flipV="1">
              <a:off x="4335648" y="2710561"/>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V="1">
              <a:off x="4906563" y="2707334"/>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flipH="1" flipV="1">
              <a:off x="5943033" y="2703522"/>
              <a:ext cx="173453" cy="520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flipV="1">
              <a:off x="5441579" y="216661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直線コネクタ 442"/>
            <p:cNvCxnSpPr/>
            <p:nvPr/>
          </p:nvCxnSpPr>
          <p:spPr>
            <a:xfrm flipH="1" flipV="1">
              <a:off x="4897262" y="2208528"/>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V="1">
              <a:off x="5907596" y="226303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flipH="1" flipV="1">
              <a:off x="4425049"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flipH="1" flipV="1">
              <a:off x="5465084"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p:cNvCxnSpPr/>
            <p:nvPr/>
          </p:nvCxnSpPr>
          <p:spPr>
            <a:xfrm flipH="1" flipV="1">
              <a:off x="5957417" y="2686817"/>
              <a:ext cx="504362" cy="125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p:nvPr/>
          </p:nvCxnSpPr>
          <p:spPr>
            <a:xfrm flipH="1" flipV="1">
              <a:off x="4384262" y="322225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flipH="1" flipV="1">
              <a:off x="4972773" y="32222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flipH="1" flipV="1">
              <a:off x="5513452" y="3209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直線コネクタ 450"/>
            <p:cNvCxnSpPr>
              <a:stCxn id="417" idx="2"/>
            </p:cNvCxnSpPr>
            <p:nvPr/>
          </p:nvCxnSpPr>
          <p:spPr>
            <a:xfrm flipH="1" flipV="1">
              <a:off x="6057735" y="3221095"/>
              <a:ext cx="760085" cy="334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flipH="1" flipV="1">
              <a:off x="4930561" y="2236654"/>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flipV="1">
              <a:off x="5519302" y="2305591"/>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flipV="1">
              <a:off x="6126661" y="282361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直線コネクタ 454"/>
            <p:cNvCxnSpPr/>
            <p:nvPr/>
          </p:nvCxnSpPr>
          <p:spPr>
            <a:xfrm flipH="1" flipV="1">
              <a:off x="4421890" y="27084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flipH="1" flipV="1">
              <a:off x="4939925"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flipV="1">
              <a:off x="5545466" y="275183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flipH="1" flipV="1">
              <a:off x="5444109" y="2716331"/>
              <a:ext cx="628158" cy="536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直線コネクタ 458"/>
            <p:cNvCxnSpPr/>
            <p:nvPr/>
          </p:nvCxnSpPr>
          <p:spPr>
            <a:xfrm flipH="1" flipV="1">
              <a:off x="5936941" y="2813322"/>
              <a:ext cx="1030834" cy="4492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flipV="1">
              <a:off x="4457510" y="273195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flipV="1">
              <a:off x="4945365" y="220959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flipH="1" flipV="1">
              <a:off x="5444875" y="21827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楕円 415"/>
            <p:cNvSpPr/>
            <p:nvPr/>
          </p:nvSpPr>
          <p:spPr>
            <a:xfrm>
              <a:off x="5953481" y="3073383"/>
              <a:ext cx="365760" cy="365760"/>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7" name="楕円 416"/>
            <p:cNvSpPr/>
            <p:nvPr/>
          </p:nvSpPr>
          <p:spPr>
            <a:xfrm>
              <a:off x="6817820" y="3071707"/>
              <a:ext cx="365760" cy="3657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8" name="楕円 417"/>
            <p:cNvSpPr/>
            <p:nvPr/>
          </p:nvSpPr>
          <p:spPr>
            <a:xfrm>
              <a:off x="4690759"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9" name="楕円 418"/>
            <p:cNvSpPr/>
            <p:nvPr/>
          </p:nvSpPr>
          <p:spPr>
            <a:xfrm>
              <a:off x="5251123"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0" name="楕円 419"/>
            <p:cNvSpPr/>
            <p:nvPr/>
          </p:nvSpPr>
          <p:spPr>
            <a:xfrm>
              <a:off x="4099916"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1" name="楕円 420"/>
            <p:cNvSpPr/>
            <p:nvPr/>
          </p:nvSpPr>
          <p:spPr>
            <a:xfrm>
              <a:off x="5232367" y="2511070"/>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2" name="楕円 421"/>
            <p:cNvSpPr/>
            <p:nvPr/>
          </p:nvSpPr>
          <p:spPr>
            <a:xfrm>
              <a:off x="5225919" y="2031009"/>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8" name="楕円 427"/>
            <p:cNvSpPr/>
            <p:nvPr/>
          </p:nvSpPr>
          <p:spPr>
            <a:xfrm flipV="1">
              <a:off x="5719312" y="2597233"/>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9" name="楕円 428"/>
            <p:cNvSpPr/>
            <p:nvPr/>
          </p:nvSpPr>
          <p:spPr>
            <a:xfrm flipV="1">
              <a:off x="5779100" y="2106622"/>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0" name="楕円 429"/>
            <p:cNvSpPr/>
            <p:nvPr/>
          </p:nvSpPr>
          <p:spPr>
            <a:xfrm flipV="1">
              <a:off x="6330481" y="2638527"/>
              <a:ext cx="365760" cy="365760"/>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24" name="グループ化 423"/>
            <p:cNvGrpSpPr/>
            <p:nvPr/>
          </p:nvGrpSpPr>
          <p:grpSpPr>
            <a:xfrm flipH="1" flipV="1">
              <a:off x="4211787" y="2090502"/>
              <a:ext cx="892421" cy="856371"/>
              <a:chOff x="3723250" y="2612488"/>
              <a:chExt cx="892421" cy="856371"/>
            </a:xfrm>
            <a:solidFill>
              <a:schemeClr val="bg1"/>
            </a:solidFill>
          </p:grpSpPr>
          <p:sp>
            <p:nvSpPr>
              <p:cNvPr id="425" name="楕円 42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6" name="楕円 42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7" name="楕円 42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515" name="グループ化 514"/>
          <p:cNvGrpSpPr/>
          <p:nvPr/>
        </p:nvGrpSpPr>
        <p:grpSpPr>
          <a:xfrm>
            <a:off x="6185824" y="2286997"/>
            <a:ext cx="1960685" cy="1904091"/>
            <a:chOff x="796353" y="1877808"/>
            <a:chExt cx="2614247" cy="2538788"/>
          </a:xfrm>
        </p:grpSpPr>
        <p:grpSp>
          <p:nvGrpSpPr>
            <p:cNvPr id="516" name="グループ化 515"/>
            <p:cNvGrpSpPr/>
            <p:nvPr/>
          </p:nvGrpSpPr>
          <p:grpSpPr>
            <a:xfrm>
              <a:off x="1023736" y="3149992"/>
              <a:ext cx="2228559" cy="1058294"/>
              <a:chOff x="5433711" y="3870664"/>
              <a:chExt cx="2228559" cy="1058294"/>
            </a:xfrm>
          </p:grpSpPr>
          <p:cxnSp>
            <p:nvCxnSpPr>
              <p:cNvPr id="577" name="直線コネクタ 576"/>
              <p:cNvCxnSpPr/>
              <p:nvPr/>
            </p:nvCxnSpPr>
            <p:spPr>
              <a:xfrm>
                <a:off x="6565696" y="3883264"/>
                <a:ext cx="6593" cy="5134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8" name="直線コネクタ 577"/>
              <p:cNvCxnSpPr/>
              <p:nvPr/>
            </p:nvCxnSpPr>
            <p:spPr>
              <a:xfrm flipH="1">
                <a:off x="6084517" y="4407286"/>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9" name="直線コネクタ 578"/>
              <p:cNvCxnSpPr/>
              <p:nvPr/>
            </p:nvCxnSpPr>
            <p:spPr>
              <a:xfrm>
                <a:off x="6120840" y="3959185"/>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0" name="直線コネクタ 579"/>
              <p:cNvCxnSpPr/>
              <p:nvPr/>
            </p:nvCxnSpPr>
            <p:spPr>
              <a:xfrm>
                <a:off x="5522004" y="4433946"/>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1" name="直線コネクタ 580"/>
              <p:cNvCxnSpPr/>
              <p:nvPr/>
            </p:nvCxnSpPr>
            <p:spPr>
              <a:xfrm flipH="1">
                <a:off x="7065934" y="4433947"/>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2" name="直線コネクタ 581"/>
              <p:cNvCxnSpPr/>
              <p:nvPr/>
            </p:nvCxnSpPr>
            <p:spPr>
              <a:xfrm flipH="1">
                <a:off x="6557371" y="4882360"/>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3" name="直線コネクタ 582"/>
              <p:cNvCxnSpPr/>
              <p:nvPr/>
            </p:nvCxnSpPr>
            <p:spPr>
              <a:xfrm flipH="1">
                <a:off x="5988877" y="4911078"/>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4" name="直線コネクタ 583"/>
              <p:cNvCxnSpPr/>
              <p:nvPr/>
            </p:nvCxnSpPr>
            <p:spPr>
              <a:xfrm flipH="1">
                <a:off x="7559841" y="3870664"/>
                <a:ext cx="102429" cy="4706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5" name="直線コネクタ 584"/>
              <p:cNvCxnSpPr/>
              <p:nvPr/>
            </p:nvCxnSpPr>
            <p:spPr>
              <a:xfrm>
                <a:off x="5433711" y="3914333"/>
                <a:ext cx="102429" cy="4706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6" name="直線コネクタ 585"/>
              <p:cNvCxnSpPr/>
              <p:nvPr/>
            </p:nvCxnSpPr>
            <p:spPr>
              <a:xfrm>
                <a:off x="6004626" y="3875347"/>
                <a:ext cx="63601" cy="512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7" name="直線コネクタ 586"/>
              <p:cNvCxnSpPr/>
              <p:nvPr/>
            </p:nvCxnSpPr>
            <p:spPr>
              <a:xfrm flipH="1">
                <a:off x="7041095" y="3879160"/>
                <a:ext cx="63601" cy="512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8" name="直線コネクタ 587"/>
              <p:cNvCxnSpPr/>
              <p:nvPr/>
            </p:nvCxnSpPr>
            <p:spPr>
              <a:xfrm>
                <a:off x="6539642" y="4415496"/>
                <a:ext cx="6593" cy="5134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9" name="直線コネクタ 588"/>
              <p:cNvCxnSpPr/>
              <p:nvPr/>
            </p:nvCxnSpPr>
            <p:spPr>
              <a:xfrm flipH="1">
                <a:off x="5995325" y="4474395"/>
                <a:ext cx="81695" cy="4126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0" name="直線コネクタ 589"/>
              <p:cNvCxnSpPr/>
              <p:nvPr/>
            </p:nvCxnSpPr>
            <p:spPr>
              <a:xfrm>
                <a:off x="7005659" y="4419892"/>
                <a:ext cx="81695" cy="4126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1" name="直線コネクタ 590"/>
              <p:cNvCxnSpPr/>
              <p:nvPr/>
            </p:nvCxnSpPr>
            <p:spPr>
              <a:xfrm flipH="1">
                <a:off x="5523112" y="4392927"/>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2" name="直線コネクタ 591"/>
              <p:cNvCxnSpPr/>
              <p:nvPr/>
            </p:nvCxnSpPr>
            <p:spPr>
              <a:xfrm flipH="1">
                <a:off x="6563147" y="4392927"/>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3" name="直線コネクタ 592"/>
              <p:cNvCxnSpPr/>
              <p:nvPr/>
            </p:nvCxnSpPr>
            <p:spPr>
              <a:xfrm flipH="1">
                <a:off x="7055479" y="4392927"/>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4" name="直線コネクタ 593"/>
              <p:cNvCxnSpPr/>
              <p:nvPr/>
            </p:nvCxnSpPr>
            <p:spPr>
              <a:xfrm flipH="1">
                <a:off x="6028624" y="4576754"/>
                <a:ext cx="388294" cy="2821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5" name="直線コネクタ 594"/>
              <p:cNvCxnSpPr/>
              <p:nvPr/>
            </p:nvCxnSpPr>
            <p:spPr>
              <a:xfrm>
                <a:off x="6617365" y="4507817"/>
                <a:ext cx="388294" cy="2821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6" name="直線コネクタ 595"/>
              <p:cNvCxnSpPr/>
              <p:nvPr/>
            </p:nvCxnSpPr>
            <p:spPr>
              <a:xfrm>
                <a:off x="7138121" y="3870664"/>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7" name="直線コネクタ 596"/>
              <p:cNvCxnSpPr/>
              <p:nvPr/>
            </p:nvCxnSpPr>
            <p:spPr>
              <a:xfrm flipH="1">
                <a:off x="5519953" y="3957701"/>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8" name="直線コネクタ 597"/>
              <p:cNvCxnSpPr/>
              <p:nvPr/>
            </p:nvCxnSpPr>
            <p:spPr>
              <a:xfrm flipH="1">
                <a:off x="6037988" y="3959185"/>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9" name="直線コネクタ 598"/>
              <p:cNvCxnSpPr/>
              <p:nvPr/>
            </p:nvCxnSpPr>
            <p:spPr>
              <a:xfrm>
                <a:off x="6643529" y="3914333"/>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0" name="直線コネクタ 599"/>
              <p:cNvCxnSpPr/>
              <p:nvPr/>
            </p:nvCxnSpPr>
            <p:spPr>
              <a:xfrm flipH="1">
                <a:off x="6611515" y="3959800"/>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1" name="直線コネクタ 600"/>
              <p:cNvCxnSpPr/>
              <p:nvPr/>
            </p:nvCxnSpPr>
            <p:spPr>
              <a:xfrm flipH="1">
                <a:off x="7148035" y="3919192"/>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2" name="直線コネクタ 601"/>
              <p:cNvCxnSpPr/>
              <p:nvPr/>
            </p:nvCxnSpPr>
            <p:spPr>
              <a:xfrm>
                <a:off x="5555573" y="3934218"/>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3" name="直線コネクタ 602"/>
              <p:cNvCxnSpPr/>
              <p:nvPr/>
            </p:nvCxnSpPr>
            <p:spPr>
              <a:xfrm>
                <a:off x="6043428" y="4456575"/>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4" name="直線コネクタ 603"/>
              <p:cNvCxnSpPr/>
              <p:nvPr/>
            </p:nvCxnSpPr>
            <p:spPr>
              <a:xfrm flipH="1">
                <a:off x="6542938" y="4435706"/>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17" name="グループ化 516"/>
            <p:cNvGrpSpPr/>
            <p:nvPr/>
          </p:nvGrpSpPr>
          <p:grpSpPr>
            <a:xfrm>
              <a:off x="961548" y="3484612"/>
              <a:ext cx="2399946" cy="931984"/>
              <a:chOff x="5344389" y="4142934"/>
              <a:chExt cx="2399946" cy="931984"/>
            </a:xfrm>
          </p:grpSpPr>
          <p:sp>
            <p:nvSpPr>
              <p:cNvPr id="567" name="楕円 566"/>
              <p:cNvSpPr/>
              <p:nvPr/>
            </p:nvSpPr>
            <p:spPr>
              <a:xfrm flipV="1">
                <a:off x="6364969" y="4229097"/>
                <a:ext cx="365760" cy="36576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8" name="楕円 567"/>
              <p:cNvSpPr/>
              <p:nvPr/>
            </p:nvSpPr>
            <p:spPr>
              <a:xfrm flipV="1">
                <a:off x="6358521" y="4709158"/>
                <a:ext cx="365760" cy="36576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569" name="グループ化 568"/>
              <p:cNvGrpSpPr/>
              <p:nvPr/>
            </p:nvGrpSpPr>
            <p:grpSpPr>
              <a:xfrm>
                <a:off x="6851914" y="4142934"/>
                <a:ext cx="892421" cy="856371"/>
                <a:chOff x="3875650" y="2764888"/>
                <a:chExt cx="892421" cy="856371"/>
              </a:xfrm>
              <a:solidFill>
                <a:schemeClr val="bg1"/>
              </a:solidFill>
            </p:grpSpPr>
            <p:sp>
              <p:nvSpPr>
                <p:cNvPr id="574" name="楕円 573"/>
                <p:cNvSpPr/>
                <p:nvPr/>
              </p:nvSpPr>
              <p:spPr>
                <a:xfrm>
                  <a:off x="3875650" y="276488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5" name="楕円 574"/>
                <p:cNvSpPr/>
                <p:nvPr/>
              </p:nvSpPr>
              <p:spPr>
                <a:xfrm>
                  <a:off x="3935438" y="3255499"/>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6" name="楕円 575"/>
                <p:cNvSpPr/>
                <p:nvPr/>
              </p:nvSpPr>
              <p:spPr>
                <a:xfrm>
                  <a:off x="4402311" y="277836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570" name="グループ化 569"/>
              <p:cNvGrpSpPr/>
              <p:nvPr/>
            </p:nvGrpSpPr>
            <p:grpSpPr>
              <a:xfrm flipH="1">
                <a:off x="5344389" y="4159054"/>
                <a:ext cx="892421" cy="856371"/>
                <a:chOff x="3723250" y="2612488"/>
                <a:chExt cx="892421" cy="856371"/>
              </a:xfrm>
              <a:solidFill>
                <a:schemeClr val="bg1"/>
              </a:solidFill>
            </p:grpSpPr>
            <p:sp>
              <p:nvSpPr>
                <p:cNvPr id="571" name="楕円 570"/>
                <p:cNvSpPr/>
                <p:nvPr/>
              </p:nvSpPr>
              <p:spPr>
                <a:xfrm>
                  <a:off x="3723250" y="261248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2" name="楕円 571"/>
                <p:cNvSpPr/>
                <p:nvPr/>
              </p:nvSpPr>
              <p:spPr>
                <a:xfrm>
                  <a:off x="3783038" y="3103099"/>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3" name="楕円 572"/>
                <p:cNvSpPr/>
                <p:nvPr/>
              </p:nvSpPr>
              <p:spPr>
                <a:xfrm>
                  <a:off x="4249911" y="262596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518" name="グループ化 517"/>
            <p:cNvGrpSpPr/>
            <p:nvPr/>
          </p:nvGrpSpPr>
          <p:grpSpPr>
            <a:xfrm>
              <a:off x="1032085" y="2013413"/>
              <a:ext cx="2228559" cy="1071474"/>
              <a:chOff x="1032085" y="2013413"/>
              <a:chExt cx="2228559" cy="1071474"/>
            </a:xfrm>
          </p:grpSpPr>
          <p:cxnSp>
            <p:nvCxnSpPr>
              <p:cNvPr id="535" name="直線コネクタ 534"/>
              <p:cNvCxnSpPr/>
              <p:nvPr/>
            </p:nvCxnSpPr>
            <p:spPr>
              <a:xfrm flipV="1">
                <a:off x="2164070" y="2545645"/>
                <a:ext cx="6593" cy="5134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6" name="直線コネクタ 535"/>
              <p:cNvCxnSpPr/>
              <p:nvPr/>
            </p:nvCxnSpPr>
            <p:spPr>
              <a:xfrm flipH="1" flipV="1">
                <a:off x="1682891" y="2519256"/>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7" name="直線コネクタ 536"/>
              <p:cNvCxnSpPr/>
              <p:nvPr/>
            </p:nvCxnSpPr>
            <p:spPr>
              <a:xfrm flipV="1">
                <a:off x="1719214" y="2553784"/>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8" name="直線コネクタ 537"/>
              <p:cNvCxnSpPr/>
              <p:nvPr/>
            </p:nvCxnSpPr>
            <p:spPr>
              <a:xfrm flipV="1">
                <a:off x="1120378" y="2031294"/>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9" name="直線コネクタ 538"/>
              <p:cNvCxnSpPr/>
              <p:nvPr/>
            </p:nvCxnSpPr>
            <p:spPr>
              <a:xfrm flipH="1" flipV="1">
                <a:off x="2664308" y="2031293"/>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0" name="直線コネクタ 539"/>
              <p:cNvCxnSpPr/>
              <p:nvPr/>
            </p:nvCxnSpPr>
            <p:spPr>
              <a:xfrm flipH="1" flipV="1">
                <a:off x="2155745" y="2044182"/>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1" name="直線コネクタ 540"/>
              <p:cNvCxnSpPr/>
              <p:nvPr/>
            </p:nvCxnSpPr>
            <p:spPr>
              <a:xfrm flipH="1" flipV="1">
                <a:off x="1587251" y="2015464"/>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2" name="直線コネクタ 541"/>
              <p:cNvCxnSpPr/>
              <p:nvPr/>
            </p:nvCxnSpPr>
            <p:spPr>
              <a:xfrm flipH="1" flipV="1">
                <a:off x="3158215" y="2601029"/>
                <a:ext cx="102429" cy="4706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3" name="直線コネクタ 542"/>
              <p:cNvCxnSpPr/>
              <p:nvPr/>
            </p:nvCxnSpPr>
            <p:spPr>
              <a:xfrm flipV="1">
                <a:off x="1032085" y="2557360"/>
                <a:ext cx="102429" cy="4706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4" name="直線コネクタ 543"/>
              <p:cNvCxnSpPr/>
              <p:nvPr/>
            </p:nvCxnSpPr>
            <p:spPr>
              <a:xfrm flipV="1">
                <a:off x="1603000" y="2554133"/>
                <a:ext cx="63601" cy="512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5" name="直線コネクタ 544"/>
              <p:cNvCxnSpPr/>
              <p:nvPr/>
            </p:nvCxnSpPr>
            <p:spPr>
              <a:xfrm flipH="1" flipV="1">
                <a:off x="2639469" y="2550320"/>
                <a:ext cx="63601" cy="512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6" name="直線コネクタ 545"/>
              <p:cNvCxnSpPr/>
              <p:nvPr/>
            </p:nvCxnSpPr>
            <p:spPr>
              <a:xfrm flipV="1">
                <a:off x="2138016" y="2013413"/>
                <a:ext cx="6593" cy="5134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7" name="直線コネクタ 546"/>
              <p:cNvCxnSpPr/>
              <p:nvPr/>
            </p:nvCxnSpPr>
            <p:spPr>
              <a:xfrm flipH="1" flipV="1">
                <a:off x="1593699" y="2055327"/>
                <a:ext cx="81695" cy="4126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8" name="直線コネクタ 547"/>
              <p:cNvCxnSpPr/>
              <p:nvPr/>
            </p:nvCxnSpPr>
            <p:spPr>
              <a:xfrm flipV="1">
                <a:off x="2604033" y="2109830"/>
                <a:ext cx="81695" cy="4126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9" name="直線コネクタ 548"/>
              <p:cNvCxnSpPr/>
              <p:nvPr/>
            </p:nvCxnSpPr>
            <p:spPr>
              <a:xfrm flipH="1" flipV="1">
                <a:off x="1121486" y="2533615"/>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0" name="直線コネクタ 549"/>
              <p:cNvCxnSpPr/>
              <p:nvPr/>
            </p:nvCxnSpPr>
            <p:spPr>
              <a:xfrm flipH="1" flipV="1">
                <a:off x="2161521" y="2533615"/>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1" name="直線コネクタ 550"/>
              <p:cNvCxnSpPr/>
              <p:nvPr/>
            </p:nvCxnSpPr>
            <p:spPr>
              <a:xfrm flipH="1" flipV="1">
                <a:off x="2653853" y="2533615"/>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2" name="直線コネクタ 551"/>
              <p:cNvCxnSpPr/>
              <p:nvPr/>
            </p:nvCxnSpPr>
            <p:spPr>
              <a:xfrm flipH="1" flipV="1">
                <a:off x="1080699" y="3069058"/>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3" name="直線コネクタ 552"/>
              <p:cNvCxnSpPr/>
              <p:nvPr/>
            </p:nvCxnSpPr>
            <p:spPr>
              <a:xfrm flipH="1" flipV="1">
                <a:off x="1669210" y="3069057"/>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4" name="直線コネクタ 553"/>
              <p:cNvCxnSpPr/>
              <p:nvPr/>
            </p:nvCxnSpPr>
            <p:spPr>
              <a:xfrm flipH="1" flipV="1">
                <a:off x="2209889" y="3056182"/>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5" name="直線コネクタ 554"/>
              <p:cNvCxnSpPr/>
              <p:nvPr/>
            </p:nvCxnSpPr>
            <p:spPr>
              <a:xfrm flipH="1" flipV="1">
                <a:off x="2754171" y="3067893"/>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6" name="直線コネクタ 555"/>
              <p:cNvCxnSpPr/>
              <p:nvPr/>
            </p:nvCxnSpPr>
            <p:spPr>
              <a:xfrm flipH="1" flipV="1">
                <a:off x="1626998" y="2083453"/>
                <a:ext cx="468130" cy="3625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7" name="直線コネクタ 556"/>
              <p:cNvCxnSpPr/>
              <p:nvPr/>
            </p:nvCxnSpPr>
            <p:spPr>
              <a:xfrm flipV="1">
                <a:off x="2215739" y="2152390"/>
                <a:ext cx="388294" cy="2821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8" name="直線コネクタ 557"/>
              <p:cNvCxnSpPr/>
              <p:nvPr/>
            </p:nvCxnSpPr>
            <p:spPr>
              <a:xfrm flipV="1">
                <a:off x="2736495" y="2642305"/>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9" name="直線コネクタ 558"/>
              <p:cNvCxnSpPr/>
              <p:nvPr/>
            </p:nvCxnSpPr>
            <p:spPr>
              <a:xfrm flipH="1" flipV="1">
                <a:off x="1118327" y="2555268"/>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0" name="直線コネクタ 559"/>
              <p:cNvCxnSpPr/>
              <p:nvPr/>
            </p:nvCxnSpPr>
            <p:spPr>
              <a:xfrm flipH="1" flipV="1">
                <a:off x="1636362" y="2553784"/>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1" name="直線コネクタ 560"/>
              <p:cNvCxnSpPr/>
              <p:nvPr/>
            </p:nvCxnSpPr>
            <p:spPr>
              <a:xfrm flipV="1">
                <a:off x="2241903" y="2598636"/>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2" name="直線コネクタ 561"/>
              <p:cNvCxnSpPr/>
              <p:nvPr/>
            </p:nvCxnSpPr>
            <p:spPr>
              <a:xfrm flipH="1" flipV="1">
                <a:off x="2209889" y="2553169"/>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3" name="直線コネクタ 562"/>
              <p:cNvCxnSpPr/>
              <p:nvPr/>
            </p:nvCxnSpPr>
            <p:spPr>
              <a:xfrm flipH="1" flipV="1">
                <a:off x="2746409" y="2593777"/>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4" name="直線コネクタ 563"/>
              <p:cNvCxnSpPr/>
              <p:nvPr/>
            </p:nvCxnSpPr>
            <p:spPr>
              <a:xfrm flipV="1">
                <a:off x="1153947" y="2578751"/>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5" name="直線コネクタ 564"/>
              <p:cNvCxnSpPr/>
              <p:nvPr/>
            </p:nvCxnSpPr>
            <p:spPr>
              <a:xfrm flipV="1">
                <a:off x="1641802" y="2056394"/>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6" name="直線コネクタ 565"/>
              <p:cNvCxnSpPr/>
              <p:nvPr/>
            </p:nvCxnSpPr>
            <p:spPr>
              <a:xfrm flipH="1" flipV="1">
                <a:off x="2141312" y="2029534"/>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19" name="グループ化 518"/>
            <p:cNvGrpSpPr/>
            <p:nvPr/>
          </p:nvGrpSpPr>
          <p:grpSpPr>
            <a:xfrm>
              <a:off x="796353" y="1877808"/>
              <a:ext cx="2614247" cy="1422595"/>
              <a:chOff x="2023403" y="1065042"/>
              <a:chExt cx="2614247" cy="1422595"/>
            </a:xfrm>
            <a:solidFill>
              <a:schemeClr val="bg1"/>
            </a:solidFill>
          </p:grpSpPr>
          <p:sp>
            <p:nvSpPr>
              <p:cNvPr id="520" name="楕円 519"/>
              <p:cNvSpPr/>
              <p:nvPr/>
            </p:nvSpPr>
            <p:spPr>
              <a:xfrm>
                <a:off x="3723250"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1" name="楕円 520"/>
              <p:cNvSpPr/>
              <p:nvPr/>
            </p:nvSpPr>
            <p:spPr>
              <a:xfrm>
                <a:off x="4271890"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2" name="楕円 521"/>
              <p:cNvSpPr/>
              <p:nvPr/>
            </p:nvSpPr>
            <p:spPr>
              <a:xfrm>
                <a:off x="2614246"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3" name="楕円 522"/>
              <p:cNvSpPr/>
              <p:nvPr/>
            </p:nvSpPr>
            <p:spPr>
              <a:xfrm>
                <a:off x="3174610"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4" name="楕円 523"/>
              <p:cNvSpPr/>
              <p:nvPr/>
            </p:nvSpPr>
            <p:spPr>
              <a:xfrm>
                <a:off x="2023403"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5" name="楕円 524"/>
              <p:cNvSpPr/>
              <p:nvPr/>
            </p:nvSpPr>
            <p:spPr>
              <a:xfrm>
                <a:off x="3155854" y="1545103"/>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6" name="楕円 525"/>
              <p:cNvSpPr/>
              <p:nvPr/>
            </p:nvSpPr>
            <p:spPr>
              <a:xfrm>
                <a:off x="3149406" y="1065042"/>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527" name="グループ化 526"/>
              <p:cNvGrpSpPr/>
              <p:nvPr/>
            </p:nvGrpSpPr>
            <p:grpSpPr>
              <a:xfrm flipV="1">
                <a:off x="3642799" y="1140655"/>
                <a:ext cx="892421" cy="856371"/>
                <a:chOff x="3875650" y="2764888"/>
                <a:chExt cx="892421" cy="856371"/>
              </a:xfrm>
              <a:grpFill/>
            </p:grpSpPr>
            <p:sp>
              <p:nvSpPr>
                <p:cNvPr id="532" name="楕円 531"/>
                <p:cNvSpPr/>
                <p:nvPr/>
              </p:nvSpPr>
              <p:spPr>
                <a:xfrm>
                  <a:off x="3875650" y="276488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3" name="楕円 532"/>
                <p:cNvSpPr/>
                <p:nvPr/>
              </p:nvSpPr>
              <p:spPr>
                <a:xfrm>
                  <a:off x="3935438" y="3255499"/>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4" name="楕円 533"/>
                <p:cNvSpPr/>
                <p:nvPr/>
              </p:nvSpPr>
              <p:spPr>
                <a:xfrm>
                  <a:off x="4402311" y="277836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528" name="グループ化 527"/>
              <p:cNvGrpSpPr/>
              <p:nvPr/>
            </p:nvGrpSpPr>
            <p:grpSpPr>
              <a:xfrm flipH="1" flipV="1">
                <a:off x="2135274" y="1124535"/>
                <a:ext cx="892421" cy="856371"/>
                <a:chOff x="3723250" y="2612488"/>
                <a:chExt cx="892421" cy="856371"/>
              </a:xfrm>
              <a:grpFill/>
            </p:grpSpPr>
            <p:sp>
              <p:nvSpPr>
                <p:cNvPr id="529" name="楕円 528"/>
                <p:cNvSpPr/>
                <p:nvPr/>
              </p:nvSpPr>
              <p:spPr>
                <a:xfrm>
                  <a:off x="3723250" y="261248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0" name="楕円 529"/>
                <p:cNvSpPr/>
                <p:nvPr/>
              </p:nvSpPr>
              <p:spPr>
                <a:xfrm>
                  <a:off x="3783038" y="3103099"/>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1" name="楕円 530"/>
                <p:cNvSpPr/>
                <p:nvPr/>
              </p:nvSpPr>
              <p:spPr>
                <a:xfrm>
                  <a:off x="4249911" y="262596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grpSp>
        <p:nvGrpSpPr>
          <p:cNvPr id="605" name="グループ化 604"/>
          <p:cNvGrpSpPr/>
          <p:nvPr/>
        </p:nvGrpSpPr>
        <p:grpSpPr>
          <a:xfrm>
            <a:off x="6596359" y="2286997"/>
            <a:ext cx="1960685" cy="1904091"/>
            <a:chOff x="796353" y="1877808"/>
            <a:chExt cx="2614247" cy="2538788"/>
          </a:xfrm>
        </p:grpSpPr>
        <p:grpSp>
          <p:nvGrpSpPr>
            <p:cNvPr id="606" name="グループ化 605"/>
            <p:cNvGrpSpPr/>
            <p:nvPr/>
          </p:nvGrpSpPr>
          <p:grpSpPr>
            <a:xfrm>
              <a:off x="1023736" y="3149992"/>
              <a:ext cx="2228559" cy="1058294"/>
              <a:chOff x="5433711" y="3870664"/>
              <a:chExt cx="2228559" cy="1058294"/>
            </a:xfrm>
          </p:grpSpPr>
          <p:cxnSp>
            <p:nvCxnSpPr>
              <p:cNvPr id="667" name="直線コネクタ 666"/>
              <p:cNvCxnSpPr/>
              <p:nvPr/>
            </p:nvCxnSpPr>
            <p:spPr>
              <a:xfrm>
                <a:off x="6565696" y="3883264"/>
                <a:ext cx="6593" cy="513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8" name="直線コネクタ 667"/>
              <p:cNvCxnSpPr/>
              <p:nvPr/>
            </p:nvCxnSpPr>
            <p:spPr>
              <a:xfrm flipH="1">
                <a:off x="6084517" y="4407286"/>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9" name="直線コネクタ 668"/>
              <p:cNvCxnSpPr/>
              <p:nvPr/>
            </p:nvCxnSpPr>
            <p:spPr>
              <a:xfrm>
                <a:off x="6120840" y="3959185"/>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0" name="直線コネクタ 669"/>
              <p:cNvCxnSpPr/>
              <p:nvPr/>
            </p:nvCxnSpPr>
            <p:spPr>
              <a:xfrm>
                <a:off x="5522004" y="4433946"/>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1" name="直線コネクタ 670"/>
              <p:cNvCxnSpPr/>
              <p:nvPr/>
            </p:nvCxnSpPr>
            <p:spPr>
              <a:xfrm flipH="1">
                <a:off x="7065934" y="4433947"/>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2" name="直線コネクタ 671"/>
              <p:cNvCxnSpPr/>
              <p:nvPr/>
            </p:nvCxnSpPr>
            <p:spPr>
              <a:xfrm flipH="1">
                <a:off x="6557371" y="4882360"/>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3" name="直線コネクタ 672"/>
              <p:cNvCxnSpPr/>
              <p:nvPr/>
            </p:nvCxnSpPr>
            <p:spPr>
              <a:xfrm flipH="1">
                <a:off x="5988877" y="4911078"/>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4" name="直線コネクタ 673"/>
              <p:cNvCxnSpPr/>
              <p:nvPr/>
            </p:nvCxnSpPr>
            <p:spPr>
              <a:xfrm flipH="1">
                <a:off x="7559841" y="3870664"/>
                <a:ext cx="102429" cy="470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5" name="直線コネクタ 674"/>
              <p:cNvCxnSpPr/>
              <p:nvPr/>
            </p:nvCxnSpPr>
            <p:spPr>
              <a:xfrm>
                <a:off x="5433711" y="3914333"/>
                <a:ext cx="102429" cy="470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6" name="直線コネクタ 675"/>
              <p:cNvCxnSpPr/>
              <p:nvPr/>
            </p:nvCxnSpPr>
            <p:spPr>
              <a:xfrm>
                <a:off x="6004626" y="3875347"/>
                <a:ext cx="63601" cy="51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7" name="直線コネクタ 676"/>
              <p:cNvCxnSpPr/>
              <p:nvPr/>
            </p:nvCxnSpPr>
            <p:spPr>
              <a:xfrm flipH="1">
                <a:off x="7041095" y="3879160"/>
                <a:ext cx="63601" cy="51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8" name="直線コネクタ 677"/>
              <p:cNvCxnSpPr/>
              <p:nvPr/>
            </p:nvCxnSpPr>
            <p:spPr>
              <a:xfrm>
                <a:off x="6539642" y="4415496"/>
                <a:ext cx="6593" cy="513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9" name="直線コネクタ 678"/>
              <p:cNvCxnSpPr/>
              <p:nvPr/>
            </p:nvCxnSpPr>
            <p:spPr>
              <a:xfrm flipH="1">
                <a:off x="5995325" y="4474395"/>
                <a:ext cx="81695" cy="412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0" name="直線コネクタ 679"/>
              <p:cNvCxnSpPr/>
              <p:nvPr/>
            </p:nvCxnSpPr>
            <p:spPr>
              <a:xfrm>
                <a:off x="7005659" y="4419892"/>
                <a:ext cx="81695" cy="412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1" name="直線コネクタ 680"/>
              <p:cNvCxnSpPr/>
              <p:nvPr/>
            </p:nvCxnSpPr>
            <p:spPr>
              <a:xfrm flipH="1">
                <a:off x="5523112" y="4392927"/>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2" name="直線コネクタ 681"/>
              <p:cNvCxnSpPr/>
              <p:nvPr/>
            </p:nvCxnSpPr>
            <p:spPr>
              <a:xfrm flipH="1">
                <a:off x="6563147" y="4392927"/>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3" name="直線コネクタ 682"/>
              <p:cNvCxnSpPr/>
              <p:nvPr/>
            </p:nvCxnSpPr>
            <p:spPr>
              <a:xfrm flipH="1">
                <a:off x="7055479" y="4392927"/>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4" name="直線コネクタ 683"/>
              <p:cNvCxnSpPr/>
              <p:nvPr/>
            </p:nvCxnSpPr>
            <p:spPr>
              <a:xfrm flipH="1">
                <a:off x="6028624" y="4576754"/>
                <a:ext cx="388294" cy="2821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5" name="直線コネクタ 684"/>
              <p:cNvCxnSpPr/>
              <p:nvPr/>
            </p:nvCxnSpPr>
            <p:spPr>
              <a:xfrm>
                <a:off x="6617365" y="4507817"/>
                <a:ext cx="388294" cy="2821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6" name="直線コネクタ 685"/>
              <p:cNvCxnSpPr/>
              <p:nvPr/>
            </p:nvCxnSpPr>
            <p:spPr>
              <a:xfrm>
                <a:off x="7138121" y="3870664"/>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7" name="直線コネクタ 686"/>
              <p:cNvCxnSpPr/>
              <p:nvPr/>
            </p:nvCxnSpPr>
            <p:spPr>
              <a:xfrm flipH="1">
                <a:off x="5519953" y="3957701"/>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8" name="直線コネクタ 687"/>
              <p:cNvCxnSpPr/>
              <p:nvPr/>
            </p:nvCxnSpPr>
            <p:spPr>
              <a:xfrm flipH="1">
                <a:off x="6037988" y="3959185"/>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9" name="直線コネクタ 688"/>
              <p:cNvCxnSpPr/>
              <p:nvPr/>
            </p:nvCxnSpPr>
            <p:spPr>
              <a:xfrm>
                <a:off x="6643529" y="3914333"/>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0" name="直線コネクタ 689"/>
              <p:cNvCxnSpPr/>
              <p:nvPr/>
            </p:nvCxnSpPr>
            <p:spPr>
              <a:xfrm flipH="1">
                <a:off x="6611515" y="3959800"/>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1" name="直線コネクタ 690"/>
              <p:cNvCxnSpPr/>
              <p:nvPr/>
            </p:nvCxnSpPr>
            <p:spPr>
              <a:xfrm flipH="1">
                <a:off x="7148035" y="3919192"/>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2" name="直線コネクタ 691"/>
              <p:cNvCxnSpPr/>
              <p:nvPr/>
            </p:nvCxnSpPr>
            <p:spPr>
              <a:xfrm>
                <a:off x="5555573" y="3934218"/>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3" name="直線コネクタ 692"/>
              <p:cNvCxnSpPr/>
              <p:nvPr/>
            </p:nvCxnSpPr>
            <p:spPr>
              <a:xfrm>
                <a:off x="6043428" y="4456575"/>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4" name="直線コネクタ 693"/>
              <p:cNvCxnSpPr/>
              <p:nvPr/>
            </p:nvCxnSpPr>
            <p:spPr>
              <a:xfrm flipH="1">
                <a:off x="6542938" y="4435706"/>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7" name="グループ化 606"/>
            <p:cNvGrpSpPr/>
            <p:nvPr/>
          </p:nvGrpSpPr>
          <p:grpSpPr>
            <a:xfrm>
              <a:off x="961548" y="3484612"/>
              <a:ext cx="2399946" cy="931984"/>
              <a:chOff x="5344389" y="4142934"/>
              <a:chExt cx="2399946" cy="931984"/>
            </a:xfrm>
          </p:grpSpPr>
          <p:sp>
            <p:nvSpPr>
              <p:cNvPr id="657" name="楕円 656"/>
              <p:cNvSpPr/>
              <p:nvPr/>
            </p:nvSpPr>
            <p:spPr>
              <a:xfrm flipV="1">
                <a:off x="6364969" y="4229097"/>
                <a:ext cx="365760" cy="3657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8" name="楕円 657"/>
              <p:cNvSpPr/>
              <p:nvPr/>
            </p:nvSpPr>
            <p:spPr>
              <a:xfrm flipV="1">
                <a:off x="6358521" y="4709158"/>
                <a:ext cx="365760" cy="3657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659" name="グループ化 658"/>
              <p:cNvGrpSpPr/>
              <p:nvPr/>
            </p:nvGrpSpPr>
            <p:grpSpPr>
              <a:xfrm>
                <a:off x="6851914" y="4142934"/>
                <a:ext cx="892421" cy="856371"/>
                <a:chOff x="3875650" y="2764888"/>
                <a:chExt cx="892421" cy="856371"/>
              </a:xfrm>
              <a:solidFill>
                <a:schemeClr val="bg1"/>
              </a:solidFill>
            </p:grpSpPr>
            <p:sp>
              <p:nvSpPr>
                <p:cNvPr id="664" name="楕円 663"/>
                <p:cNvSpPr/>
                <p:nvPr/>
              </p:nvSpPr>
              <p:spPr>
                <a:xfrm>
                  <a:off x="3875650" y="276488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5" name="楕円 664"/>
                <p:cNvSpPr/>
                <p:nvPr/>
              </p:nvSpPr>
              <p:spPr>
                <a:xfrm>
                  <a:off x="3935438" y="3255499"/>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6" name="楕円 665"/>
                <p:cNvSpPr/>
                <p:nvPr/>
              </p:nvSpPr>
              <p:spPr>
                <a:xfrm>
                  <a:off x="4402311" y="277836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660" name="グループ化 659"/>
              <p:cNvGrpSpPr/>
              <p:nvPr/>
            </p:nvGrpSpPr>
            <p:grpSpPr>
              <a:xfrm flipH="1">
                <a:off x="5344389" y="4159054"/>
                <a:ext cx="892421" cy="856371"/>
                <a:chOff x="3723250" y="2612488"/>
                <a:chExt cx="892421" cy="856371"/>
              </a:xfrm>
              <a:solidFill>
                <a:schemeClr val="bg1"/>
              </a:solidFill>
            </p:grpSpPr>
            <p:sp>
              <p:nvSpPr>
                <p:cNvPr id="661" name="楕円 660"/>
                <p:cNvSpPr/>
                <p:nvPr/>
              </p:nvSpPr>
              <p:spPr>
                <a:xfrm>
                  <a:off x="3723250" y="261248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2" name="楕円 661"/>
                <p:cNvSpPr/>
                <p:nvPr/>
              </p:nvSpPr>
              <p:spPr>
                <a:xfrm>
                  <a:off x="3783038" y="3103099"/>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3" name="楕円 662"/>
                <p:cNvSpPr/>
                <p:nvPr/>
              </p:nvSpPr>
              <p:spPr>
                <a:xfrm>
                  <a:off x="4249911" y="262596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608" name="グループ化 607"/>
            <p:cNvGrpSpPr/>
            <p:nvPr/>
          </p:nvGrpSpPr>
          <p:grpSpPr>
            <a:xfrm>
              <a:off x="1032085" y="2013413"/>
              <a:ext cx="2228559" cy="1071474"/>
              <a:chOff x="1032085" y="2013413"/>
              <a:chExt cx="2228559" cy="1071474"/>
            </a:xfrm>
          </p:grpSpPr>
          <p:cxnSp>
            <p:nvCxnSpPr>
              <p:cNvPr id="625" name="直線コネクタ 624"/>
              <p:cNvCxnSpPr/>
              <p:nvPr/>
            </p:nvCxnSpPr>
            <p:spPr>
              <a:xfrm flipV="1">
                <a:off x="2164070" y="2545645"/>
                <a:ext cx="6593" cy="513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6" name="直線コネクタ 625"/>
              <p:cNvCxnSpPr/>
              <p:nvPr/>
            </p:nvCxnSpPr>
            <p:spPr>
              <a:xfrm flipH="1" flipV="1">
                <a:off x="1682891" y="2519256"/>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7" name="直線コネクタ 626"/>
              <p:cNvCxnSpPr/>
              <p:nvPr/>
            </p:nvCxnSpPr>
            <p:spPr>
              <a:xfrm flipV="1">
                <a:off x="1719214" y="2553784"/>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8" name="直線コネクタ 627"/>
              <p:cNvCxnSpPr/>
              <p:nvPr/>
            </p:nvCxnSpPr>
            <p:spPr>
              <a:xfrm flipV="1">
                <a:off x="1120378" y="2031294"/>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9" name="直線コネクタ 628"/>
              <p:cNvCxnSpPr/>
              <p:nvPr/>
            </p:nvCxnSpPr>
            <p:spPr>
              <a:xfrm flipH="1" flipV="1">
                <a:off x="2664308" y="2031293"/>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0" name="直線コネクタ 629"/>
              <p:cNvCxnSpPr/>
              <p:nvPr/>
            </p:nvCxnSpPr>
            <p:spPr>
              <a:xfrm flipH="1" flipV="1">
                <a:off x="2155745" y="2044182"/>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1" name="直線コネクタ 630"/>
              <p:cNvCxnSpPr/>
              <p:nvPr/>
            </p:nvCxnSpPr>
            <p:spPr>
              <a:xfrm flipH="1" flipV="1">
                <a:off x="1587251" y="2015464"/>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2" name="直線コネクタ 631"/>
              <p:cNvCxnSpPr/>
              <p:nvPr/>
            </p:nvCxnSpPr>
            <p:spPr>
              <a:xfrm flipH="1" flipV="1">
                <a:off x="3158215" y="2601029"/>
                <a:ext cx="102429" cy="470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3" name="直線コネクタ 632"/>
              <p:cNvCxnSpPr/>
              <p:nvPr/>
            </p:nvCxnSpPr>
            <p:spPr>
              <a:xfrm flipV="1">
                <a:off x="1032085" y="2557360"/>
                <a:ext cx="102429" cy="470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4" name="直線コネクタ 633"/>
              <p:cNvCxnSpPr/>
              <p:nvPr/>
            </p:nvCxnSpPr>
            <p:spPr>
              <a:xfrm flipV="1">
                <a:off x="1603000" y="2554133"/>
                <a:ext cx="63601" cy="51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5" name="直線コネクタ 634"/>
              <p:cNvCxnSpPr/>
              <p:nvPr/>
            </p:nvCxnSpPr>
            <p:spPr>
              <a:xfrm flipH="1" flipV="1">
                <a:off x="2639469" y="2550320"/>
                <a:ext cx="63601" cy="51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6" name="直線コネクタ 635"/>
              <p:cNvCxnSpPr/>
              <p:nvPr/>
            </p:nvCxnSpPr>
            <p:spPr>
              <a:xfrm flipV="1">
                <a:off x="2138016" y="2013413"/>
                <a:ext cx="6593" cy="513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7" name="直線コネクタ 636"/>
              <p:cNvCxnSpPr/>
              <p:nvPr/>
            </p:nvCxnSpPr>
            <p:spPr>
              <a:xfrm flipH="1" flipV="1">
                <a:off x="1593699" y="2055327"/>
                <a:ext cx="81695" cy="412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8" name="直線コネクタ 637"/>
              <p:cNvCxnSpPr/>
              <p:nvPr/>
            </p:nvCxnSpPr>
            <p:spPr>
              <a:xfrm flipV="1">
                <a:off x="2604033" y="2109830"/>
                <a:ext cx="81695" cy="412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9" name="直線コネクタ 638"/>
              <p:cNvCxnSpPr/>
              <p:nvPr/>
            </p:nvCxnSpPr>
            <p:spPr>
              <a:xfrm flipH="1" flipV="1">
                <a:off x="1121486" y="2533615"/>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0" name="直線コネクタ 639"/>
              <p:cNvCxnSpPr/>
              <p:nvPr/>
            </p:nvCxnSpPr>
            <p:spPr>
              <a:xfrm flipH="1" flipV="1">
                <a:off x="2161521" y="2533615"/>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1" name="直線コネクタ 640"/>
              <p:cNvCxnSpPr/>
              <p:nvPr/>
            </p:nvCxnSpPr>
            <p:spPr>
              <a:xfrm flipH="1" flipV="1">
                <a:off x="2653853" y="2533615"/>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2" name="直線コネクタ 641"/>
              <p:cNvCxnSpPr/>
              <p:nvPr/>
            </p:nvCxnSpPr>
            <p:spPr>
              <a:xfrm flipH="1" flipV="1">
                <a:off x="1080699" y="3069058"/>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3" name="直線コネクタ 642"/>
              <p:cNvCxnSpPr/>
              <p:nvPr/>
            </p:nvCxnSpPr>
            <p:spPr>
              <a:xfrm flipH="1" flipV="1">
                <a:off x="1669210" y="3069057"/>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4" name="直線コネクタ 643"/>
              <p:cNvCxnSpPr/>
              <p:nvPr/>
            </p:nvCxnSpPr>
            <p:spPr>
              <a:xfrm flipH="1" flipV="1">
                <a:off x="2209889" y="3056182"/>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5" name="直線コネクタ 644"/>
              <p:cNvCxnSpPr/>
              <p:nvPr/>
            </p:nvCxnSpPr>
            <p:spPr>
              <a:xfrm flipH="1" flipV="1">
                <a:off x="2754171" y="3067893"/>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6" name="直線コネクタ 645"/>
              <p:cNvCxnSpPr/>
              <p:nvPr/>
            </p:nvCxnSpPr>
            <p:spPr>
              <a:xfrm flipH="1" flipV="1">
                <a:off x="1626998" y="2083453"/>
                <a:ext cx="468130" cy="3625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7" name="直線コネクタ 646"/>
              <p:cNvCxnSpPr/>
              <p:nvPr/>
            </p:nvCxnSpPr>
            <p:spPr>
              <a:xfrm flipV="1">
                <a:off x="2215739" y="2152390"/>
                <a:ext cx="388294" cy="2821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8" name="直線コネクタ 647"/>
              <p:cNvCxnSpPr/>
              <p:nvPr/>
            </p:nvCxnSpPr>
            <p:spPr>
              <a:xfrm flipV="1">
                <a:off x="2736495" y="2642305"/>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9" name="直線コネクタ 648"/>
              <p:cNvCxnSpPr/>
              <p:nvPr/>
            </p:nvCxnSpPr>
            <p:spPr>
              <a:xfrm flipH="1" flipV="1">
                <a:off x="1118327" y="2555268"/>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0" name="直線コネクタ 649"/>
              <p:cNvCxnSpPr/>
              <p:nvPr/>
            </p:nvCxnSpPr>
            <p:spPr>
              <a:xfrm flipH="1" flipV="1">
                <a:off x="1636362" y="2553784"/>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1" name="直線コネクタ 650"/>
              <p:cNvCxnSpPr/>
              <p:nvPr/>
            </p:nvCxnSpPr>
            <p:spPr>
              <a:xfrm flipV="1">
                <a:off x="2241903" y="2598636"/>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2" name="直線コネクタ 651"/>
              <p:cNvCxnSpPr/>
              <p:nvPr/>
            </p:nvCxnSpPr>
            <p:spPr>
              <a:xfrm flipH="1" flipV="1">
                <a:off x="2209889" y="2553169"/>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3" name="直線コネクタ 652"/>
              <p:cNvCxnSpPr/>
              <p:nvPr/>
            </p:nvCxnSpPr>
            <p:spPr>
              <a:xfrm flipH="1" flipV="1">
                <a:off x="2746409" y="2593777"/>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4" name="直線コネクタ 653"/>
              <p:cNvCxnSpPr/>
              <p:nvPr/>
            </p:nvCxnSpPr>
            <p:spPr>
              <a:xfrm flipV="1">
                <a:off x="1153947" y="2578751"/>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5" name="直線コネクタ 654"/>
              <p:cNvCxnSpPr/>
              <p:nvPr/>
            </p:nvCxnSpPr>
            <p:spPr>
              <a:xfrm flipV="1">
                <a:off x="1641802" y="2056394"/>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6" name="直線コネクタ 655"/>
              <p:cNvCxnSpPr/>
              <p:nvPr/>
            </p:nvCxnSpPr>
            <p:spPr>
              <a:xfrm flipH="1" flipV="1">
                <a:off x="2141312" y="2029534"/>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9" name="グループ化 608"/>
            <p:cNvGrpSpPr/>
            <p:nvPr/>
          </p:nvGrpSpPr>
          <p:grpSpPr>
            <a:xfrm>
              <a:off x="796353" y="1877808"/>
              <a:ext cx="2614247" cy="1422595"/>
              <a:chOff x="2023403" y="1065042"/>
              <a:chExt cx="2614247" cy="1422595"/>
            </a:xfrm>
            <a:solidFill>
              <a:schemeClr val="bg1"/>
            </a:solidFill>
          </p:grpSpPr>
          <p:sp>
            <p:nvSpPr>
              <p:cNvPr id="610" name="楕円 609"/>
              <p:cNvSpPr/>
              <p:nvPr/>
            </p:nvSpPr>
            <p:spPr>
              <a:xfrm>
                <a:off x="3723250"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1" name="楕円 610"/>
              <p:cNvSpPr/>
              <p:nvPr/>
            </p:nvSpPr>
            <p:spPr>
              <a:xfrm>
                <a:off x="4271890"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2" name="楕円 611"/>
              <p:cNvSpPr/>
              <p:nvPr/>
            </p:nvSpPr>
            <p:spPr>
              <a:xfrm>
                <a:off x="2614246"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3" name="楕円 612"/>
              <p:cNvSpPr/>
              <p:nvPr/>
            </p:nvSpPr>
            <p:spPr>
              <a:xfrm>
                <a:off x="3174610"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4" name="楕円 613"/>
              <p:cNvSpPr/>
              <p:nvPr/>
            </p:nvSpPr>
            <p:spPr>
              <a:xfrm>
                <a:off x="2023403"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5" name="楕円 614"/>
              <p:cNvSpPr/>
              <p:nvPr/>
            </p:nvSpPr>
            <p:spPr>
              <a:xfrm>
                <a:off x="3155854" y="1545103"/>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6" name="楕円 615"/>
              <p:cNvSpPr/>
              <p:nvPr/>
            </p:nvSpPr>
            <p:spPr>
              <a:xfrm>
                <a:off x="3149406" y="1065042"/>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617" name="グループ化 616"/>
              <p:cNvGrpSpPr/>
              <p:nvPr/>
            </p:nvGrpSpPr>
            <p:grpSpPr>
              <a:xfrm flipV="1">
                <a:off x="3642799" y="1140655"/>
                <a:ext cx="892421" cy="856371"/>
                <a:chOff x="3875650" y="2764888"/>
                <a:chExt cx="892421" cy="856371"/>
              </a:xfrm>
              <a:grpFill/>
            </p:grpSpPr>
            <p:sp>
              <p:nvSpPr>
                <p:cNvPr id="622" name="楕円 621"/>
                <p:cNvSpPr/>
                <p:nvPr/>
              </p:nvSpPr>
              <p:spPr>
                <a:xfrm>
                  <a:off x="3875650" y="276488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3" name="楕円 622"/>
                <p:cNvSpPr/>
                <p:nvPr/>
              </p:nvSpPr>
              <p:spPr>
                <a:xfrm>
                  <a:off x="3935438" y="3255499"/>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4" name="楕円 623"/>
                <p:cNvSpPr/>
                <p:nvPr/>
              </p:nvSpPr>
              <p:spPr>
                <a:xfrm>
                  <a:off x="4402311" y="277836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618" name="グループ化 617"/>
              <p:cNvGrpSpPr/>
              <p:nvPr/>
            </p:nvGrpSpPr>
            <p:grpSpPr>
              <a:xfrm flipH="1" flipV="1">
                <a:off x="2135274" y="1124535"/>
                <a:ext cx="892421" cy="856371"/>
                <a:chOff x="3723250" y="2612488"/>
                <a:chExt cx="892421" cy="856371"/>
              </a:xfrm>
              <a:grpFill/>
            </p:grpSpPr>
            <p:sp>
              <p:nvSpPr>
                <p:cNvPr id="619" name="楕円 618"/>
                <p:cNvSpPr/>
                <p:nvPr/>
              </p:nvSpPr>
              <p:spPr>
                <a:xfrm>
                  <a:off x="3723250" y="261248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0" name="楕円 619"/>
                <p:cNvSpPr/>
                <p:nvPr/>
              </p:nvSpPr>
              <p:spPr>
                <a:xfrm>
                  <a:off x="3783038" y="3103099"/>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1" name="楕円 620"/>
                <p:cNvSpPr/>
                <p:nvPr/>
              </p:nvSpPr>
              <p:spPr>
                <a:xfrm>
                  <a:off x="4249911" y="262596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sp>
        <p:nvSpPr>
          <p:cNvPr id="695" name="テキスト ボックス 694"/>
          <p:cNvSpPr txBox="1"/>
          <p:nvPr/>
        </p:nvSpPr>
        <p:spPr>
          <a:xfrm>
            <a:off x="1481724" y="1800390"/>
            <a:ext cx="646331"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I )</a:t>
            </a:r>
            <a:endPar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96" name="テキスト ボックス 695"/>
          <p:cNvSpPr txBox="1"/>
          <p:nvPr/>
        </p:nvSpPr>
        <p:spPr>
          <a:xfrm>
            <a:off x="3914831" y="1800390"/>
            <a:ext cx="748923"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II )</a:t>
            </a:r>
            <a:endPar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97" name="テキスト ボックス 696"/>
          <p:cNvSpPr txBox="1"/>
          <p:nvPr/>
        </p:nvSpPr>
        <p:spPr>
          <a:xfrm>
            <a:off x="6731052" y="1800390"/>
            <a:ext cx="851515"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III )</a:t>
            </a:r>
            <a:endPar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98" name="テキスト ボックス 697"/>
          <p:cNvSpPr txBox="1"/>
          <p:nvPr/>
        </p:nvSpPr>
        <p:spPr>
          <a:xfrm>
            <a:off x="2919263" y="586060"/>
            <a:ext cx="3262432"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世界を変化させる方法</a:t>
            </a:r>
          </a:p>
        </p:txBody>
      </p:sp>
      <p:sp>
        <p:nvSpPr>
          <p:cNvPr id="699" name="テキスト ボックス 698"/>
          <p:cNvSpPr txBox="1"/>
          <p:nvPr/>
        </p:nvSpPr>
        <p:spPr>
          <a:xfrm>
            <a:off x="1062283" y="4490365"/>
            <a:ext cx="156966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変化する前の状態</a:t>
            </a:r>
          </a:p>
        </p:txBody>
      </p:sp>
      <p:sp>
        <p:nvSpPr>
          <p:cNvPr id="700" name="テキスト ボックス 699"/>
          <p:cNvSpPr txBox="1"/>
          <p:nvPr/>
        </p:nvSpPr>
        <p:spPr>
          <a:xfrm>
            <a:off x="3287478" y="4490365"/>
            <a:ext cx="2619751" cy="113107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全体を右に移動させるために１個体が大きく移動して右にひっぱっても、動いた個体とその周辺にストレスがかかるのみで、全体は動かない。</a:t>
            </a:r>
          </a:p>
        </p:txBody>
      </p:sp>
      <p:sp>
        <p:nvSpPr>
          <p:cNvPr id="701" name="テキスト ボックス 700"/>
          <p:cNvSpPr txBox="1"/>
          <p:nvPr/>
        </p:nvSpPr>
        <p:spPr>
          <a:xfrm>
            <a:off x="6317216" y="4490366"/>
            <a:ext cx="2619751"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全体の構成員それぞれが右に移動すれば、全体はストレスなく右に移動する。</a:t>
            </a:r>
          </a:p>
        </p:txBody>
      </p:sp>
    </p:spTree>
    <p:extLst>
      <p:ext uri="{BB962C8B-B14F-4D97-AF65-F5344CB8AC3E}">
        <p14:creationId xmlns:p14="http://schemas.microsoft.com/office/powerpoint/2010/main" val="1742189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2EBDDC0A-6F4E-B0AC-81C3-19457F86750B}"/>
              </a:ext>
            </a:extLst>
          </p:cNvPr>
          <p:cNvPicPr>
            <a:picLocks noChangeAspect="1"/>
          </p:cNvPicPr>
          <p:nvPr/>
        </p:nvPicPr>
        <p:blipFill rotWithShape="1">
          <a:blip r:embed="rId2">
            <a:extLst>
              <a:ext uri="{28A0092B-C50C-407E-A947-70E740481C1C}">
                <a14:useLocalDpi xmlns:a14="http://schemas.microsoft.com/office/drawing/2010/main" val="0"/>
              </a:ext>
            </a:extLst>
          </a:blip>
          <a:srcRect l="1738" t="12079" r="35091"/>
          <a:stretch/>
        </p:blipFill>
        <p:spPr>
          <a:xfrm>
            <a:off x="-1332656" y="-243408"/>
            <a:ext cx="10476655" cy="7605464"/>
          </a:xfrm>
          <a:prstGeom prst="rect">
            <a:avLst/>
          </a:prstGeom>
        </p:spPr>
      </p:pic>
    </p:spTree>
    <p:extLst>
      <p:ext uri="{BB962C8B-B14F-4D97-AF65-F5344CB8AC3E}">
        <p14:creationId xmlns:p14="http://schemas.microsoft.com/office/powerpoint/2010/main" val="157332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42875" y="28575"/>
            <a:ext cx="9429750" cy="6800850"/>
          </a:xfrm>
          <a:prstGeom prst="rect">
            <a:avLst/>
          </a:prstGeom>
        </p:spPr>
      </p:pic>
    </p:spTree>
    <p:extLst>
      <p:ext uri="{BB962C8B-B14F-4D97-AF65-F5344CB8AC3E}">
        <p14:creationId xmlns:p14="http://schemas.microsoft.com/office/powerpoint/2010/main" val="328248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IMG_4723"/>
          <p:cNvPicPr>
            <a:picLocks noChangeAspect="1" noChangeArrowheads="1"/>
          </p:cNvPicPr>
          <p:nvPr/>
        </p:nvPicPr>
        <p:blipFill>
          <a:blip r:embed="rId2" cstate="print"/>
          <a:srcRect/>
          <a:stretch>
            <a:fillRect/>
          </a:stretch>
        </p:blipFill>
        <p:spPr bwMode="auto">
          <a:xfrm>
            <a:off x="684213" y="765175"/>
            <a:ext cx="7307262" cy="5116513"/>
          </a:xfrm>
          <a:prstGeom prst="rect">
            <a:avLst/>
          </a:prstGeom>
          <a:noFill/>
          <a:ln w="9525">
            <a:noFill/>
            <a:miter lim="800000"/>
            <a:headEnd/>
            <a:tailEnd/>
          </a:ln>
        </p:spPr>
      </p:pic>
      <p:grpSp>
        <p:nvGrpSpPr>
          <p:cNvPr id="2" name="Group 7"/>
          <p:cNvGrpSpPr>
            <a:grpSpLocks/>
          </p:cNvGrpSpPr>
          <p:nvPr/>
        </p:nvGrpSpPr>
        <p:grpSpPr bwMode="auto">
          <a:xfrm>
            <a:off x="5508104" y="1484784"/>
            <a:ext cx="2374900" cy="1439863"/>
            <a:chOff x="2245" y="981"/>
            <a:chExt cx="1496" cy="907"/>
          </a:xfrm>
        </p:grpSpPr>
        <p:sp>
          <p:nvSpPr>
            <p:cNvPr id="111620" name="AutoShape 5"/>
            <p:cNvSpPr>
              <a:spLocks noChangeArrowheads="1"/>
            </p:cNvSpPr>
            <p:nvPr/>
          </p:nvSpPr>
          <p:spPr bwMode="auto">
            <a:xfrm>
              <a:off x="2472" y="981"/>
              <a:ext cx="1043" cy="907"/>
            </a:xfrm>
            <a:prstGeom prst="wedgeRoundRectCallout">
              <a:avLst>
                <a:gd name="adj1" fmla="val -49042"/>
                <a:gd name="adj2" fmla="val 78778"/>
                <a:gd name="adj3" fmla="val 16667"/>
              </a:avLst>
            </a:prstGeom>
            <a:solidFill>
              <a:schemeClr val="tx1"/>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111621" name="Rectangle 4"/>
            <p:cNvSpPr>
              <a:spLocks noChangeArrowheads="1"/>
            </p:cNvSpPr>
            <p:nvPr/>
          </p:nvSpPr>
          <p:spPr bwMode="auto">
            <a:xfrm>
              <a:off x="2245" y="1071"/>
              <a:ext cx="1496" cy="72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F I N</a:t>
              </a:r>
            </a:p>
          </p:txBody>
        </p:sp>
      </p:grpSp>
    </p:spTree>
    <p:extLst>
      <p:ext uri="{BB962C8B-B14F-4D97-AF65-F5344CB8AC3E}">
        <p14:creationId xmlns:p14="http://schemas.microsoft.com/office/powerpoint/2010/main" val="282060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IMG_4723"/>
          <p:cNvPicPr>
            <a:picLocks noChangeAspect="1" noChangeArrowheads="1"/>
          </p:cNvPicPr>
          <p:nvPr/>
        </p:nvPicPr>
        <p:blipFill>
          <a:blip r:embed="rId2" cstate="print"/>
          <a:srcRect/>
          <a:stretch>
            <a:fillRect/>
          </a:stretch>
        </p:blipFill>
        <p:spPr bwMode="auto">
          <a:xfrm>
            <a:off x="684213" y="765175"/>
            <a:ext cx="7307262" cy="5116513"/>
          </a:xfrm>
          <a:prstGeom prst="rect">
            <a:avLst/>
          </a:prstGeom>
          <a:noFill/>
          <a:ln w="9525">
            <a:noFill/>
            <a:miter lim="800000"/>
            <a:headEnd/>
            <a:tailEnd/>
          </a:ln>
        </p:spPr>
      </p:pic>
      <p:sp>
        <p:nvSpPr>
          <p:cNvPr id="5" name="AutoShape 5">
            <a:extLst>
              <a:ext uri="{FF2B5EF4-FFF2-40B4-BE49-F238E27FC236}">
                <a16:creationId xmlns:a16="http://schemas.microsoft.com/office/drawing/2014/main" id="{7110F83C-CBC5-5902-0216-FB9268CE74EB}"/>
              </a:ext>
            </a:extLst>
          </p:cNvPr>
          <p:cNvSpPr>
            <a:spLocks noChangeArrowheads="1"/>
          </p:cNvSpPr>
          <p:nvPr/>
        </p:nvSpPr>
        <p:spPr bwMode="auto">
          <a:xfrm>
            <a:off x="5868467" y="1484784"/>
            <a:ext cx="1655763" cy="1439863"/>
          </a:xfrm>
          <a:prstGeom prst="wedgeRoundRectCallout">
            <a:avLst>
              <a:gd name="adj1" fmla="val -49042"/>
              <a:gd name="adj2" fmla="val 78778"/>
              <a:gd name="adj3" fmla="val 16667"/>
            </a:avLst>
          </a:prstGeom>
          <a:solidFill>
            <a:schemeClr val="tx1"/>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AutoShape 5">
            <a:extLst>
              <a:ext uri="{FF2B5EF4-FFF2-40B4-BE49-F238E27FC236}">
                <a16:creationId xmlns:a16="http://schemas.microsoft.com/office/drawing/2014/main" id="{1953A7B5-4278-3ECF-4057-114A0C1E9E98}"/>
              </a:ext>
            </a:extLst>
          </p:cNvPr>
          <p:cNvSpPr>
            <a:spLocks noChangeArrowheads="1"/>
          </p:cNvSpPr>
          <p:nvPr/>
        </p:nvSpPr>
        <p:spPr bwMode="auto">
          <a:xfrm>
            <a:off x="4249514" y="976312"/>
            <a:ext cx="3562846" cy="1948335"/>
          </a:xfrm>
          <a:prstGeom prst="wedgeRoundRectCallout">
            <a:avLst>
              <a:gd name="adj1" fmla="val -21035"/>
              <a:gd name="adj2" fmla="val 49054"/>
              <a:gd name="adj3" fmla="val 16667"/>
            </a:avLst>
          </a:prstGeom>
          <a:solidFill>
            <a:schemeClr val="tx1"/>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111621" name="Rectangle 4"/>
          <p:cNvSpPr>
            <a:spLocks noChangeArrowheads="1"/>
          </p:cNvSpPr>
          <p:nvPr/>
        </p:nvSpPr>
        <p:spPr bwMode="auto">
          <a:xfrm>
            <a:off x="4401165" y="991344"/>
            <a:ext cx="3562846" cy="201622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北里大学医学部の</a:t>
            </a:r>
            <a:endParaRPr kumimoji="1" lang="en-US" altLang="ja-JP"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勝村啓史先生に、</a:t>
            </a:r>
            <a:endParaRPr kumimoji="1" lang="en-US" altLang="ja-JP"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豊岡メダカについてご紹介いただきます。</a:t>
            </a:r>
            <a:endParaRPr kumimoji="1" lang="en-US" altLang="ja-JP"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66440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3350" y="57150"/>
            <a:ext cx="9410700" cy="6743700"/>
          </a:xfrm>
          <a:prstGeom prst="rect">
            <a:avLst/>
          </a:prstGeom>
        </p:spPr>
      </p:pic>
    </p:spTree>
    <p:extLst>
      <p:ext uri="{BB962C8B-B14F-4D97-AF65-F5344CB8AC3E}">
        <p14:creationId xmlns:p14="http://schemas.microsoft.com/office/powerpoint/2010/main" val="2705572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369489" y="337356"/>
            <a:ext cx="4905525" cy="3240088"/>
            <a:chOff x="6443663" y="260350"/>
            <a:chExt cx="4905525" cy="3240088"/>
          </a:xfrm>
        </p:grpSpPr>
        <p:sp>
          <p:nvSpPr>
            <p:cNvPr id="527365" name="Text Box 5"/>
            <p:cNvSpPr txBox="1">
              <a:spLocks noChangeArrowheads="1"/>
            </p:cNvSpPr>
            <p:nvPr/>
          </p:nvSpPr>
          <p:spPr bwMode="auto">
            <a:xfrm>
              <a:off x="9087030" y="543682"/>
              <a:ext cx="2262158" cy="369332"/>
            </a:xfrm>
            <a:prstGeom prst="rect">
              <a:avLst/>
            </a:prstGeom>
            <a:noFill/>
            <a:ln w="9525">
              <a:noFill/>
              <a:miter lim="800000"/>
              <a:headEnd/>
              <a:tailEnd/>
            </a:ln>
            <a:effectLst/>
          </p:spPr>
          <p:txBody>
            <a:bodyPr wrap="none">
              <a:spAutoFit/>
            </a:bodyPr>
            <a:lstStyle/>
            <a:p>
              <a:pPr fontAlgn="auto">
                <a:spcBef>
                  <a:spcPts val="0"/>
                </a:spcBef>
                <a:spcAft>
                  <a:spcPts val="0"/>
                </a:spcAft>
              </a:pPr>
              <a:r>
                <a:rPr lang="ja-JP" altLang="en-US" dirty="0">
                  <a:solidFill>
                    <a:srgbClr val="000000"/>
                  </a:solidFill>
                  <a:latin typeface="メイリオ" panose="020B0604030504040204" pitchFamily="50" charset="-128"/>
                  <a:ea typeface="メイリオ" panose="020B0604030504040204" pitchFamily="50" charset="-128"/>
                </a:rPr>
                <a:t>屋内メダカ飼育施設</a:t>
              </a:r>
            </a:p>
          </p:txBody>
        </p:sp>
        <p:pic>
          <p:nvPicPr>
            <p:cNvPr id="527371" name="Picture 11" descr="HI3G0011"/>
            <p:cNvPicPr>
              <a:picLocks noChangeAspect="1" noChangeArrowheads="1"/>
            </p:cNvPicPr>
            <p:nvPr/>
          </p:nvPicPr>
          <p:blipFill>
            <a:blip r:embed="rId2" cstate="print"/>
            <a:srcRect/>
            <a:stretch>
              <a:fillRect/>
            </a:stretch>
          </p:blipFill>
          <p:spPr bwMode="auto">
            <a:xfrm>
              <a:off x="6443663" y="260350"/>
              <a:ext cx="2430462" cy="3240088"/>
            </a:xfrm>
            <a:prstGeom prst="rect">
              <a:avLst/>
            </a:prstGeom>
            <a:noFill/>
          </p:spPr>
        </p:pic>
      </p:grpSp>
      <p:pic>
        <p:nvPicPr>
          <p:cNvPr id="527362" name="Picture 2" descr="In summer"/>
          <p:cNvPicPr>
            <a:picLocks noChangeAspect="1" noChangeArrowheads="1"/>
          </p:cNvPicPr>
          <p:nvPr/>
        </p:nvPicPr>
        <p:blipFill>
          <a:blip r:embed="rId3" cstate="print"/>
          <a:srcRect/>
          <a:stretch>
            <a:fillRect/>
          </a:stretch>
        </p:blipFill>
        <p:spPr bwMode="auto">
          <a:xfrm>
            <a:off x="5563839" y="1140694"/>
            <a:ext cx="3238500" cy="2430463"/>
          </a:xfrm>
          <a:prstGeom prst="rect">
            <a:avLst/>
          </a:prstGeom>
          <a:noFill/>
        </p:spPr>
      </p:pic>
      <p:pic>
        <p:nvPicPr>
          <p:cNvPr id="527363" name="Picture 3" descr="In Winter"/>
          <p:cNvPicPr>
            <a:picLocks noChangeAspect="1" noChangeArrowheads="1"/>
          </p:cNvPicPr>
          <p:nvPr/>
        </p:nvPicPr>
        <p:blipFill>
          <a:blip r:embed="rId4" cstate="print"/>
          <a:srcRect/>
          <a:stretch>
            <a:fillRect/>
          </a:stretch>
        </p:blipFill>
        <p:spPr bwMode="auto">
          <a:xfrm>
            <a:off x="5563839" y="3709544"/>
            <a:ext cx="3238500" cy="2427287"/>
          </a:xfrm>
          <a:prstGeom prst="rect">
            <a:avLst/>
          </a:prstGeom>
          <a:noFill/>
        </p:spPr>
      </p:pic>
      <p:sp>
        <p:nvSpPr>
          <p:cNvPr id="13" name="Text Box 4"/>
          <p:cNvSpPr txBox="1">
            <a:spLocks noChangeArrowheads="1"/>
          </p:cNvSpPr>
          <p:nvPr/>
        </p:nvSpPr>
        <p:spPr bwMode="auto">
          <a:xfrm>
            <a:off x="6236939" y="639492"/>
            <a:ext cx="2031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r>
              <a:rPr lang="ja-JP" altLang="en-US" b="0" dirty="0">
                <a:solidFill>
                  <a:srgbClr val="000000"/>
                </a:solidFill>
                <a:latin typeface="メイリオ" panose="020B0604030504040204" pitchFamily="50" charset="-128"/>
                <a:ea typeface="メイリオ" panose="020B0604030504040204" pitchFamily="50" charset="-128"/>
              </a:rPr>
              <a:t>屋外メダカ飼育場</a:t>
            </a:r>
          </a:p>
        </p:txBody>
      </p:sp>
      <p:grpSp>
        <p:nvGrpSpPr>
          <p:cNvPr id="3" name="グループ化 2">
            <a:extLst>
              <a:ext uri="{FF2B5EF4-FFF2-40B4-BE49-F238E27FC236}">
                <a16:creationId xmlns:a16="http://schemas.microsoft.com/office/drawing/2014/main" id="{949C5024-20AD-9ECD-ED06-2D44A75238A9}"/>
              </a:ext>
            </a:extLst>
          </p:cNvPr>
          <p:cNvGrpSpPr/>
          <p:nvPr/>
        </p:nvGrpSpPr>
        <p:grpSpPr>
          <a:xfrm>
            <a:off x="1129033" y="3707436"/>
            <a:ext cx="3953593" cy="3021425"/>
            <a:chOff x="465495" y="-516252"/>
            <a:chExt cx="10006822" cy="7287842"/>
          </a:xfrm>
        </p:grpSpPr>
        <p:pic>
          <p:nvPicPr>
            <p:cNvPr id="6" name="図 2">
              <a:extLst>
                <a:ext uri="{FF2B5EF4-FFF2-40B4-BE49-F238E27FC236}">
                  <a16:creationId xmlns:a16="http://schemas.microsoft.com/office/drawing/2014/main" id="{7EA7B35D-B6CA-380E-B1E8-6117840E60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495" y="67559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DC009ADD-86AC-28EC-CF8C-1A35DB98FE66}"/>
                </a:ext>
              </a:extLst>
            </p:cNvPr>
            <p:cNvSpPr txBox="1">
              <a:spLocks noChangeArrowheads="1"/>
            </p:cNvSpPr>
            <p:nvPr/>
          </p:nvSpPr>
          <p:spPr bwMode="auto">
            <a:xfrm>
              <a:off x="4162384" y="-516252"/>
              <a:ext cx="6309933" cy="8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国際宇宙ステーション</a:t>
              </a:r>
            </a:p>
          </p:txBody>
        </p:sp>
      </p:grpSp>
    </p:spTree>
    <p:extLst>
      <p:ext uri="{BB962C8B-B14F-4D97-AF65-F5344CB8AC3E}">
        <p14:creationId xmlns:p14="http://schemas.microsoft.com/office/powerpoint/2010/main" val="164983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グループ化 175">
            <a:extLst>
              <a:ext uri="{FF2B5EF4-FFF2-40B4-BE49-F238E27FC236}">
                <a16:creationId xmlns:a16="http://schemas.microsoft.com/office/drawing/2014/main" id="{C2E1DAEB-EBE1-7313-5744-4CD2D4D5B6EA}"/>
              </a:ext>
            </a:extLst>
          </p:cNvPr>
          <p:cNvGrpSpPr/>
          <p:nvPr/>
        </p:nvGrpSpPr>
        <p:grpSpPr>
          <a:xfrm>
            <a:off x="3949709" y="129170"/>
            <a:ext cx="5090083" cy="6507269"/>
            <a:chOff x="4293052" y="188640"/>
            <a:chExt cx="5090083" cy="6507269"/>
          </a:xfrm>
        </p:grpSpPr>
        <p:pic>
          <p:nvPicPr>
            <p:cNvPr id="172" name="図 171" descr="パソコンの画面&#10;&#10;低い精度で自動的に生成された説明">
              <a:extLst>
                <a:ext uri="{FF2B5EF4-FFF2-40B4-BE49-F238E27FC236}">
                  <a16:creationId xmlns:a16="http://schemas.microsoft.com/office/drawing/2014/main" id="{6D28C158-BAE3-2093-3A77-41C78F526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052" y="598040"/>
              <a:ext cx="5090083" cy="6097869"/>
            </a:xfrm>
            <a:prstGeom prst="rect">
              <a:avLst/>
            </a:prstGeom>
          </p:spPr>
        </p:pic>
        <p:sp>
          <p:nvSpPr>
            <p:cNvPr id="174" name="テキスト ボックス 173">
              <a:extLst>
                <a:ext uri="{FF2B5EF4-FFF2-40B4-BE49-F238E27FC236}">
                  <a16:creationId xmlns:a16="http://schemas.microsoft.com/office/drawing/2014/main" id="{D7671880-7C6E-3C84-24BD-544CF0310C6E}"/>
                </a:ext>
              </a:extLst>
            </p:cNvPr>
            <p:cNvSpPr txBox="1"/>
            <p:nvPr/>
          </p:nvSpPr>
          <p:spPr>
            <a:xfrm>
              <a:off x="5548839" y="2707999"/>
              <a:ext cx="2625143" cy="1938992"/>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東京大学柏キャンパ</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スには、日本全国東</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アジアのメダカの子</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孫が、</a:t>
              </a:r>
              <a:r>
                <a:rPr kumimoji="1" lang="en-US" altLang="ja-JP" sz="2000" dirty="0">
                  <a:latin typeface="メイリオ" panose="020B0604030504040204" pitchFamily="50" charset="-128"/>
                  <a:ea typeface="メイリオ" panose="020B0604030504040204" pitchFamily="50" charset="-128"/>
                </a:rPr>
                <a:t>30</a:t>
              </a:r>
              <a:r>
                <a:rPr kumimoji="1" lang="ja-JP" altLang="en-US" sz="2000" dirty="0">
                  <a:latin typeface="メイリオ" panose="020B0604030504040204" pitchFamily="50" charset="-128"/>
                  <a:ea typeface="メイリオ" panose="020B0604030504040204" pitchFamily="50" charset="-128"/>
                </a:rPr>
                <a:t>年以上にわ</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たり、系統維持して</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育てられています。</a:t>
              </a:r>
            </a:p>
          </p:txBody>
        </p:sp>
        <p:sp>
          <p:nvSpPr>
            <p:cNvPr id="175" name="正方形/長方形 174">
              <a:extLst>
                <a:ext uri="{FF2B5EF4-FFF2-40B4-BE49-F238E27FC236}">
                  <a16:creationId xmlns:a16="http://schemas.microsoft.com/office/drawing/2014/main" id="{10E7BDF9-42FA-0C51-E404-81E957B8F061}"/>
                </a:ext>
              </a:extLst>
            </p:cNvPr>
            <p:cNvSpPr/>
            <p:nvPr/>
          </p:nvSpPr>
          <p:spPr>
            <a:xfrm>
              <a:off x="8316416" y="188640"/>
              <a:ext cx="1066719"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 name="図 3" descr="Okugaisiikujyo.jpg"/>
          <p:cNvPicPr>
            <a:picLocks noChangeAspect="1"/>
          </p:cNvPicPr>
          <p:nvPr/>
        </p:nvPicPr>
        <p:blipFill>
          <a:blip r:embed="rId3" cstate="print"/>
          <a:stretch>
            <a:fillRect/>
          </a:stretch>
        </p:blipFill>
        <p:spPr>
          <a:xfrm>
            <a:off x="779515" y="1212061"/>
            <a:ext cx="2972136" cy="2232248"/>
          </a:xfrm>
          <a:prstGeom prst="rect">
            <a:avLst/>
          </a:prstGeom>
        </p:spPr>
      </p:pic>
      <p:sp>
        <p:nvSpPr>
          <p:cNvPr id="2" name="テキスト ボックス 1"/>
          <p:cNvSpPr txBox="1"/>
          <p:nvPr/>
        </p:nvSpPr>
        <p:spPr>
          <a:xfrm>
            <a:off x="1923043" y="108137"/>
            <a:ext cx="463620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東京大学新領域屋外メダカ飼育場</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293" y="305453"/>
            <a:ext cx="1336324" cy="1340768"/>
          </a:xfrm>
          <a:prstGeom prst="rect">
            <a:avLst/>
          </a:prstGeom>
        </p:spPr>
      </p:pic>
      <p:grpSp>
        <p:nvGrpSpPr>
          <p:cNvPr id="5" name="Group 2">
            <a:extLst>
              <a:ext uri="{FF2B5EF4-FFF2-40B4-BE49-F238E27FC236}">
                <a16:creationId xmlns:a16="http://schemas.microsoft.com/office/drawing/2014/main" id="{AD5F29DD-B31B-CF44-8B8B-C5D8A19A487E}"/>
              </a:ext>
            </a:extLst>
          </p:cNvPr>
          <p:cNvGrpSpPr>
            <a:grpSpLocks/>
          </p:cNvGrpSpPr>
          <p:nvPr/>
        </p:nvGrpSpPr>
        <p:grpSpPr bwMode="auto">
          <a:xfrm>
            <a:off x="774974" y="3570728"/>
            <a:ext cx="2971517" cy="2967445"/>
            <a:chOff x="1111" y="436"/>
            <a:chExt cx="3676" cy="3333"/>
          </a:xfrm>
        </p:grpSpPr>
        <p:grpSp>
          <p:nvGrpSpPr>
            <p:cNvPr id="6" name="Group 3">
              <a:extLst>
                <a:ext uri="{FF2B5EF4-FFF2-40B4-BE49-F238E27FC236}">
                  <a16:creationId xmlns:a16="http://schemas.microsoft.com/office/drawing/2014/main" id="{E976ED50-9491-00E2-2FCB-95B7076F093B}"/>
                </a:ext>
              </a:extLst>
            </p:cNvPr>
            <p:cNvGrpSpPr>
              <a:grpSpLocks/>
            </p:cNvGrpSpPr>
            <p:nvPr/>
          </p:nvGrpSpPr>
          <p:grpSpPr bwMode="auto">
            <a:xfrm>
              <a:off x="1111" y="436"/>
              <a:ext cx="3676" cy="3333"/>
              <a:chOff x="839" y="0"/>
              <a:chExt cx="4083" cy="4320"/>
            </a:xfrm>
          </p:grpSpPr>
          <p:pic>
            <p:nvPicPr>
              <p:cNvPr id="87" name="Picture 4" descr="CW3068_00">
                <a:extLst>
                  <a:ext uri="{FF2B5EF4-FFF2-40B4-BE49-F238E27FC236}">
                    <a16:creationId xmlns:a16="http://schemas.microsoft.com/office/drawing/2014/main" id="{1F1E4D49-6E01-57FB-E76B-0C8238C93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 y="0"/>
                <a:ext cx="408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 name="Group 5">
                <a:extLst>
                  <a:ext uri="{FF2B5EF4-FFF2-40B4-BE49-F238E27FC236}">
                    <a16:creationId xmlns:a16="http://schemas.microsoft.com/office/drawing/2014/main" id="{9C20CA52-C98E-A522-EFB0-12C81E037C17}"/>
                  </a:ext>
                </a:extLst>
              </p:cNvPr>
              <p:cNvGrpSpPr>
                <a:grpSpLocks/>
              </p:cNvGrpSpPr>
              <p:nvPr/>
            </p:nvGrpSpPr>
            <p:grpSpPr bwMode="auto">
              <a:xfrm>
                <a:off x="1616" y="1348"/>
                <a:ext cx="2248" cy="2540"/>
                <a:chOff x="1616" y="1348"/>
                <a:chExt cx="2248" cy="2540"/>
              </a:xfrm>
            </p:grpSpPr>
            <p:sp>
              <p:nvSpPr>
                <p:cNvPr id="90" name="Oval 6">
                  <a:extLst>
                    <a:ext uri="{FF2B5EF4-FFF2-40B4-BE49-F238E27FC236}">
                      <a16:creationId xmlns:a16="http://schemas.microsoft.com/office/drawing/2014/main" id="{C39D181A-0C0A-9944-354D-3BA814C92DE1}"/>
                    </a:ext>
                  </a:extLst>
                </p:cNvPr>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1" name="Oval 7">
                  <a:extLst>
                    <a:ext uri="{FF2B5EF4-FFF2-40B4-BE49-F238E27FC236}">
                      <a16:creationId xmlns:a16="http://schemas.microsoft.com/office/drawing/2014/main" id="{70FE25C9-B7B5-CAC6-C455-9E64FB9025BE}"/>
                    </a:ext>
                  </a:extLst>
                </p:cNvPr>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 name="Oval 8">
                  <a:extLst>
                    <a:ext uri="{FF2B5EF4-FFF2-40B4-BE49-F238E27FC236}">
                      <a16:creationId xmlns:a16="http://schemas.microsoft.com/office/drawing/2014/main" id="{D9CA362C-80A8-91CF-4624-FB479407A1B5}"/>
                    </a:ext>
                  </a:extLst>
                </p:cNvPr>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3" name="Oval 9">
                  <a:extLst>
                    <a:ext uri="{FF2B5EF4-FFF2-40B4-BE49-F238E27FC236}">
                      <a16:creationId xmlns:a16="http://schemas.microsoft.com/office/drawing/2014/main" id="{2A8F8DFB-E7CC-2068-D698-C0464CC5D4CD}"/>
                    </a:ext>
                  </a:extLst>
                </p:cNvPr>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4" name="Oval 10">
                  <a:extLst>
                    <a:ext uri="{FF2B5EF4-FFF2-40B4-BE49-F238E27FC236}">
                      <a16:creationId xmlns:a16="http://schemas.microsoft.com/office/drawing/2014/main" id="{7AA8577F-5302-B30A-74C6-FDEF48E9393A}"/>
                    </a:ext>
                  </a:extLst>
                </p:cNvPr>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5" name="Oval 11">
                  <a:extLst>
                    <a:ext uri="{FF2B5EF4-FFF2-40B4-BE49-F238E27FC236}">
                      <a16:creationId xmlns:a16="http://schemas.microsoft.com/office/drawing/2014/main" id="{808F31ED-9761-7E57-A448-26870A2A8CB7}"/>
                    </a:ext>
                  </a:extLst>
                </p:cNvPr>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6" name="Oval 12">
                  <a:extLst>
                    <a:ext uri="{FF2B5EF4-FFF2-40B4-BE49-F238E27FC236}">
                      <a16:creationId xmlns:a16="http://schemas.microsoft.com/office/drawing/2014/main" id="{FFAF1EDD-54A0-E9F6-9F9B-940322E0A9E6}"/>
                    </a:ext>
                  </a:extLst>
                </p:cNvPr>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7" name="Oval 13">
                  <a:extLst>
                    <a:ext uri="{FF2B5EF4-FFF2-40B4-BE49-F238E27FC236}">
                      <a16:creationId xmlns:a16="http://schemas.microsoft.com/office/drawing/2014/main" id="{C0844A83-2E1D-E05D-9A80-B38ADB2EFA97}"/>
                    </a:ext>
                  </a:extLst>
                </p:cNvPr>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8" name="Oval 14">
                  <a:extLst>
                    <a:ext uri="{FF2B5EF4-FFF2-40B4-BE49-F238E27FC236}">
                      <a16:creationId xmlns:a16="http://schemas.microsoft.com/office/drawing/2014/main" id="{A3A3DA93-2400-E8AC-A22E-2670D94335D5}"/>
                    </a:ext>
                  </a:extLst>
                </p:cNvPr>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9" name="Oval 15">
                  <a:extLst>
                    <a:ext uri="{FF2B5EF4-FFF2-40B4-BE49-F238E27FC236}">
                      <a16:creationId xmlns:a16="http://schemas.microsoft.com/office/drawing/2014/main" id="{7B7F26A8-4900-572D-2D3B-AF361C9B1843}"/>
                    </a:ext>
                  </a:extLst>
                </p:cNvPr>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0" name="Oval 16">
                  <a:extLst>
                    <a:ext uri="{FF2B5EF4-FFF2-40B4-BE49-F238E27FC236}">
                      <a16:creationId xmlns:a16="http://schemas.microsoft.com/office/drawing/2014/main" id="{700B7BF9-6AA4-1B94-96AC-7DC5BB4CABB4}"/>
                    </a:ext>
                  </a:extLst>
                </p:cNvPr>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1" name="Oval 17">
                  <a:extLst>
                    <a:ext uri="{FF2B5EF4-FFF2-40B4-BE49-F238E27FC236}">
                      <a16:creationId xmlns:a16="http://schemas.microsoft.com/office/drawing/2014/main" id="{9FF2741B-BAB4-64D6-40BF-8E0A2B334453}"/>
                    </a:ext>
                  </a:extLst>
                </p:cNvPr>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2" name="Oval 18">
                  <a:extLst>
                    <a:ext uri="{FF2B5EF4-FFF2-40B4-BE49-F238E27FC236}">
                      <a16:creationId xmlns:a16="http://schemas.microsoft.com/office/drawing/2014/main" id="{597DCCE4-C2CE-6C40-8BC0-7D777A18ADF0}"/>
                    </a:ext>
                  </a:extLst>
                </p:cNvPr>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3" name="Oval 19">
                  <a:extLst>
                    <a:ext uri="{FF2B5EF4-FFF2-40B4-BE49-F238E27FC236}">
                      <a16:creationId xmlns:a16="http://schemas.microsoft.com/office/drawing/2014/main" id="{98B53EB2-211B-9CA6-5A06-1EFFE613FD2A}"/>
                    </a:ext>
                  </a:extLst>
                </p:cNvPr>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4" name="Oval 20">
                  <a:extLst>
                    <a:ext uri="{FF2B5EF4-FFF2-40B4-BE49-F238E27FC236}">
                      <a16:creationId xmlns:a16="http://schemas.microsoft.com/office/drawing/2014/main" id="{F37E603D-AA35-AA00-C198-09EEFDF700DF}"/>
                    </a:ext>
                  </a:extLst>
                </p:cNvPr>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5" name="Oval 21">
                  <a:extLst>
                    <a:ext uri="{FF2B5EF4-FFF2-40B4-BE49-F238E27FC236}">
                      <a16:creationId xmlns:a16="http://schemas.microsoft.com/office/drawing/2014/main" id="{7F24A68C-017E-80D4-D69A-1CFCAFA22CBB}"/>
                    </a:ext>
                  </a:extLst>
                </p:cNvPr>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6" name="Oval 22">
                  <a:extLst>
                    <a:ext uri="{FF2B5EF4-FFF2-40B4-BE49-F238E27FC236}">
                      <a16:creationId xmlns:a16="http://schemas.microsoft.com/office/drawing/2014/main" id="{6525A76A-ED94-97A5-9F66-682DE78DD06E}"/>
                    </a:ext>
                  </a:extLst>
                </p:cNvPr>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7" name="Oval 23">
                  <a:extLst>
                    <a:ext uri="{FF2B5EF4-FFF2-40B4-BE49-F238E27FC236}">
                      <a16:creationId xmlns:a16="http://schemas.microsoft.com/office/drawing/2014/main" id="{E4F69DD7-B1C2-F66D-3B9C-65F6FAA4D1FF}"/>
                    </a:ext>
                  </a:extLst>
                </p:cNvPr>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8" name="Oval 24">
                  <a:extLst>
                    <a:ext uri="{FF2B5EF4-FFF2-40B4-BE49-F238E27FC236}">
                      <a16:creationId xmlns:a16="http://schemas.microsoft.com/office/drawing/2014/main" id="{91C67BCB-37D4-880B-65D5-AF0518FB11A0}"/>
                    </a:ext>
                  </a:extLst>
                </p:cNvPr>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9" name="Oval 25">
                  <a:extLst>
                    <a:ext uri="{FF2B5EF4-FFF2-40B4-BE49-F238E27FC236}">
                      <a16:creationId xmlns:a16="http://schemas.microsoft.com/office/drawing/2014/main" id="{0382A4F2-5629-8864-396D-3897AE433DF4}"/>
                    </a:ext>
                  </a:extLst>
                </p:cNvPr>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0" name="Oval 26">
                  <a:extLst>
                    <a:ext uri="{FF2B5EF4-FFF2-40B4-BE49-F238E27FC236}">
                      <a16:creationId xmlns:a16="http://schemas.microsoft.com/office/drawing/2014/main" id="{7EABE191-474D-AC97-7AFD-29F04911773A}"/>
                    </a:ext>
                  </a:extLst>
                </p:cNvPr>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1" name="Oval 27">
                  <a:extLst>
                    <a:ext uri="{FF2B5EF4-FFF2-40B4-BE49-F238E27FC236}">
                      <a16:creationId xmlns:a16="http://schemas.microsoft.com/office/drawing/2014/main" id="{21B04495-49D1-E1CA-94B9-E33DE9FBB5A8}"/>
                    </a:ext>
                  </a:extLst>
                </p:cNvPr>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2" name="Oval 28">
                  <a:extLst>
                    <a:ext uri="{FF2B5EF4-FFF2-40B4-BE49-F238E27FC236}">
                      <a16:creationId xmlns:a16="http://schemas.microsoft.com/office/drawing/2014/main" id="{2558350A-515C-1BC3-63C2-0510B4679E63}"/>
                    </a:ext>
                  </a:extLst>
                </p:cNvPr>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3" name="Oval 29">
                  <a:extLst>
                    <a:ext uri="{FF2B5EF4-FFF2-40B4-BE49-F238E27FC236}">
                      <a16:creationId xmlns:a16="http://schemas.microsoft.com/office/drawing/2014/main" id="{AF3759EF-69A1-EF41-EE45-0B676568A55E}"/>
                    </a:ext>
                  </a:extLst>
                </p:cNvPr>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4" name="Oval 30">
                  <a:extLst>
                    <a:ext uri="{FF2B5EF4-FFF2-40B4-BE49-F238E27FC236}">
                      <a16:creationId xmlns:a16="http://schemas.microsoft.com/office/drawing/2014/main" id="{B2C22AD2-A677-683B-5944-8B6FAB21D9C6}"/>
                    </a:ext>
                  </a:extLst>
                </p:cNvPr>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5" name="Oval 31">
                  <a:extLst>
                    <a:ext uri="{FF2B5EF4-FFF2-40B4-BE49-F238E27FC236}">
                      <a16:creationId xmlns:a16="http://schemas.microsoft.com/office/drawing/2014/main" id="{E83E939B-E6B8-8233-DAB3-57F696286DF2}"/>
                    </a:ext>
                  </a:extLst>
                </p:cNvPr>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6" name="Oval 32">
                  <a:extLst>
                    <a:ext uri="{FF2B5EF4-FFF2-40B4-BE49-F238E27FC236}">
                      <a16:creationId xmlns:a16="http://schemas.microsoft.com/office/drawing/2014/main" id="{33ED151C-783C-23AB-7B4D-5639ACD3CE4E}"/>
                    </a:ext>
                  </a:extLst>
                </p:cNvPr>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 name="Oval 33">
                  <a:extLst>
                    <a:ext uri="{FF2B5EF4-FFF2-40B4-BE49-F238E27FC236}">
                      <a16:creationId xmlns:a16="http://schemas.microsoft.com/office/drawing/2014/main" id="{4E63A71C-9DBC-BFAA-437D-A4F9A7F0CF03}"/>
                    </a:ext>
                  </a:extLst>
                </p:cNvPr>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 name="Oval 34">
                  <a:extLst>
                    <a:ext uri="{FF2B5EF4-FFF2-40B4-BE49-F238E27FC236}">
                      <a16:creationId xmlns:a16="http://schemas.microsoft.com/office/drawing/2014/main" id="{6F7522EE-E1AE-7C40-1235-C7B8CF1273B8}"/>
                    </a:ext>
                  </a:extLst>
                </p:cNvPr>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9" name="Oval 35">
                  <a:extLst>
                    <a:ext uri="{FF2B5EF4-FFF2-40B4-BE49-F238E27FC236}">
                      <a16:creationId xmlns:a16="http://schemas.microsoft.com/office/drawing/2014/main" id="{23BC96F8-426D-7AD2-6B3E-491830227208}"/>
                    </a:ext>
                  </a:extLst>
                </p:cNvPr>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0" name="Oval 36">
                  <a:extLst>
                    <a:ext uri="{FF2B5EF4-FFF2-40B4-BE49-F238E27FC236}">
                      <a16:creationId xmlns:a16="http://schemas.microsoft.com/office/drawing/2014/main" id="{FBF928E1-2321-2DB9-0A35-043ACB6321CC}"/>
                    </a:ext>
                  </a:extLst>
                </p:cNvPr>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1" name="Oval 37">
                  <a:extLst>
                    <a:ext uri="{FF2B5EF4-FFF2-40B4-BE49-F238E27FC236}">
                      <a16:creationId xmlns:a16="http://schemas.microsoft.com/office/drawing/2014/main" id="{D2DC5150-6480-0215-502F-4CE5177BA632}"/>
                    </a:ext>
                  </a:extLst>
                </p:cNvPr>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2" name="Oval 38">
                  <a:extLst>
                    <a:ext uri="{FF2B5EF4-FFF2-40B4-BE49-F238E27FC236}">
                      <a16:creationId xmlns:a16="http://schemas.microsoft.com/office/drawing/2014/main" id="{635B8A47-24D1-41E8-4BA3-503F3B7626E2}"/>
                    </a:ext>
                  </a:extLst>
                </p:cNvPr>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3" name="Oval 39">
                  <a:extLst>
                    <a:ext uri="{FF2B5EF4-FFF2-40B4-BE49-F238E27FC236}">
                      <a16:creationId xmlns:a16="http://schemas.microsoft.com/office/drawing/2014/main" id="{0A991029-26F9-8080-DA53-2C7D68826C28}"/>
                    </a:ext>
                  </a:extLst>
                </p:cNvPr>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4" name="Oval 40">
                  <a:extLst>
                    <a:ext uri="{FF2B5EF4-FFF2-40B4-BE49-F238E27FC236}">
                      <a16:creationId xmlns:a16="http://schemas.microsoft.com/office/drawing/2014/main" id="{384E141F-E4BE-7014-F429-4C837C79DF39}"/>
                    </a:ext>
                  </a:extLst>
                </p:cNvPr>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5" name="Oval 41">
                  <a:extLst>
                    <a:ext uri="{FF2B5EF4-FFF2-40B4-BE49-F238E27FC236}">
                      <a16:creationId xmlns:a16="http://schemas.microsoft.com/office/drawing/2014/main" id="{BF19ADD0-2DA9-5C6B-31DE-9940F028A04A}"/>
                    </a:ext>
                  </a:extLst>
                </p:cNvPr>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6" name="Oval 42">
                  <a:extLst>
                    <a:ext uri="{FF2B5EF4-FFF2-40B4-BE49-F238E27FC236}">
                      <a16:creationId xmlns:a16="http://schemas.microsoft.com/office/drawing/2014/main" id="{71FC1AFA-F198-CDAB-33DD-33DF389913D8}"/>
                    </a:ext>
                  </a:extLst>
                </p:cNvPr>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7" name="Oval 43">
                  <a:extLst>
                    <a:ext uri="{FF2B5EF4-FFF2-40B4-BE49-F238E27FC236}">
                      <a16:creationId xmlns:a16="http://schemas.microsoft.com/office/drawing/2014/main" id="{9D00D8B5-A3B8-4B67-F647-D92EB1C90136}"/>
                    </a:ext>
                  </a:extLst>
                </p:cNvPr>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8" name="Oval 44">
                  <a:extLst>
                    <a:ext uri="{FF2B5EF4-FFF2-40B4-BE49-F238E27FC236}">
                      <a16:creationId xmlns:a16="http://schemas.microsoft.com/office/drawing/2014/main" id="{C565A260-61FB-1528-D14F-F2EC07E5D7B9}"/>
                    </a:ext>
                  </a:extLst>
                </p:cNvPr>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9" name="Oval 45">
                  <a:extLst>
                    <a:ext uri="{FF2B5EF4-FFF2-40B4-BE49-F238E27FC236}">
                      <a16:creationId xmlns:a16="http://schemas.microsoft.com/office/drawing/2014/main" id="{52DF684B-CC1D-E950-DB42-5CF6FD3F4DEF}"/>
                    </a:ext>
                  </a:extLst>
                </p:cNvPr>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0" name="Oval 46">
                  <a:extLst>
                    <a:ext uri="{FF2B5EF4-FFF2-40B4-BE49-F238E27FC236}">
                      <a16:creationId xmlns:a16="http://schemas.microsoft.com/office/drawing/2014/main" id="{D84BB571-D92A-D0D1-C054-E8A4DAF88006}"/>
                    </a:ext>
                  </a:extLst>
                </p:cNvPr>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1" name="Oval 47">
                  <a:extLst>
                    <a:ext uri="{FF2B5EF4-FFF2-40B4-BE49-F238E27FC236}">
                      <a16:creationId xmlns:a16="http://schemas.microsoft.com/office/drawing/2014/main" id="{9AFA13B7-AD34-1D1C-982E-E212F921C12F}"/>
                    </a:ext>
                  </a:extLst>
                </p:cNvPr>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2" name="Oval 48">
                  <a:extLst>
                    <a:ext uri="{FF2B5EF4-FFF2-40B4-BE49-F238E27FC236}">
                      <a16:creationId xmlns:a16="http://schemas.microsoft.com/office/drawing/2014/main" id="{F971FD63-8300-B202-BF6A-184ED1508974}"/>
                    </a:ext>
                  </a:extLst>
                </p:cNvPr>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3" name="Oval 49">
                  <a:extLst>
                    <a:ext uri="{FF2B5EF4-FFF2-40B4-BE49-F238E27FC236}">
                      <a16:creationId xmlns:a16="http://schemas.microsoft.com/office/drawing/2014/main" id="{5B052ACD-A9F0-0205-BA7F-7C2CC1A5ECAD}"/>
                    </a:ext>
                  </a:extLst>
                </p:cNvPr>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 name="Oval 50">
                  <a:extLst>
                    <a:ext uri="{FF2B5EF4-FFF2-40B4-BE49-F238E27FC236}">
                      <a16:creationId xmlns:a16="http://schemas.microsoft.com/office/drawing/2014/main" id="{F85B60A1-BE9A-3B29-517D-B94019F8BFAF}"/>
                    </a:ext>
                  </a:extLst>
                </p:cNvPr>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5" name="Oval 51">
                  <a:extLst>
                    <a:ext uri="{FF2B5EF4-FFF2-40B4-BE49-F238E27FC236}">
                      <a16:creationId xmlns:a16="http://schemas.microsoft.com/office/drawing/2014/main" id="{AC98FA25-2790-E409-A424-F99B41BB15C7}"/>
                    </a:ext>
                  </a:extLst>
                </p:cNvPr>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6" name="Oval 52">
                  <a:extLst>
                    <a:ext uri="{FF2B5EF4-FFF2-40B4-BE49-F238E27FC236}">
                      <a16:creationId xmlns:a16="http://schemas.microsoft.com/office/drawing/2014/main" id="{90FBCFC0-FE37-0DC0-A0F9-831CD192E40E}"/>
                    </a:ext>
                  </a:extLst>
                </p:cNvPr>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 name="Oval 53">
                  <a:extLst>
                    <a:ext uri="{FF2B5EF4-FFF2-40B4-BE49-F238E27FC236}">
                      <a16:creationId xmlns:a16="http://schemas.microsoft.com/office/drawing/2014/main" id="{0BC63D5E-31D1-459B-E36C-8EA0021DEAB8}"/>
                    </a:ext>
                  </a:extLst>
                </p:cNvPr>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 name="Oval 54">
                  <a:extLst>
                    <a:ext uri="{FF2B5EF4-FFF2-40B4-BE49-F238E27FC236}">
                      <a16:creationId xmlns:a16="http://schemas.microsoft.com/office/drawing/2014/main" id="{0239284B-CC54-EB35-9D7F-D24FF756BE2F}"/>
                    </a:ext>
                  </a:extLst>
                </p:cNvPr>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 name="Oval 55">
                  <a:extLst>
                    <a:ext uri="{FF2B5EF4-FFF2-40B4-BE49-F238E27FC236}">
                      <a16:creationId xmlns:a16="http://schemas.microsoft.com/office/drawing/2014/main" id="{A1FFD2A7-D942-DD45-7FE1-957A4EB84246}"/>
                    </a:ext>
                  </a:extLst>
                </p:cNvPr>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 name="Oval 56">
                  <a:extLst>
                    <a:ext uri="{FF2B5EF4-FFF2-40B4-BE49-F238E27FC236}">
                      <a16:creationId xmlns:a16="http://schemas.microsoft.com/office/drawing/2014/main" id="{9C8E1915-650B-E122-BFCC-4FD143424710}"/>
                    </a:ext>
                  </a:extLst>
                </p:cNvPr>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1" name="Oval 57">
                  <a:extLst>
                    <a:ext uri="{FF2B5EF4-FFF2-40B4-BE49-F238E27FC236}">
                      <a16:creationId xmlns:a16="http://schemas.microsoft.com/office/drawing/2014/main" id="{843CCCAD-266C-1650-DAFB-C2400FA29E03}"/>
                    </a:ext>
                  </a:extLst>
                </p:cNvPr>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2" name="Oval 58">
                  <a:extLst>
                    <a:ext uri="{FF2B5EF4-FFF2-40B4-BE49-F238E27FC236}">
                      <a16:creationId xmlns:a16="http://schemas.microsoft.com/office/drawing/2014/main" id="{104E9544-4561-BB72-8709-8207022D77E7}"/>
                    </a:ext>
                  </a:extLst>
                </p:cNvPr>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3" name="Oval 59">
                  <a:extLst>
                    <a:ext uri="{FF2B5EF4-FFF2-40B4-BE49-F238E27FC236}">
                      <a16:creationId xmlns:a16="http://schemas.microsoft.com/office/drawing/2014/main" id="{27ADFA6C-2C0E-F9E8-1046-8AEE8F2A4CDB}"/>
                    </a:ext>
                  </a:extLst>
                </p:cNvPr>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4" name="Oval 60">
                  <a:extLst>
                    <a:ext uri="{FF2B5EF4-FFF2-40B4-BE49-F238E27FC236}">
                      <a16:creationId xmlns:a16="http://schemas.microsoft.com/office/drawing/2014/main" id="{5E851E8B-D512-1BFC-C888-E538B38751A3}"/>
                    </a:ext>
                  </a:extLst>
                </p:cNvPr>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5" name="Oval 61">
                  <a:extLst>
                    <a:ext uri="{FF2B5EF4-FFF2-40B4-BE49-F238E27FC236}">
                      <a16:creationId xmlns:a16="http://schemas.microsoft.com/office/drawing/2014/main" id="{79435E12-5330-7F6C-CA17-C65782FA3C50}"/>
                    </a:ext>
                  </a:extLst>
                </p:cNvPr>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6" name="Oval 62">
                  <a:extLst>
                    <a:ext uri="{FF2B5EF4-FFF2-40B4-BE49-F238E27FC236}">
                      <a16:creationId xmlns:a16="http://schemas.microsoft.com/office/drawing/2014/main" id="{1001C66C-32CE-7E4D-07C9-72E166B7987B}"/>
                    </a:ext>
                  </a:extLst>
                </p:cNvPr>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7" name="Oval 63">
                  <a:extLst>
                    <a:ext uri="{FF2B5EF4-FFF2-40B4-BE49-F238E27FC236}">
                      <a16:creationId xmlns:a16="http://schemas.microsoft.com/office/drawing/2014/main" id="{5E1F34CE-5FA2-1A07-9EE5-FAF0B69A273C}"/>
                    </a:ext>
                  </a:extLst>
                </p:cNvPr>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8" name="Oval 64">
                  <a:extLst>
                    <a:ext uri="{FF2B5EF4-FFF2-40B4-BE49-F238E27FC236}">
                      <a16:creationId xmlns:a16="http://schemas.microsoft.com/office/drawing/2014/main" id="{EFB751A9-494A-99EC-B29D-0DAEE39D0659}"/>
                    </a:ext>
                  </a:extLst>
                </p:cNvPr>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9" name="Oval 65">
                  <a:extLst>
                    <a:ext uri="{FF2B5EF4-FFF2-40B4-BE49-F238E27FC236}">
                      <a16:creationId xmlns:a16="http://schemas.microsoft.com/office/drawing/2014/main" id="{A7875E70-9592-DC58-70D8-0539EE30100B}"/>
                    </a:ext>
                  </a:extLst>
                </p:cNvPr>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0" name="Oval 66">
                  <a:extLst>
                    <a:ext uri="{FF2B5EF4-FFF2-40B4-BE49-F238E27FC236}">
                      <a16:creationId xmlns:a16="http://schemas.microsoft.com/office/drawing/2014/main" id="{3BDA9FE0-BA48-5601-8569-3AFC138CEA3C}"/>
                    </a:ext>
                  </a:extLst>
                </p:cNvPr>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1" name="Oval 67">
                  <a:extLst>
                    <a:ext uri="{FF2B5EF4-FFF2-40B4-BE49-F238E27FC236}">
                      <a16:creationId xmlns:a16="http://schemas.microsoft.com/office/drawing/2014/main" id="{B0BCAD8B-0483-6354-010E-94219440D210}"/>
                    </a:ext>
                  </a:extLst>
                </p:cNvPr>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2" name="Oval 68">
                  <a:extLst>
                    <a:ext uri="{FF2B5EF4-FFF2-40B4-BE49-F238E27FC236}">
                      <a16:creationId xmlns:a16="http://schemas.microsoft.com/office/drawing/2014/main" id="{A9FAEB39-2151-8E4C-2850-E619C0721500}"/>
                    </a:ext>
                  </a:extLst>
                </p:cNvPr>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3" name="Oval 69">
                  <a:extLst>
                    <a:ext uri="{FF2B5EF4-FFF2-40B4-BE49-F238E27FC236}">
                      <a16:creationId xmlns:a16="http://schemas.microsoft.com/office/drawing/2014/main" id="{DB490373-67E5-65AD-FDEC-6B4EF8ACAF4E}"/>
                    </a:ext>
                  </a:extLst>
                </p:cNvPr>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4" name="Oval 70">
                  <a:extLst>
                    <a:ext uri="{FF2B5EF4-FFF2-40B4-BE49-F238E27FC236}">
                      <a16:creationId xmlns:a16="http://schemas.microsoft.com/office/drawing/2014/main" id="{9941849D-01D6-BD71-4B82-F98875573C4D}"/>
                    </a:ext>
                  </a:extLst>
                </p:cNvPr>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5" name="Oval 71">
                  <a:extLst>
                    <a:ext uri="{FF2B5EF4-FFF2-40B4-BE49-F238E27FC236}">
                      <a16:creationId xmlns:a16="http://schemas.microsoft.com/office/drawing/2014/main" id="{5723BF22-2AB6-2BF4-CDB1-66F8C27FB03F}"/>
                    </a:ext>
                  </a:extLst>
                </p:cNvPr>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6" name="Oval 72">
                  <a:extLst>
                    <a:ext uri="{FF2B5EF4-FFF2-40B4-BE49-F238E27FC236}">
                      <a16:creationId xmlns:a16="http://schemas.microsoft.com/office/drawing/2014/main" id="{8854F00E-2159-D653-82BE-ADB471E87A11}"/>
                    </a:ext>
                  </a:extLst>
                </p:cNvPr>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7" name="Oval 73">
                  <a:extLst>
                    <a:ext uri="{FF2B5EF4-FFF2-40B4-BE49-F238E27FC236}">
                      <a16:creationId xmlns:a16="http://schemas.microsoft.com/office/drawing/2014/main" id="{527216FC-9974-DFDF-9E79-87772A9346DA}"/>
                    </a:ext>
                  </a:extLst>
                </p:cNvPr>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8" name="Oval 74">
                  <a:extLst>
                    <a:ext uri="{FF2B5EF4-FFF2-40B4-BE49-F238E27FC236}">
                      <a16:creationId xmlns:a16="http://schemas.microsoft.com/office/drawing/2014/main" id="{1794037B-3E5A-986E-CAC4-500CFB12C69D}"/>
                    </a:ext>
                  </a:extLst>
                </p:cNvPr>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9" name="Oval 75">
                  <a:extLst>
                    <a:ext uri="{FF2B5EF4-FFF2-40B4-BE49-F238E27FC236}">
                      <a16:creationId xmlns:a16="http://schemas.microsoft.com/office/drawing/2014/main" id="{507691E2-C770-3905-9222-2653EE38E39E}"/>
                    </a:ext>
                  </a:extLst>
                </p:cNvPr>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0" name="Oval 76">
                  <a:extLst>
                    <a:ext uri="{FF2B5EF4-FFF2-40B4-BE49-F238E27FC236}">
                      <a16:creationId xmlns:a16="http://schemas.microsoft.com/office/drawing/2014/main" id="{E0393D7E-7D97-8C41-2A16-8EC64EEF52F5}"/>
                    </a:ext>
                  </a:extLst>
                </p:cNvPr>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1" name="Oval 77">
                  <a:extLst>
                    <a:ext uri="{FF2B5EF4-FFF2-40B4-BE49-F238E27FC236}">
                      <a16:creationId xmlns:a16="http://schemas.microsoft.com/office/drawing/2014/main" id="{5948FFA5-F559-3AAC-488D-AFA29F1DF984}"/>
                    </a:ext>
                  </a:extLst>
                </p:cNvPr>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2" name="Oval 78">
                  <a:extLst>
                    <a:ext uri="{FF2B5EF4-FFF2-40B4-BE49-F238E27FC236}">
                      <a16:creationId xmlns:a16="http://schemas.microsoft.com/office/drawing/2014/main" id="{CE484CD7-FA10-A729-7EDF-D82E78C840B3}"/>
                    </a:ext>
                  </a:extLst>
                </p:cNvPr>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3" name="Oval 79">
                  <a:extLst>
                    <a:ext uri="{FF2B5EF4-FFF2-40B4-BE49-F238E27FC236}">
                      <a16:creationId xmlns:a16="http://schemas.microsoft.com/office/drawing/2014/main" id="{60BA9A2B-F4C1-6593-E4FE-CCA0FA3D3A0E}"/>
                    </a:ext>
                  </a:extLst>
                </p:cNvPr>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4" name="Oval 80">
                  <a:extLst>
                    <a:ext uri="{FF2B5EF4-FFF2-40B4-BE49-F238E27FC236}">
                      <a16:creationId xmlns:a16="http://schemas.microsoft.com/office/drawing/2014/main" id="{A9C33D76-2654-8D92-C52C-C9EDFFE72638}"/>
                    </a:ext>
                  </a:extLst>
                </p:cNvPr>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5" name="Oval 81">
                  <a:extLst>
                    <a:ext uri="{FF2B5EF4-FFF2-40B4-BE49-F238E27FC236}">
                      <a16:creationId xmlns:a16="http://schemas.microsoft.com/office/drawing/2014/main" id="{933DF265-75B5-7D57-7126-7A6CB25DF072}"/>
                    </a:ext>
                  </a:extLst>
                </p:cNvPr>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6" name="Oval 82">
                  <a:extLst>
                    <a:ext uri="{FF2B5EF4-FFF2-40B4-BE49-F238E27FC236}">
                      <a16:creationId xmlns:a16="http://schemas.microsoft.com/office/drawing/2014/main" id="{1C2C1762-E8AB-C48F-9A47-95AF4FA810D4}"/>
                    </a:ext>
                  </a:extLst>
                </p:cNvPr>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7" name="Oval 83">
                  <a:extLst>
                    <a:ext uri="{FF2B5EF4-FFF2-40B4-BE49-F238E27FC236}">
                      <a16:creationId xmlns:a16="http://schemas.microsoft.com/office/drawing/2014/main" id="{7AF96059-7774-D8B2-0DEC-FE3AD3F38D55}"/>
                    </a:ext>
                  </a:extLst>
                </p:cNvPr>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8" name="Oval 84">
                  <a:extLst>
                    <a:ext uri="{FF2B5EF4-FFF2-40B4-BE49-F238E27FC236}">
                      <a16:creationId xmlns:a16="http://schemas.microsoft.com/office/drawing/2014/main" id="{196F0558-8389-A314-2E4E-2A80335406D4}"/>
                    </a:ext>
                  </a:extLst>
                </p:cNvPr>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9" name="Oval 85">
                  <a:extLst>
                    <a:ext uri="{FF2B5EF4-FFF2-40B4-BE49-F238E27FC236}">
                      <a16:creationId xmlns:a16="http://schemas.microsoft.com/office/drawing/2014/main" id="{EBBB4259-3C61-0631-BCD2-241A492DFA3B}"/>
                    </a:ext>
                  </a:extLst>
                </p:cNvPr>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89" name="Text Box 86">
                <a:extLst>
                  <a:ext uri="{FF2B5EF4-FFF2-40B4-BE49-F238E27FC236}">
                    <a16:creationId xmlns:a16="http://schemas.microsoft.com/office/drawing/2014/main" id="{D8F9318F-60D9-EFD4-959F-64430EBB8747}"/>
                  </a:ext>
                </a:extLst>
              </p:cNvPr>
              <p:cNvSpPr txBox="1">
                <a:spLocks noChangeArrowheads="1"/>
              </p:cNvSpPr>
              <p:nvPr/>
            </p:nvSpPr>
            <p:spPr bwMode="auto">
              <a:xfrm>
                <a:off x="1107" y="111"/>
                <a:ext cx="129" cy="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7" name="Oval 87">
              <a:extLst>
                <a:ext uri="{FF2B5EF4-FFF2-40B4-BE49-F238E27FC236}">
                  <a16:creationId xmlns:a16="http://schemas.microsoft.com/office/drawing/2014/main" id="{FB519745-A41D-AE14-B155-7BB9C48000A3}"/>
                </a:ext>
              </a:extLst>
            </p:cNvPr>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Oval 88">
              <a:extLst>
                <a:ext uri="{FF2B5EF4-FFF2-40B4-BE49-F238E27FC236}">
                  <a16:creationId xmlns:a16="http://schemas.microsoft.com/office/drawing/2014/main" id="{6F51DE69-0B2E-6A4F-A700-C249A8DB0A5A}"/>
                </a:ext>
              </a:extLst>
            </p:cNvPr>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Oval 89">
              <a:extLst>
                <a:ext uri="{FF2B5EF4-FFF2-40B4-BE49-F238E27FC236}">
                  <a16:creationId xmlns:a16="http://schemas.microsoft.com/office/drawing/2014/main" id="{B79BD5B1-4C2F-2489-3C72-D3AFEF1AC854}"/>
                </a:ext>
              </a:extLst>
            </p:cNvPr>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 name="Oval 90">
              <a:extLst>
                <a:ext uri="{FF2B5EF4-FFF2-40B4-BE49-F238E27FC236}">
                  <a16:creationId xmlns:a16="http://schemas.microsoft.com/office/drawing/2014/main" id="{2B8AE630-0F99-8562-E4B1-529341A3F5DD}"/>
                </a:ext>
              </a:extLst>
            </p:cNvPr>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 name="Oval 91">
              <a:extLst>
                <a:ext uri="{FF2B5EF4-FFF2-40B4-BE49-F238E27FC236}">
                  <a16:creationId xmlns:a16="http://schemas.microsoft.com/office/drawing/2014/main" id="{4BD35F60-78AA-9F03-9239-6B35EA2B1393}"/>
                </a:ext>
              </a:extLst>
            </p:cNvPr>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 name="Oval 92">
              <a:extLst>
                <a:ext uri="{FF2B5EF4-FFF2-40B4-BE49-F238E27FC236}">
                  <a16:creationId xmlns:a16="http://schemas.microsoft.com/office/drawing/2014/main" id="{F443F0A3-7505-DE2F-AE9E-9902FA733BDB}"/>
                </a:ext>
              </a:extLst>
            </p:cNvPr>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 name="Oval 93">
              <a:extLst>
                <a:ext uri="{FF2B5EF4-FFF2-40B4-BE49-F238E27FC236}">
                  <a16:creationId xmlns:a16="http://schemas.microsoft.com/office/drawing/2014/main" id="{61A3E3D6-CA35-BAF9-6E75-60A0CF5B181D}"/>
                </a:ext>
              </a:extLst>
            </p:cNvPr>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 name="Oval 94">
              <a:extLst>
                <a:ext uri="{FF2B5EF4-FFF2-40B4-BE49-F238E27FC236}">
                  <a16:creationId xmlns:a16="http://schemas.microsoft.com/office/drawing/2014/main" id="{ED08E1A0-FDCD-C885-944A-F39ABA045776}"/>
                </a:ext>
              </a:extLst>
            </p:cNvPr>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 name="Oval 95">
              <a:extLst>
                <a:ext uri="{FF2B5EF4-FFF2-40B4-BE49-F238E27FC236}">
                  <a16:creationId xmlns:a16="http://schemas.microsoft.com/office/drawing/2014/main" id="{9B990F0E-AE53-0F80-C20C-287035A3C25A}"/>
                </a:ext>
              </a:extLst>
            </p:cNvPr>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 name="Oval 96">
              <a:extLst>
                <a:ext uri="{FF2B5EF4-FFF2-40B4-BE49-F238E27FC236}">
                  <a16:creationId xmlns:a16="http://schemas.microsoft.com/office/drawing/2014/main" id="{1991D9B2-0E53-656C-ED65-91036004AE58}"/>
                </a:ext>
              </a:extLst>
            </p:cNvPr>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 name="Oval 97">
              <a:extLst>
                <a:ext uri="{FF2B5EF4-FFF2-40B4-BE49-F238E27FC236}">
                  <a16:creationId xmlns:a16="http://schemas.microsoft.com/office/drawing/2014/main" id="{1DB9F40E-35CC-6D4A-D0DC-BD01B11C6AD7}"/>
                </a:ext>
              </a:extLst>
            </p:cNvPr>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8" name="Oval 98">
              <a:extLst>
                <a:ext uri="{FF2B5EF4-FFF2-40B4-BE49-F238E27FC236}">
                  <a16:creationId xmlns:a16="http://schemas.microsoft.com/office/drawing/2014/main" id="{EEB50E41-DDE7-5D75-1431-3F3715BB487D}"/>
                </a:ext>
              </a:extLst>
            </p:cNvPr>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 name="Oval 99">
              <a:extLst>
                <a:ext uri="{FF2B5EF4-FFF2-40B4-BE49-F238E27FC236}">
                  <a16:creationId xmlns:a16="http://schemas.microsoft.com/office/drawing/2014/main" id="{179A3B57-86DC-7E94-BB26-B8A2815AD635}"/>
                </a:ext>
              </a:extLst>
            </p:cNvPr>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0" name="Oval 100">
              <a:extLst>
                <a:ext uri="{FF2B5EF4-FFF2-40B4-BE49-F238E27FC236}">
                  <a16:creationId xmlns:a16="http://schemas.microsoft.com/office/drawing/2014/main" id="{7E69F9DB-253C-45CA-FD89-6B33A5D9CF23}"/>
                </a:ext>
              </a:extLst>
            </p:cNvPr>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1" name="Oval 101">
              <a:extLst>
                <a:ext uri="{FF2B5EF4-FFF2-40B4-BE49-F238E27FC236}">
                  <a16:creationId xmlns:a16="http://schemas.microsoft.com/office/drawing/2014/main" id="{BD528FFD-AA14-776D-9326-54379889BB29}"/>
                </a:ext>
              </a:extLst>
            </p:cNvPr>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 name="Oval 102">
              <a:extLst>
                <a:ext uri="{FF2B5EF4-FFF2-40B4-BE49-F238E27FC236}">
                  <a16:creationId xmlns:a16="http://schemas.microsoft.com/office/drawing/2014/main" id="{542D6709-F429-932C-590F-A094789271D0}"/>
                </a:ext>
              </a:extLst>
            </p:cNvPr>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 name="Oval 103">
              <a:extLst>
                <a:ext uri="{FF2B5EF4-FFF2-40B4-BE49-F238E27FC236}">
                  <a16:creationId xmlns:a16="http://schemas.microsoft.com/office/drawing/2014/main" id="{CF93E135-2638-8612-30E1-6FE5BE393424}"/>
                </a:ext>
              </a:extLst>
            </p:cNvPr>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4" name="Oval 104">
              <a:extLst>
                <a:ext uri="{FF2B5EF4-FFF2-40B4-BE49-F238E27FC236}">
                  <a16:creationId xmlns:a16="http://schemas.microsoft.com/office/drawing/2014/main" id="{C02EF7D2-2D01-EA28-8118-66D6DCECEFDF}"/>
                </a:ext>
              </a:extLst>
            </p:cNvPr>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 name="Oval 105">
              <a:extLst>
                <a:ext uri="{FF2B5EF4-FFF2-40B4-BE49-F238E27FC236}">
                  <a16:creationId xmlns:a16="http://schemas.microsoft.com/office/drawing/2014/main" id="{47625D69-FBE1-553D-1306-C51CE5C0E063}"/>
                </a:ext>
              </a:extLst>
            </p:cNvPr>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6" name="Oval 106">
              <a:extLst>
                <a:ext uri="{FF2B5EF4-FFF2-40B4-BE49-F238E27FC236}">
                  <a16:creationId xmlns:a16="http://schemas.microsoft.com/office/drawing/2014/main" id="{32EABD02-6D4A-A743-4413-1A6F1B916012}"/>
                </a:ext>
              </a:extLst>
            </p:cNvPr>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 name="Oval 107">
              <a:extLst>
                <a:ext uri="{FF2B5EF4-FFF2-40B4-BE49-F238E27FC236}">
                  <a16:creationId xmlns:a16="http://schemas.microsoft.com/office/drawing/2014/main" id="{B976F0A1-3777-6DE2-263F-F5D9F488D6BC}"/>
                </a:ext>
              </a:extLst>
            </p:cNvPr>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8" name="Oval 108">
              <a:extLst>
                <a:ext uri="{FF2B5EF4-FFF2-40B4-BE49-F238E27FC236}">
                  <a16:creationId xmlns:a16="http://schemas.microsoft.com/office/drawing/2014/main" id="{9575E2F2-B263-AA1A-77C3-83DD1A1149CE}"/>
                </a:ext>
              </a:extLst>
            </p:cNvPr>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9" name="Oval 109">
              <a:extLst>
                <a:ext uri="{FF2B5EF4-FFF2-40B4-BE49-F238E27FC236}">
                  <a16:creationId xmlns:a16="http://schemas.microsoft.com/office/drawing/2014/main" id="{41F12DC7-2421-0D67-BEFF-1DF8A54D5763}"/>
                </a:ext>
              </a:extLst>
            </p:cNvPr>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0" name="Oval 110">
              <a:extLst>
                <a:ext uri="{FF2B5EF4-FFF2-40B4-BE49-F238E27FC236}">
                  <a16:creationId xmlns:a16="http://schemas.microsoft.com/office/drawing/2014/main" id="{1E5FB8C9-528A-6AB0-2F59-C1884465FF3F}"/>
                </a:ext>
              </a:extLst>
            </p:cNvPr>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1" name="Oval 111">
              <a:extLst>
                <a:ext uri="{FF2B5EF4-FFF2-40B4-BE49-F238E27FC236}">
                  <a16:creationId xmlns:a16="http://schemas.microsoft.com/office/drawing/2014/main" id="{89658033-8F78-9C82-AD46-938D1D42450B}"/>
                </a:ext>
              </a:extLst>
            </p:cNvPr>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 name="Oval 112">
              <a:extLst>
                <a:ext uri="{FF2B5EF4-FFF2-40B4-BE49-F238E27FC236}">
                  <a16:creationId xmlns:a16="http://schemas.microsoft.com/office/drawing/2014/main" id="{599783E2-5B35-2196-8E03-E1EC301F99E4}"/>
                </a:ext>
              </a:extLst>
            </p:cNvPr>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3" name="Oval 113">
              <a:extLst>
                <a:ext uri="{FF2B5EF4-FFF2-40B4-BE49-F238E27FC236}">
                  <a16:creationId xmlns:a16="http://schemas.microsoft.com/office/drawing/2014/main" id="{8CE3991A-E0F9-44B0-EB70-277B01E64D30}"/>
                </a:ext>
              </a:extLst>
            </p:cNvPr>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 name="Oval 114">
              <a:extLst>
                <a:ext uri="{FF2B5EF4-FFF2-40B4-BE49-F238E27FC236}">
                  <a16:creationId xmlns:a16="http://schemas.microsoft.com/office/drawing/2014/main" id="{0FC5154E-D5AF-6413-67B3-17C0326244A8}"/>
                </a:ext>
              </a:extLst>
            </p:cNvPr>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5" name="Oval 115">
              <a:extLst>
                <a:ext uri="{FF2B5EF4-FFF2-40B4-BE49-F238E27FC236}">
                  <a16:creationId xmlns:a16="http://schemas.microsoft.com/office/drawing/2014/main" id="{7F5BD815-3E3D-880B-FBD2-E4D59C3CC6B8}"/>
                </a:ext>
              </a:extLst>
            </p:cNvPr>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6" name="Oval 116">
              <a:extLst>
                <a:ext uri="{FF2B5EF4-FFF2-40B4-BE49-F238E27FC236}">
                  <a16:creationId xmlns:a16="http://schemas.microsoft.com/office/drawing/2014/main" id="{C9C7822C-F1CA-8EBF-20DC-A8F5620ECB35}"/>
                </a:ext>
              </a:extLst>
            </p:cNvPr>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7" name="Oval 117">
              <a:extLst>
                <a:ext uri="{FF2B5EF4-FFF2-40B4-BE49-F238E27FC236}">
                  <a16:creationId xmlns:a16="http://schemas.microsoft.com/office/drawing/2014/main" id="{2C6170EB-2476-F105-969E-CA065955700E}"/>
                </a:ext>
              </a:extLst>
            </p:cNvPr>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8" name="Oval 118">
              <a:extLst>
                <a:ext uri="{FF2B5EF4-FFF2-40B4-BE49-F238E27FC236}">
                  <a16:creationId xmlns:a16="http://schemas.microsoft.com/office/drawing/2014/main" id="{8E4AFC3D-01BD-6781-3F3F-42E946A0B390}"/>
                </a:ext>
              </a:extLst>
            </p:cNvPr>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9" name="Oval 119">
              <a:extLst>
                <a:ext uri="{FF2B5EF4-FFF2-40B4-BE49-F238E27FC236}">
                  <a16:creationId xmlns:a16="http://schemas.microsoft.com/office/drawing/2014/main" id="{5D62ECC4-F0FE-981D-9AF6-D8CEC82F1FCE}"/>
                </a:ext>
              </a:extLst>
            </p:cNvPr>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0" name="Oval 120">
              <a:extLst>
                <a:ext uri="{FF2B5EF4-FFF2-40B4-BE49-F238E27FC236}">
                  <a16:creationId xmlns:a16="http://schemas.microsoft.com/office/drawing/2014/main" id="{A1A483BD-1511-E90F-B823-A60CBBACD30D}"/>
                </a:ext>
              </a:extLst>
            </p:cNvPr>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1" name="Oval 121">
              <a:extLst>
                <a:ext uri="{FF2B5EF4-FFF2-40B4-BE49-F238E27FC236}">
                  <a16:creationId xmlns:a16="http://schemas.microsoft.com/office/drawing/2014/main" id="{27EA6029-D49D-37AF-009E-C631D0CA740E}"/>
                </a:ext>
              </a:extLst>
            </p:cNvPr>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2" name="Oval 122">
              <a:extLst>
                <a:ext uri="{FF2B5EF4-FFF2-40B4-BE49-F238E27FC236}">
                  <a16:creationId xmlns:a16="http://schemas.microsoft.com/office/drawing/2014/main" id="{B37D0772-213A-854B-C8BF-DE56B7E22643}"/>
                </a:ext>
              </a:extLst>
            </p:cNvPr>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3" name="Oval 123">
              <a:extLst>
                <a:ext uri="{FF2B5EF4-FFF2-40B4-BE49-F238E27FC236}">
                  <a16:creationId xmlns:a16="http://schemas.microsoft.com/office/drawing/2014/main" id="{D3E4ADE4-B766-7C24-2B7D-D237655C17A0}"/>
                </a:ext>
              </a:extLst>
            </p:cNvPr>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4" name="Oval 124">
              <a:extLst>
                <a:ext uri="{FF2B5EF4-FFF2-40B4-BE49-F238E27FC236}">
                  <a16:creationId xmlns:a16="http://schemas.microsoft.com/office/drawing/2014/main" id="{310B6C99-DCAC-BD1D-D390-D5152D61811C}"/>
                </a:ext>
              </a:extLst>
            </p:cNvPr>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5" name="Oval 125">
              <a:extLst>
                <a:ext uri="{FF2B5EF4-FFF2-40B4-BE49-F238E27FC236}">
                  <a16:creationId xmlns:a16="http://schemas.microsoft.com/office/drawing/2014/main" id="{70795072-91FD-899E-E03B-BD2C6A386C6F}"/>
                </a:ext>
              </a:extLst>
            </p:cNvPr>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6" name="Oval 126">
              <a:extLst>
                <a:ext uri="{FF2B5EF4-FFF2-40B4-BE49-F238E27FC236}">
                  <a16:creationId xmlns:a16="http://schemas.microsoft.com/office/drawing/2014/main" id="{9D77C458-6A89-B5DB-EDBF-2E1DDA5B9E7B}"/>
                </a:ext>
              </a:extLst>
            </p:cNvPr>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7" name="Oval 127">
              <a:extLst>
                <a:ext uri="{FF2B5EF4-FFF2-40B4-BE49-F238E27FC236}">
                  <a16:creationId xmlns:a16="http://schemas.microsoft.com/office/drawing/2014/main" id="{911E1A50-55F0-6E36-3D54-9D28C38D5192}"/>
                </a:ext>
              </a:extLst>
            </p:cNvPr>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8" name="Oval 128">
              <a:extLst>
                <a:ext uri="{FF2B5EF4-FFF2-40B4-BE49-F238E27FC236}">
                  <a16:creationId xmlns:a16="http://schemas.microsoft.com/office/drawing/2014/main" id="{E05B86A8-6D91-86C6-388F-5203B1252766}"/>
                </a:ext>
              </a:extLst>
            </p:cNvPr>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9" name="Oval 129">
              <a:extLst>
                <a:ext uri="{FF2B5EF4-FFF2-40B4-BE49-F238E27FC236}">
                  <a16:creationId xmlns:a16="http://schemas.microsoft.com/office/drawing/2014/main" id="{D0ACD151-5B34-5921-E68A-4459BC1A4787}"/>
                </a:ext>
              </a:extLst>
            </p:cNvPr>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0" name="Oval 130">
              <a:extLst>
                <a:ext uri="{FF2B5EF4-FFF2-40B4-BE49-F238E27FC236}">
                  <a16:creationId xmlns:a16="http://schemas.microsoft.com/office/drawing/2014/main" id="{91130506-6F45-8B19-C722-3031FBAAEB92}"/>
                </a:ext>
              </a:extLst>
            </p:cNvPr>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 name="Oval 131">
              <a:extLst>
                <a:ext uri="{FF2B5EF4-FFF2-40B4-BE49-F238E27FC236}">
                  <a16:creationId xmlns:a16="http://schemas.microsoft.com/office/drawing/2014/main" id="{58493AE2-4049-4507-FFA4-E84B31FC5214}"/>
                </a:ext>
              </a:extLst>
            </p:cNvPr>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2" name="Oval 132">
              <a:extLst>
                <a:ext uri="{FF2B5EF4-FFF2-40B4-BE49-F238E27FC236}">
                  <a16:creationId xmlns:a16="http://schemas.microsoft.com/office/drawing/2014/main" id="{1832D9D4-EFEF-9EE6-F727-7C15FC81BCC4}"/>
                </a:ext>
              </a:extLst>
            </p:cNvPr>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3" name="Oval 133">
              <a:extLst>
                <a:ext uri="{FF2B5EF4-FFF2-40B4-BE49-F238E27FC236}">
                  <a16:creationId xmlns:a16="http://schemas.microsoft.com/office/drawing/2014/main" id="{D8011DC4-F06D-B3B5-1213-45EC6325B6C9}"/>
                </a:ext>
              </a:extLst>
            </p:cNvPr>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4" name="Oval 134">
              <a:extLst>
                <a:ext uri="{FF2B5EF4-FFF2-40B4-BE49-F238E27FC236}">
                  <a16:creationId xmlns:a16="http://schemas.microsoft.com/office/drawing/2014/main" id="{A1117B94-015D-A6E5-4B8E-8FB6D388B22D}"/>
                </a:ext>
              </a:extLst>
            </p:cNvPr>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5" name="Oval 135">
              <a:extLst>
                <a:ext uri="{FF2B5EF4-FFF2-40B4-BE49-F238E27FC236}">
                  <a16:creationId xmlns:a16="http://schemas.microsoft.com/office/drawing/2014/main" id="{26FF4E3F-4CEA-971F-6C69-2A99D38F27CC}"/>
                </a:ext>
              </a:extLst>
            </p:cNvPr>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6" name="Oval 136">
              <a:extLst>
                <a:ext uri="{FF2B5EF4-FFF2-40B4-BE49-F238E27FC236}">
                  <a16:creationId xmlns:a16="http://schemas.microsoft.com/office/drawing/2014/main" id="{87AFC819-C3EA-BB54-972D-42A96CAF1CC6}"/>
                </a:ext>
              </a:extLst>
            </p:cNvPr>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7" name="Oval 137">
              <a:extLst>
                <a:ext uri="{FF2B5EF4-FFF2-40B4-BE49-F238E27FC236}">
                  <a16:creationId xmlns:a16="http://schemas.microsoft.com/office/drawing/2014/main" id="{C31C8918-9D98-4783-1606-65A803292AC6}"/>
                </a:ext>
              </a:extLst>
            </p:cNvPr>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8" name="Oval 138">
              <a:extLst>
                <a:ext uri="{FF2B5EF4-FFF2-40B4-BE49-F238E27FC236}">
                  <a16:creationId xmlns:a16="http://schemas.microsoft.com/office/drawing/2014/main" id="{59CEFD32-F847-498C-116E-D9A9BF0D20CA}"/>
                </a:ext>
              </a:extLst>
            </p:cNvPr>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9" name="Oval 139">
              <a:extLst>
                <a:ext uri="{FF2B5EF4-FFF2-40B4-BE49-F238E27FC236}">
                  <a16:creationId xmlns:a16="http://schemas.microsoft.com/office/drawing/2014/main" id="{4DB1A182-7718-75D7-8FC8-80CC8EB23761}"/>
                </a:ext>
              </a:extLst>
            </p:cNvPr>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0" name="Oval 140">
              <a:extLst>
                <a:ext uri="{FF2B5EF4-FFF2-40B4-BE49-F238E27FC236}">
                  <a16:creationId xmlns:a16="http://schemas.microsoft.com/office/drawing/2014/main" id="{FE81FF2F-2296-A387-2257-4F0FE3EE7336}"/>
                </a:ext>
              </a:extLst>
            </p:cNvPr>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1" name="Oval 141">
              <a:extLst>
                <a:ext uri="{FF2B5EF4-FFF2-40B4-BE49-F238E27FC236}">
                  <a16:creationId xmlns:a16="http://schemas.microsoft.com/office/drawing/2014/main" id="{F5C4A09A-D1AB-A059-6824-8B3BBAA49107}"/>
                </a:ext>
              </a:extLst>
            </p:cNvPr>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2" name="Oval 142">
              <a:extLst>
                <a:ext uri="{FF2B5EF4-FFF2-40B4-BE49-F238E27FC236}">
                  <a16:creationId xmlns:a16="http://schemas.microsoft.com/office/drawing/2014/main" id="{EE5C1195-1DFF-9C7B-F0B4-5131798AF8E5}"/>
                </a:ext>
              </a:extLst>
            </p:cNvPr>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3" name="Oval 143">
              <a:extLst>
                <a:ext uri="{FF2B5EF4-FFF2-40B4-BE49-F238E27FC236}">
                  <a16:creationId xmlns:a16="http://schemas.microsoft.com/office/drawing/2014/main" id="{21ED9F7D-32DA-00F6-187E-55AF7E7CE7A5}"/>
                </a:ext>
              </a:extLst>
            </p:cNvPr>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4" name="Oval 144">
              <a:extLst>
                <a:ext uri="{FF2B5EF4-FFF2-40B4-BE49-F238E27FC236}">
                  <a16:creationId xmlns:a16="http://schemas.microsoft.com/office/drawing/2014/main" id="{C5D9BF10-9858-17C2-FF31-697C9172F287}"/>
                </a:ext>
              </a:extLst>
            </p:cNvPr>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5" name="Oval 145">
              <a:extLst>
                <a:ext uri="{FF2B5EF4-FFF2-40B4-BE49-F238E27FC236}">
                  <a16:creationId xmlns:a16="http://schemas.microsoft.com/office/drawing/2014/main" id="{1A0535A8-058F-7315-A24C-16712E95A487}"/>
                </a:ext>
              </a:extLst>
            </p:cNvPr>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6" name="Oval 146">
              <a:extLst>
                <a:ext uri="{FF2B5EF4-FFF2-40B4-BE49-F238E27FC236}">
                  <a16:creationId xmlns:a16="http://schemas.microsoft.com/office/drawing/2014/main" id="{A0418390-DD3C-492F-CA13-CEB09FBA4F3D}"/>
                </a:ext>
              </a:extLst>
            </p:cNvPr>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7" name="Oval 147">
              <a:extLst>
                <a:ext uri="{FF2B5EF4-FFF2-40B4-BE49-F238E27FC236}">
                  <a16:creationId xmlns:a16="http://schemas.microsoft.com/office/drawing/2014/main" id="{2FE917DF-FF17-BD3A-184B-5EF7398ACC5A}"/>
                </a:ext>
              </a:extLst>
            </p:cNvPr>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8" name="Oval 148">
              <a:extLst>
                <a:ext uri="{FF2B5EF4-FFF2-40B4-BE49-F238E27FC236}">
                  <a16:creationId xmlns:a16="http://schemas.microsoft.com/office/drawing/2014/main" id="{B2433AA2-8A7B-6A9C-E294-58D2116DB5A4}"/>
                </a:ext>
              </a:extLst>
            </p:cNvPr>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9" name="Oval 149">
              <a:extLst>
                <a:ext uri="{FF2B5EF4-FFF2-40B4-BE49-F238E27FC236}">
                  <a16:creationId xmlns:a16="http://schemas.microsoft.com/office/drawing/2014/main" id="{DFE589E8-5C3A-833E-91F8-D6B05F1DA324}"/>
                </a:ext>
              </a:extLst>
            </p:cNvPr>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0" name="Oval 150">
              <a:extLst>
                <a:ext uri="{FF2B5EF4-FFF2-40B4-BE49-F238E27FC236}">
                  <a16:creationId xmlns:a16="http://schemas.microsoft.com/office/drawing/2014/main" id="{9A457CBF-0B72-ADC0-17B7-EA1C7AD69AF3}"/>
                </a:ext>
              </a:extLst>
            </p:cNvPr>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1" name="Oval 151">
              <a:extLst>
                <a:ext uri="{FF2B5EF4-FFF2-40B4-BE49-F238E27FC236}">
                  <a16:creationId xmlns:a16="http://schemas.microsoft.com/office/drawing/2014/main" id="{98CE5CEF-DF58-6B09-1C7F-5FD494161543}"/>
                </a:ext>
              </a:extLst>
            </p:cNvPr>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2" name="Oval 152">
              <a:extLst>
                <a:ext uri="{FF2B5EF4-FFF2-40B4-BE49-F238E27FC236}">
                  <a16:creationId xmlns:a16="http://schemas.microsoft.com/office/drawing/2014/main" id="{4CA19938-2C8F-5515-AEA7-42028D5B5318}"/>
                </a:ext>
              </a:extLst>
            </p:cNvPr>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3" name="Oval 153">
              <a:extLst>
                <a:ext uri="{FF2B5EF4-FFF2-40B4-BE49-F238E27FC236}">
                  <a16:creationId xmlns:a16="http://schemas.microsoft.com/office/drawing/2014/main" id="{B739FF82-C24D-11D2-94B7-F9B19CFD9AB9}"/>
                </a:ext>
              </a:extLst>
            </p:cNvPr>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4" name="Oval 154">
              <a:extLst>
                <a:ext uri="{FF2B5EF4-FFF2-40B4-BE49-F238E27FC236}">
                  <a16:creationId xmlns:a16="http://schemas.microsoft.com/office/drawing/2014/main" id="{F5EA6549-3F73-2508-7F73-E1D144FE18F8}"/>
                </a:ext>
              </a:extLst>
            </p:cNvPr>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5" name="Oval 155">
              <a:extLst>
                <a:ext uri="{FF2B5EF4-FFF2-40B4-BE49-F238E27FC236}">
                  <a16:creationId xmlns:a16="http://schemas.microsoft.com/office/drawing/2014/main" id="{B04E369E-BE86-CEF8-3558-856D32032F32}"/>
                </a:ext>
              </a:extLst>
            </p:cNvPr>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6" name="Oval 156">
              <a:extLst>
                <a:ext uri="{FF2B5EF4-FFF2-40B4-BE49-F238E27FC236}">
                  <a16:creationId xmlns:a16="http://schemas.microsoft.com/office/drawing/2014/main" id="{8112EF25-95B6-4FEE-5AC4-E54BCE998CC1}"/>
                </a:ext>
              </a:extLst>
            </p:cNvPr>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7" name="Oval 157">
              <a:extLst>
                <a:ext uri="{FF2B5EF4-FFF2-40B4-BE49-F238E27FC236}">
                  <a16:creationId xmlns:a16="http://schemas.microsoft.com/office/drawing/2014/main" id="{D57DD17D-C427-EDD2-74D7-7E2FEDFD956C}"/>
                </a:ext>
              </a:extLst>
            </p:cNvPr>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8" name="Oval 158">
              <a:extLst>
                <a:ext uri="{FF2B5EF4-FFF2-40B4-BE49-F238E27FC236}">
                  <a16:creationId xmlns:a16="http://schemas.microsoft.com/office/drawing/2014/main" id="{EFB13561-DD11-4DF6-ED59-D6CD39FC030B}"/>
                </a:ext>
              </a:extLst>
            </p:cNvPr>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9" name="Oval 159">
              <a:extLst>
                <a:ext uri="{FF2B5EF4-FFF2-40B4-BE49-F238E27FC236}">
                  <a16:creationId xmlns:a16="http://schemas.microsoft.com/office/drawing/2014/main" id="{EAA09EF9-6403-E65E-3AAC-8EDB7D2FCDB8}"/>
                </a:ext>
              </a:extLst>
            </p:cNvPr>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0" name="Oval 160">
              <a:extLst>
                <a:ext uri="{FF2B5EF4-FFF2-40B4-BE49-F238E27FC236}">
                  <a16:creationId xmlns:a16="http://schemas.microsoft.com/office/drawing/2014/main" id="{44E003A5-EEC9-B18E-3EAB-3DD67418A5F7}"/>
                </a:ext>
              </a:extLst>
            </p:cNvPr>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1" name="Oval 161">
              <a:extLst>
                <a:ext uri="{FF2B5EF4-FFF2-40B4-BE49-F238E27FC236}">
                  <a16:creationId xmlns:a16="http://schemas.microsoft.com/office/drawing/2014/main" id="{F91A230C-3265-3931-CEF2-348E91086589}"/>
                </a:ext>
              </a:extLst>
            </p:cNvPr>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 name="Oval 162">
              <a:extLst>
                <a:ext uri="{FF2B5EF4-FFF2-40B4-BE49-F238E27FC236}">
                  <a16:creationId xmlns:a16="http://schemas.microsoft.com/office/drawing/2014/main" id="{F95E2C42-6692-0C5A-2A0A-DE5B6B64763C}"/>
                </a:ext>
              </a:extLst>
            </p:cNvPr>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3" name="Oval 163">
              <a:extLst>
                <a:ext uri="{FF2B5EF4-FFF2-40B4-BE49-F238E27FC236}">
                  <a16:creationId xmlns:a16="http://schemas.microsoft.com/office/drawing/2014/main" id="{DFAA70F0-9B48-D4A1-2452-14A039CA65E9}"/>
                </a:ext>
              </a:extLst>
            </p:cNvPr>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4" name="Oval 164">
              <a:extLst>
                <a:ext uri="{FF2B5EF4-FFF2-40B4-BE49-F238E27FC236}">
                  <a16:creationId xmlns:a16="http://schemas.microsoft.com/office/drawing/2014/main" id="{826F0A57-80CE-66D1-83BD-88ED72142B55}"/>
                </a:ext>
              </a:extLst>
            </p:cNvPr>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5" name="Oval 165">
              <a:extLst>
                <a:ext uri="{FF2B5EF4-FFF2-40B4-BE49-F238E27FC236}">
                  <a16:creationId xmlns:a16="http://schemas.microsoft.com/office/drawing/2014/main" id="{BC0B38AA-DE71-819D-C0BA-8AF04770463F}"/>
                </a:ext>
              </a:extLst>
            </p:cNvPr>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6" name="Oval 166">
              <a:extLst>
                <a:ext uri="{FF2B5EF4-FFF2-40B4-BE49-F238E27FC236}">
                  <a16:creationId xmlns:a16="http://schemas.microsoft.com/office/drawing/2014/main" id="{3EC43AF9-E3A3-FFC6-3032-47EF28064CED}"/>
                </a:ext>
              </a:extLst>
            </p:cNvPr>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70" name="Text Box 167">
            <a:extLst>
              <a:ext uri="{FF2B5EF4-FFF2-40B4-BE49-F238E27FC236}">
                <a16:creationId xmlns:a16="http://schemas.microsoft.com/office/drawing/2014/main" id="{C2656B16-AD17-DAA9-955B-8757520B52DD}"/>
              </a:ext>
            </a:extLst>
          </p:cNvPr>
          <p:cNvSpPr txBox="1">
            <a:spLocks noChangeArrowheads="1"/>
          </p:cNvSpPr>
          <p:nvPr/>
        </p:nvSpPr>
        <p:spPr bwMode="auto">
          <a:xfrm>
            <a:off x="240749" y="6398242"/>
            <a:ext cx="3711272" cy="261610"/>
          </a:xfrm>
          <a:prstGeom prst="rect">
            <a:avLst/>
          </a:prstGeom>
          <a:solidFill>
            <a:schemeClr val="bg1"/>
          </a:solidFill>
          <a:ln w="9525">
            <a:noFill/>
            <a:miter lim="800000"/>
            <a:headEnd/>
            <a:tailEnd/>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東京大学新領域で系統維持している野生メダカの出身地</a:t>
            </a:r>
          </a:p>
        </p:txBody>
      </p:sp>
    </p:spTree>
    <p:extLst>
      <p:ext uri="{BB962C8B-B14F-4D97-AF65-F5344CB8AC3E}">
        <p14:creationId xmlns:p14="http://schemas.microsoft.com/office/powerpoint/2010/main" val="2763640890"/>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6_標準デザイン">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5_標準デザイン">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9_標準デザイン">
  <a:themeElements>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solidFill>
              <a:srgbClr val="000000"/>
            </a:solidFill>
          </a:defRPr>
        </a:defPPr>
      </a:lstStyle>
    </a:tx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新しいプレゼンテーション">
  <a:themeElements>
    <a:clrScheme name="5_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Office テーマ">
  <a:themeElements>
    <a:clrScheme name="15_Office テーマ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5_Office テーマ">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Office テーマ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5_Office テーマ 2">
        <a:dk1>
          <a:srgbClr val="000000"/>
        </a:dk1>
        <a:lt1>
          <a:srgbClr val="0000CC"/>
        </a:lt1>
        <a:dk2>
          <a:srgbClr val="1F497D"/>
        </a:dk2>
        <a:lt2>
          <a:srgbClr val="EEECE1"/>
        </a:lt2>
        <a:accent1>
          <a:srgbClr val="4F81BD"/>
        </a:accent1>
        <a:accent2>
          <a:srgbClr val="C0504D"/>
        </a:accent2>
        <a:accent3>
          <a:srgbClr val="AAAAE2"/>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0_標準デザイン">
  <a:themeElements>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2958</TotalTime>
  <Words>2221</Words>
  <Application>Microsoft Office PowerPoint</Application>
  <PresentationFormat>画面に合わせる (4:3)</PresentationFormat>
  <Paragraphs>341</Paragraphs>
  <Slides>61</Slides>
  <Notes>9</Notes>
  <HiddenSlides>0</HiddenSlides>
  <MMClips>0</MMClips>
  <ScaleCrop>false</ScaleCrop>
  <HeadingPairs>
    <vt:vector size="8" baseType="variant">
      <vt:variant>
        <vt:lpstr>使用されているフォント</vt:lpstr>
      </vt:variant>
      <vt:variant>
        <vt:i4>10</vt:i4>
      </vt:variant>
      <vt:variant>
        <vt:lpstr>テーマ</vt:lpstr>
      </vt:variant>
      <vt:variant>
        <vt:i4>15</vt:i4>
      </vt:variant>
      <vt:variant>
        <vt:lpstr>埋め込まれた OLE サーバー</vt:lpstr>
      </vt:variant>
      <vt:variant>
        <vt:i4>1</vt:i4>
      </vt:variant>
      <vt:variant>
        <vt:lpstr>スライド タイトル</vt:lpstr>
      </vt:variant>
      <vt:variant>
        <vt:i4>61</vt:i4>
      </vt:variant>
    </vt:vector>
  </HeadingPairs>
  <TitlesOfParts>
    <vt:vector size="87" baseType="lpstr">
      <vt:lpstr>ADL-祥南行書V-P-2004JIS</vt:lpstr>
      <vt:lpstr>ＭＳ Ｐゴシック</vt:lpstr>
      <vt:lpstr>メイリオ</vt:lpstr>
      <vt:lpstr>游ゴシック</vt:lpstr>
      <vt:lpstr>游ゴシック Light</vt:lpstr>
      <vt:lpstr>Arial</vt:lpstr>
      <vt:lpstr>Calibri</vt:lpstr>
      <vt:lpstr>Calibri Light</vt:lpstr>
      <vt:lpstr>Times</vt:lpstr>
      <vt:lpstr>Times New Roman</vt:lpstr>
      <vt:lpstr>1_Office テーマ</vt:lpstr>
      <vt:lpstr>35_標準デザイン</vt:lpstr>
      <vt:lpstr>19_標準デザイン</vt:lpstr>
      <vt:lpstr>新しいプレゼンテーション</vt:lpstr>
      <vt:lpstr>5_新しいプレゼンテーション</vt:lpstr>
      <vt:lpstr>17_Office テーマ</vt:lpstr>
      <vt:lpstr>60_標準デザイン</vt:lpstr>
      <vt:lpstr>11_新しいプレゼンテーション</vt:lpstr>
      <vt:lpstr>7_Office テーマ</vt:lpstr>
      <vt:lpstr>46_標準デザイン</vt:lpstr>
      <vt:lpstr>3_Office テーマ</vt:lpstr>
      <vt:lpstr>4_Office テーマ</vt:lpstr>
      <vt:lpstr>39_標準デザイン</vt:lpstr>
      <vt:lpstr>45_標準デザイン</vt:lpstr>
      <vt:lpstr>18_標準デザイン</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LGS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Shoji Oda</dc:creator>
  <cp:lastModifiedBy>尾田 正二</cp:lastModifiedBy>
  <cp:revision>165</cp:revision>
  <dcterms:created xsi:type="dcterms:W3CDTF">2011-11-15T07:07:52Z</dcterms:created>
  <dcterms:modified xsi:type="dcterms:W3CDTF">2022-11-04T23:23:52Z</dcterms:modified>
</cp:coreProperties>
</file>