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0275213" cy="42803763"/>
  <p:notesSz cx="9939338" cy="143684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0" autoAdjust="0"/>
    <p:restoredTop sz="94660"/>
  </p:normalViewPr>
  <p:slideViewPr>
    <p:cSldViewPr snapToGrid="0">
      <p:cViewPr>
        <p:scale>
          <a:sx n="30" d="100"/>
          <a:sy n="30" d="100"/>
        </p:scale>
        <p:origin x="557" y="-17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270641" y="7005156"/>
            <a:ext cx="25733931" cy="14902051"/>
          </a:xfrm>
        </p:spPr>
        <p:txBody>
          <a:bodyPr anchor="b"/>
          <a:lstStyle>
            <a:lvl1pPr algn="ctr">
              <a:defRPr sz="19865"/>
            </a:lvl1pPr>
          </a:lstStyle>
          <a:p>
            <a:r>
              <a:rPr lang="ja-JP" altLang="en-US"/>
              <a:t>マスター タイトルの書式設定</a:t>
            </a:r>
            <a:endParaRPr lang="en-US" dirty="0"/>
          </a:p>
        </p:txBody>
      </p:sp>
      <p:sp>
        <p:nvSpPr>
          <p:cNvPr id="3" name="Subtitle 2"/>
          <p:cNvSpPr>
            <a:spLocks noGrp="1"/>
          </p:cNvSpPr>
          <p:nvPr>
            <p:ph type="subTitle" idx="1"/>
          </p:nvPr>
        </p:nvSpPr>
        <p:spPr>
          <a:xfrm>
            <a:off x="3784402" y="22481887"/>
            <a:ext cx="22706410" cy="10334331"/>
          </a:xfrm>
        </p:spPr>
        <p:txBody>
          <a:bodyPr/>
          <a:lstStyle>
            <a:lvl1pPr marL="0" indent="0" algn="ctr">
              <a:buNone/>
              <a:defRPr sz="7946"/>
            </a:lvl1pPr>
            <a:lvl2pPr marL="1513743" indent="0" algn="ctr">
              <a:buNone/>
              <a:defRPr sz="6622"/>
            </a:lvl2pPr>
            <a:lvl3pPr marL="3027487" indent="0" algn="ctr">
              <a:buNone/>
              <a:defRPr sz="5960"/>
            </a:lvl3pPr>
            <a:lvl4pPr marL="4541230" indent="0" algn="ctr">
              <a:buNone/>
              <a:defRPr sz="5297"/>
            </a:lvl4pPr>
            <a:lvl5pPr marL="6054974" indent="0" algn="ctr">
              <a:buNone/>
              <a:defRPr sz="5297"/>
            </a:lvl5pPr>
            <a:lvl6pPr marL="7568717" indent="0" algn="ctr">
              <a:buNone/>
              <a:defRPr sz="5297"/>
            </a:lvl6pPr>
            <a:lvl7pPr marL="9082461" indent="0" algn="ctr">
              <a:buNone/>
              <a:defRPr sz="5297"/>
            </a:lvl7pPr>
            <a:lvl8pPr marL="10596204" indent="0" algn="ctr">
              <a:buNone/>
              <a:defRPr sz="5297"/>
            </a:lvl8pPr>
            <a:lvl9pPr marL="12109948" indent="0" algn="ctr">
              <a:buNone/>
              <a:defRPr sz="5297"/>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AAEDFFD7-29F3-4AE7-9793-7012199144B4}" type="datetimeFigureOut">
              <a:rPr kumimoji="1" lang="ja-JP" altLang="en-US" smtClean="0"/>
              <a:t>2022/12/5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2023901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AEDFFD7-29F3-4AE7-9793-7012199144B4}" type="datetimeFigureOut">
              <a:rPr kumimoji="1" lang="ja-JP" altLang="en-US" smtClean="0"/>
              <a:t>2022/12/5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4185466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665701" y="2278904"/>
            <a:ext cx="6528093" cy="36274211"/>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081423" y="2278904"/>
            <a:ext cx="19205838" cy="3627421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AEDFFD7-29F3-4AE7-9793-7012199144B4}" type="datetimeFigureOut">
              <a:rPr kumimoji="1" lang="ja-JP" altLang="en-US" smtClean="0"/>
              <a:t>2022/12/5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2154993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AEDFFD7-29F3-4AE7-9793-7012199144B4}" type="datetimeFigureOut">
              <a:rPr kumimoji="1" lang="ja-JP" altLang="en-US" smtClean="0"/>
              <a:t>2022/12/5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2000919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065654" y="10671229"/>
            <a:ext cx="26112371" cy="17805173"/>
          </a:xfrm>
        </p:spPr>
        <p:txBody>
          <a:bodyPr anchor="b"/>
          <a:lstStyle>
            <a:lvl1pPr>
              <a:defRPr sz="19865"/>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065654" y="28644846"/>
            <a:ext cx="26112371" cy="9363320"/>
          </a:xfrm>
        </p:spPr>
        <p:txBody>
          <a:bodyPr/>
          <a:lstStyle>
            <a:lvl1pPr marL="0" indent="0">
              <a:buNone/>
              <a:defRPr sz="7946">
                <a:solidFill>
                  <a:schemeClr val="tx1"/>
                </a:solidFill>
              </a:defRPr>
            </a:lvl1pPr>
            <a:lvl2pPr marL="1513743" indent="0">
              <a:buNone/>
              <a:defRPr sz="6622">
                <a:solidFill>
                  <a:schemeClr val="tx1">
                    <a:tint val="75000"/>
                  </a:schemeClr>
                </a:solidFill>
              </a:defRPr>
            </a:lvl2pPr>
            <a:lvl3pPr marL="3027487" indent="0">
              <a:buNone/>
              <a:defRPr sz="5960">
                <a:solidFill>
                  <a:schemeClr val="tx1">
                    <a:tint val="75000"/>
                  </a:schemeClr>
                </a:solidFill>
              </a:defRPr>
            </a:lvl3pPr>
            <a:lvl4pPr marL="4541230" indent="0">
              <a:buNone/>
              <a:defRPr sz="5297">
                <a:solidFill>
                  <a:schemeClr val="tx1">
                    <a:tint val="75000"/>
                  </a:schemeClr>
                </a:solidFill>
              </a:defRPr>
            </a:lvl4pPr>
            <a:lvl5pPr marL="6054974" indent="0">
              <a:buNone/>
              <a:defRPr sz="5297">
                <a:solidFill>
                  <a:schemeClr val="tx1">
                    <a:tint val="75000"/>
                  </a:schemeClr>
                </a:solidFill>
              </a:defRPr>
            </a:lvl5pPr>
            <a:lvl6pPr marL="7568717" indent="0">
              <a:buNone/>
              <a:defRPr sz="5297">
                <a:solidFill>
                  <a:schemeClr val="tx1">
                    <a:tint val="75000"/>
                  </a:schemeClr>
                </a:solidFill>
              </a:defRPr>
            </a:lvl6pPr>
            <a:lvl7pPr marL="9082461" indent="0">
              <a:buNone/>
              <a:defRPr sz="5297">
                <a:solidFill>
                  <a:schemeClr val="tx1">
                    <a:tint val="75000"/>
                  </a:schemeClr>
                </a:solidFill>
              </a:defRPr>
            </a:lvl7pPr>
            <a:lvl8pPr marL="10596204" indent="0">
              <a:buNone/>
              <a:defRPr sz="5297">
                <a:solidFill>
                  <a:schemeClr val="tx1">
                    <a:tint val="75000"/>
                  </a:schemeClr>
                </a:solidFill>
              </a:defRPr>
            </a:lvl8pPr>
            <a:lvl9pPr marL="12109948" indent="0">
              <a:buNone/>
              <a:defRPr sz="5297">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AEDFFD7-29F3-4AE7-9793-7012199144B4}" type="datetimeFigureOut">
              <a:rPr kumimoji="1" lang="ja-JP" altLang="en-US" smtClean="0"/>
              <a:t>2022/12/5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2809071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081421" y="11394520"/>
            <a:ext cx="12866966" cy="2715859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15326826" y="11394520"/>
            <a:ext cx="12866966" cy="2715859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AAEDFFD7-29F3-4AE7-9793-7012199144B4}" type="datetimeFigureOut">
              <a:rPr kumimoji="1" lang="ja-JP" altLang="en-US" smtClean="0"/>
              <a:t>2022/12/5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1752855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2085364" y="2278913"/>
            <a:ext cx="26112371" cy="8273416"/>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085368" y="10492870"/>
            <a:ext cx="12807832" cy="5142393"/>
          </a:xfrm>
        </p:spPr>
        <p:txBody>
          <a:bodyPr anchor="b"/>
          <a:lstStyle>
            <a:lvl1pPr marL="0" indent="0">
              <a:buNone/>
              <a:defRPr sz="7946" b="1"/>
            </a:lvl1pPr>
            <a:lvl2pPr marL="1513743" indent="0">
              <a:buNone/>
              <a:defRPr sz="6622" b="1"/>
            </a:lvl2pPr>
            <a:lvl3pPr marL="3027487" indent="0">
              <a:buNone/>
              <a:defRPr sz="5960" b="1"/>
            </a:lvl3pPr>
            <a:lvl4pPr marL="4541230" indent="0">
              <a:buNone/>
              <a:defRPr sz="5297" b="1"/>
            </a:lvl4pPr>
            <a:lvl5pPr marL="6054974" indent="0">
              <a:buNone/>
              <a:defRPr sz="5297" b="1"/>
            </a:lvl5pPr>
            <a:lvl6pPr marL="7568717" indent="0">
              <a:buNone/>
              <a:defRPr sz="5297" b="1"/>
            </a:lvl6pPr>
            <a:lvl7pPr marL="9082461" indent="0">
              <a:buNone/>
              <a:defRPr sz="5297" b="1"/>
            </a:lvl7pPr>
            <a:lvl8pPr marL="10596204" indent="0">
              <a:buNone/>
              <a:defRPr sz="5297" b="1"/>
            </a:lvl8pPr>
            <a:lvl9pPr marL="12109948" indent="0">
              <a:buNone/>
              <a:defRPr sz="5297" b="1"/>
            </a:lvl9pPr>
          </a:lstStyle>
          <a:p>
            <a:pPr lvl="0"/>
            <a:r>
              <a:rPr lang="ja-JP" altLang="en-US"/>
              <a:t>マスター テキストの書式設定</a:t>
            </a:r>
          </a:p>
        </p:txBody>
      </p:sp>
      <p:sp>
        <p:nvSpPr>
          <p:cNvPr id="4" name="Content Placeholder 3"/>
          <p:cNvSpPr>
            <a:spLocks noGrp="1"/>
          </p:cNvSpPr>
          <p:nvPr>
            <p:ph sz="half" idx="2"/>
          </p:nvPr>
        </p:nvSpPr>
        <p:spPr>
          <a:xfrm>
            <a:off x="2085368" y="15635264"/>
            <a:ext cx="12807832" cy="2299711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15326828" y="10492870"/>
            <a:ext cx="12870909" cy="5142393"/>
          </a:xfrm>
        </p:spPr>
        <p:txBody>
          <a:bodyPr anchor="b"/>
          <a:lstStyle>
            <a:lvl1pPr marL="0" indent="0">
              <a:buNone/>
              <a:defRPr sz="7946" b="1"/>
            </a:lvl1pPr>
            <a:lvl2pPr marL="1513743" indent="0">
              <a:buNone/>
              <a:defRPr sz="6622" b="1"/>
            </a:lvl2pPr>
            <a:lvl3pPr marL="3027487" indent="0">
              <a:buNone/>
              <a:defRPr sz="5960" b="1"/>
            </a:lvl3pPr>
            <a:lvl4pPr marL="4541230" indent="0">
              <a:buNone/>
              <a:defRPr sz="5297" b="1"/>
            </a:lvl4pPr>
            <a:lvl5pPr marL="6054974" indent="0">
              <a:buNone/>
              <a:defRPr sz="5297" b="1"/>
            </a:lvl5pPr>
            <a:lvl6pPr marL="7568717" indent="0">
              <a:buNone/>
              <a:defRPr sz="5297" b="1"/>
            </a:lvl6pPr>
            <a:lvl7pPr marL="9082461" indent="0">
              <a:buNone/>
              <a:defRPr sz="5297" b="1"/>
            </a:lvl7pPr>
            <a:lvl8pPr marL="10596204" indent="0">
              <a:buNone/>
              <a:defRPr sz="5297" b="1"/>
            </a:lvl8pPr>
            <a:lvl9pPr marL="12109948" indent="0">
              <a:buNone/>
              <a:defRPr sz="5297" b="1"/>
            </a:lvl9pPr>
          </a:lstStyle>
          <a:p>
            <a:pPr lvl="0"/>
            <a:r>
              <a:rPr lang="ja-JP" altLang="en-US"/>
              <a:t>マスター テキストの書式設定</a:t>
            </a:r>
          </a:p>
        </p:txBody>
      </p:sp>
      <p:sp>
        <p:nvSpPr>
          <p:cNvPr id="6" name="Content Placeholder 5"/>
          <p:cNvSpPr>
            <a:spLocks noGrp="1"/>
          </p:cNvSpPr>
          <p:nvPr>
            <p:ph sz="quarter" idx="4"/>
          </p:nvPr>
        </p:nvSpPr>
        <p:spPr>
          <a:xfrm>
            <a:off x="15326828" y="15635264"/>
            <a:ext cx="12870909" cy="2299711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AAEDFFD7-29F3-4AE7-9793-7012199144B4}" type="datetimeFigureOut">
              <a:rPr kumimoji="1" lang="ja-JP" altLang="en-US" smtClean="0"/>
              <a:t>2022/12/5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372850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AAEDFFD7-29F3-4AE7-9793-7012199144B4}" type="datetimeFigureOut">
              <a:rPr kumimoji="1" lang="ja-JP" altLang="en-US" smtClean="0"/>
              <a:t>2022/12/5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1390677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EDFFD7-29F3-4AE7-9793-7012199144B4}" type="datetimeFigureOut">
              <a:rPr kumimoji="1" lang="ja-JP" altLang="en-US" smtClean="0"/>
              <a:t>2022/12/5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445278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085364" y="2853584"/>
            <a:ext cx="9764544" cy="9987545"/>
          </a:xfrm>
        </p:spPr>
        <p:txBody>
          <a:bodyPr anchor="b"/>
          <a:lstStyle>
            <a:lvl1pPr>
              <a:defRPr sz="10595"/>
            </a:lvl1pPr>
          </a:lstStyle>
          <a:p>
            <a:r>
              <a:rPr lang="ja-JP" altLang="en-US"/>
              <a:t>マスター タイトルの書式設定</a:t>
            </a:r>
            <a:endParaRPr lang="en-US" dirty="0"/>
          </a:p>
        </p:txBody>
      </p:sp>
      <p:sp>
        <p:nvSpPr>
          <p:cNvPr id="3" name="Content Placeholder 2"/>
          <p:cNvSpPr>
            <a:spLocks noGrp="1"/>
          </p:cNvSpPr>
          <p:nvPr>
            <p:ph idx="1"/>
          </p:nvPr>
        </p:nvSpPr>
        <p:spPr>
          <a:xfrm>
            <a:off x="12870909" y="6162959"/>
            <a:ext cx="15326827" cy="30418415"/>
          </a:xfrm>
        </p:spPr>
        <p:txBody>
          <a:bodyPr/>
          <a:lstStyle>
            <a:lvl1pPr>
              <a:defRPr sz="10595"/>
            </a:lvl1pPr>
            <a:lvl2pPr>
              <a:defRPr sz="9271"/>
            </a:lvl2pPr>
            <a:lvl3pPr>
              <a:defRPr sz="7946"/>
            </a:lvl3pPr>
            <a:lvl4pPr>
              <a:defRPr sz="6622"/>
            </a:lvl4pPr>
            <a:lvl5pPr>
              <a:defRPr sz="6622"/>
            </a:lvl5pPr>
            <a:lvl6pPr>
              <a:defRPr sz="6622"/>
            </a:lvl6pPr>
            <a:lvl7pPr>
              <a:defRPr sz="6622"/>
            </a:lvl7pPr>
            <a:lvl8pPr>
              <a:defRPr sz="6622"/>
            </a:lvl8pPr>
            <a:lvl9pPr>
              <a:defRPr sz="662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085364" y="12841129"/>
            <a:ext cx="9764544" cy="23789780"/>
          </a:xfrm>
        </p:spPr>
        <p:txBody>
          <a:bodyPr/>
          <a:lstStyle>
            <a:lvl1pPr marL="0" indent="0">
              <a:buNone/>
              <a:defRPr sz="5297"/>
            </a:lvl1pPr>
            <a:lvl2pPr marL="1513743" indent="0">
              <a:buNone/>
              <a:defRPr sz="4635"/>
            </a:lvl2pPr>
            <a:lvl3pPr marL="3027487" indent="0">
              <a:buNone/>
              <a:defRPr sz="3973"/>
            </a:lvl3pPr>
            <a:lvl4pPr marL="4541230" indent="0">
              <a:buNone/>
              <a:defRPr sz="3311"/>
            </a:lvl4pPr>
            <a:lvl5pPr marL="6054974" indent="0">
              <a:buNone/>
              <a:defRPr sz="3311"/>
            </a:lvl5pPr>
            <a:lvl6pPr marL="7568717" indent="0">
              <a:buNone/>
              <a:defRPr sz="3311"/>
            </a:lvl6pPr>
            <a:lvl7pPr marL="9082461" indent="0">
              <a:buNone/>
              <a:defRPr sz="3311"/>
            </a:lvl7pPr>
            <a:lvl8pPr marL="10596204" indent="0">
              <a:buNone/>
              <a:defRPr sz="3311"/>
            </a:lvl8pPr>
            <a:lvl9pPr marL="12109948" indent="0">
              <a:buNone/>
              <a:defRPr sz="3311"/>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AEDFFD7-29F3-4AE7-9793-7012199144B4}" type="datetimeFigureOut">
              <a:rPr kumimoji="1" lang="ja-JP" altLang="en-US" smtClean="0"/>
              <a:t>2022/12/5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194663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085364" y="2853584"/>
            <a:ext cx="9764544" cy="9987545"/>
          </a:xfrm>
        </p:spPr>
        <p:txBody>
          <a:bodyPr anchor="b"/>
          <a:lstStyle>
            <a:lvl1pPr>
              <a:defRPr sz="10595"/>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2870909" y="6162959"/>
            <a:ext cx="15326827" cy="30418415"/>
          </a:xfrm>
        </p:spPr>
        <p:txBody>
          <a:bodyPr anchor="t"/>
          <a:lstStyle>
            <a:lvl1pPr marL="0" indent="0">
              <a:buNone/>
              <a:defRPr sz="10595"/>
            </a:lvl1pPr>
            <a:lvl2pPr marL="1513743" indent="0">
              <a:buNone/>
              <a:defRPr sz="9271"/>
            </a:lvl2pPr>
            <a:lvl3pPr marL="3027487" indent="0">
              <a:buNone/>
              <a:defRPr sz="7946"/>
            </a:lvl3pPr>
            <a:lvl4pPr marL="4541230" indent="0">
              <a:buNone/>
              <a:defRPr sz="6622"/>
            </a:lvl4pPr>
            <a:lvl5pPr marL="6054974" indent="0">
              <a:buNone/>
              <a:defRPr sz="6622"/>
            </a:lvl5pPr>
            <a:lvl6pPr marL="7568717" indent="0">
              <a:buNone/>
              <a:defRPr sz="6622"/>
            </a:lvl6pPr>
            <a:lvl7pPr marL="9082461" indent="0">
              <a:buNone/>
              <a:defRPr sz="6622"/>
            </a:lvl7pPr>
            <a:lvl8pPr marL="10596204" indent="0">
              <a:buNone/>
              <a:defRPr sz="6622"/>
            </a:lvl8pPr>
            <a:lvl9pPr marL="12109948" indent="0">
              <a:buNone/>
              <a:defRPr sz="6622"/>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085364" y="12841129"/>
            <a:ext cx="9764544" cy="23789780"/>
          </a:xfrm>
        </p:spPr>
        <p:txBody>
          <a:bodyPr/>
          <a:lstStyle>
            <a:lvl1pPr marL="0" indent="0">
              <a:buNone/>
              <a:defRPr sz="5297"/>
            </a:lvl1pPr>
            <a:lvl2pPr marL="1513743" indent="0">
              <a:buNone/>
              <a:defRPr sz="4635"/>
            </a:lvl2pPr>
            <a:lvl3pPr marL="3027487" indent="0">
              <a:buNone/>
              <a:defRPr sz="3973"/>
            </a:lvl3pPr>
            <a:lvl4pPr marL="4541230" indent="0">
              <a:buNone/>
              <a:defRPr sz="3311"/>
            </a:lvl4pPr>
            <a:lvl5pPr marL="6054974" indent="0">
              <a:buNone/>
              <a:defRPr sz="3311"/>
            </a:lvl5pPr>
            <a:lvl6pPr marL="7568717" indent="0">
              <a:buNone/>
              <a:defRPr sz="3311"/>
            </a:lvl6pPr>
            <a:lvl7pPr marL="9082461" indent="0">
              <a:buNone/>
              <a:defRPr sz="3311"/>
            </a:lvl7pPr>
            <a:lvl8pPr marL="10596204" indent="0">
              <a:buNone/>
              <a:defRPr sz="3311"/>
            </a:lvl8pPr>
            <a:lvl9pPr marL="12109948" indent="0">
              <a:buNone/>
              <a:defRPr sz="3311"/>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AEDFFD7-29F3-4AE7-9793-7012199144B4}" type="datetimeFigureOut">
              <a:rPr kumimoji="1" lang="ja-JP" altLang="en-US" smtClean="0"/>
              <a:t>2022/12/5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1108245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81421" y="2278913"/>
            <a:ext cx="26112371" cy="8273416"/>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081421" y="11394520"/>
            <a:ext cx="26112371" cy="2715859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2081421" y="39672756"/>
            <a:ext cx="6811923" cy="2278904"/>
          </a:xfrm>
          <a:prstGeom prst="rect">
            <a:avLst/>
          </a:prstGeom>
        </p:spPr>
        <p:txBody>
          <a:bodyPr vert="horz" lIns="91440" tIns="45720" rIns="91440" bIns="45720" rtlCol="0" anchor="ctr"/>
          <a:lstStyle>
            <a:lvl1pPr algn="l">
              <a:defRPr sz="3973">
                <a:solidFill>
                  <a:schemeClr val="tx1">
                    <a:tint val="75000"/>
                  </a:schemeClr>
                </a:solidFill>
              </a:defRPr>
            </a:lvl1pPr>
          </a:lstStyle>
          <a:p>
            <a:fld id="{AAEDFFD7-29F3-4AE7-9793-7012199144B4}" type="datetimeFigureOut">
              <a:rPr kumimoji="1" lang="ja-JP" altLang="en-US" smtClean="0"/>
              <a:t>2022/12/5</a:t>
            </a:fld>
            <a:endParaRPr kumimoji="1" lang="ja-JP" altLang="en-US"/>
          </a:p>
        </p:txBody>
      </p:sp>
      <p:sp>
        <p:nvSpPr>
          <p:cNvPr id="5" name="Footer Placeholder 4"/>
          <p:cNvSpPr>
            <a:spLocks noGrp="1"/>
          </p:cNvSpPr>
          <p:nvPr>
            <p:ph type="ftr" sz="quarter" idx="3"/>
          </p:nvPr>
        </p:nvSpPr>
        <p:spPr>
          <a:xfrm>
            <a:off x="10028665" y="39672756"/>
            <a:ext cx="10217884" cy="2278904"/>
          </a:xfrm>
          <a:prstGeom prst="rect">
            <a:avLst/>
          </a:prstGeom>
        </p:spPr>
        <p:txBody>
          <a:bodyPr vert="horz" lIns="91440" tIns="45720" rIns="91440" bIns="45720" rtlCol="0" anchor="ctr"/>
          <a:lstStyle>
            <a:lvl1pPr algn="ctr">
              <a:defRPr sz="3973">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21381869" y="39672756"/>
            <a:ext cx="6811923" cy="2278904"/>
          </a:xfrm>
          <a:prstGeom prst="rect">
            <a:avLst/>
          </a:prstGeom>
        </p:spPr>
        <p:txBody>
          <a:bodyPr vert="horz" lIns="91440" tIns="45720" rIns="91440" bIns="45720" rtlCol="0" anchor="ctr"/>
          <a:lstStyle>
            <a:lvl1pPr algn="r">
              <a:defRPr sz="3973">
                <a:solidFill>
                  <a:schemeClr val="tx1">
                    <a:tint val="75000"/>
                  </a:schemeClr>
                </a:solidFill>
              </a:defRPr>
            </a:lvl1pPr>
          </a:lstStyle>
          <a:p>
            <a:fld id="{B784128F-15D1-4926-AF48-9F68A440BE42}" type="slidenum">
              <a:rPr kumimoji="1" lang="ja-JP" altLang="en-US" smtClean="0"/>
              <a:t>‹#›</a:t>
            </a:fld>
            <a:endParaRPr kumimoji="1" lang="ja-JP" altLang="en-US"/>
          </a:p>
        </p:txBody>
      </p:sp>
    </p:spTree>
    <p:extLst>
      <p:ext uri="{BB962C8B-B14F-4D97-AF65-F5344CB8AC3E}">
        <p14:creationId xmlns:p14="http://schemas.microsoft.com/office/powerpoint/2010/main" val="27107581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027487" rtl="0" eaLnBrk="1" latinLnBrk="0" hangingPunct="1">
        <a:lnSpc>
          <a:spcPct val="90000"/>
        </a:lnSpc>
        <a:spcBef>
          <a:spcPct val="0"/>
        </a:spcBef>
        <a:buNone/>
        <a:defRPr kumimoji="1" sz="14568" kern="1200">
          <a:solidFill>
            <a:schemeClr val="tx1"/>
          </a:solidFill>
          <a:latin typeface="+mj-lt"/>
          <a:ea typeface="+mj-ea"/>
          <a:cs typeface="+mj-cs"/>
        </a:defRPr>
      </a:lvl1pPr>
    </p:titleStyle>
    <p:bodyStyle>
      <a:lvl1pPr marL="756872" indent="-756872" algn="l" defTabSz="3027487" rtl="0" eaLnBrk="1" latinLnBrk="0" hangingPunct="1">
        <a:lnSpc>
          <a:spcPct val="90000"/>
        </a:lnSpc>
        <a:spcBef>
          <a:spcPts val="3311"/>
        </a:spcBef>
        <a:buFont typeface="Arial" panose="020B0604020202020204" pitchFamily="34" charset="0"/>
        <a:buChar char="•"/>
        <a:defRPr kumimoji="1" sz="9271" kern="1200">
          <a:solidFill>
            <a:schemeClr val="tx1"/>
          </a:solidFill>
          <a:latin typeface="+mn-lt"/>
          <a:ea typeface="+mn-ea"/>
          <a:cs typeface="+mn-cs"/>
        </a:defRPr>
      </a:lvl1pPr>
      <a:lvl2pPr marL="2270615" indent="-756872" algn="l" defTabSz="3027487" rtl="0" eaLnBrk="1" latinLnBrk="0" hangingPunct="1">
        <a:lnSpc>
          <a:spcPct val="90000"/>
        </a:lnSpc>
        <a:spcBef>
          <a:spcPts val="1655"/>
        </a:spcBef>
        <a:buFont typeface="Arial" panose="020B0604020202020204" pitchFamily="34" charset="0"/>
        <a:buChar char="•"/>
        <a:defRPr kumimoji="1" sz="7946" kern="1200">
          <a:solidFill>
            <a:schemeClr val="tx1"/>
          </a:solidFill>
          <a:latin typeface="+mn-lt"/>
          <a:ea typeface="+mn-ea"/>
          <a:cs typeface="+mn-cs"/>
        </a:defRPr>
      </a:lvl2pPr>
      <a:lvl3pPr marL="3784359" indent="-756872" algn="l" defTabSz="3027487" rtl="0" eaLnBrk="1" latinLnBrk="0" hangingPunct="1">
        <a:lnSpc>
          <a:spcPct val="90000"/>
        </a:lnSpc>
        <a:spcBef>
          <a:spcPts val="1655"/>
        </a:spcBef>
        <a:buFont typeface="Arial" panose="020B0604020202020204" pitchFamily="34" charset="0"/>
        <a:buChar char="•"/>
        <a:defRPr kumimoji="1" sz="6622" kern="1200">
          <a:solidFill>
            <a:schemeClr val="tx1"/>
          </a:solidFill>
          <a:latin typeface="+mn-lt"/>
          <a:ea typeface="+mn-ea"/>
          <a:cs typeface="+mn-cs"/>
        </a:defRPr>
      </a:lvl3pPr>
      <a:lvl4pPr marL="5298102" indent="-756872" algn="l" defTabSz="3027487" rtl="0" eaLnBrk="1" latinLnBrk="0" hangingPunct="1">
        <a:lnSpc>
          <a:spcPct val="90000"/>
        </a:lnSpc>
        <a:spcBef>
          <a:spcPts val="1655"/>
        </a:spcBef>
        <a:buFont typeface="Arial" panose="020B0604020202020204" pitchFamily="34" charset="0"/>
        <a:buChar char="•"/>
        <a:defRPr kumimoji="1" sz="5960" kern="1200">
          <a:solidFill>
            <a:schemeClr val="tx1"/>
          </a:solidFill>
          <a:latin typeface="+mn-lt"/>
          <a:ea typeface="+mn-ea"/>
          <a:cs typeface="+mn-cs"/>
        </a:defRPr>
      </a:lvl4pPr>
      <a:lvl5pPr marL="6811846" indent="-756872" algn="l" defTabSz="3027487" rtl="0" eaLnBrk="1" latinLnBrk="0" hangingPunct="1">
        <a:lnSpc>
          <a:spcPct val="90000"/>
        </a:lnSpc>
        <a:spcBef>
          <a:spcPts val="1655"/>
        </a:spcBef>
        <a:buFont typeface="Arial" panose="020B0604020202020204" pitchFamily="34" charset="0"/>
        <a:buChar char="•"/>
        <a:defRPr kumimoji="1" sz="5960" kern="1200">
          <a:solidFill>
            <a:schemeClr val="tx1"/>
          </a:solidFill>
          <a:latin typeface="+mn-lt"/>
          <a:ea typeface="+mn-ea"/>
          <a:cs typeface="+mn-cs"/>
        </a:defRPr>
      </a:lvl5pPr>
      <a:lvl6pPr marL="8325589" indent="-756872" algn="l" defTabSz="3027487" rtl="0" eaLnBrk="1" latinLnBrk="0" hangingPunct="1">
        <a:lnSpc>
          <a:spcPct val="90000"/>
        </a:lnSpc>
        <a:spcBef>
          <a:spcPts val="1655"/>
        </a:spcBef>
        <a:buFont typeface="Arial" panose="020B0604020202020204" pitchFamily="34" charset="0"/>
        <a:buChar char="•"/>
        <a:defRPr kumimoji="1" sz="5960" kern="1200">
          <a:solidFill>
            <a:schemeClr val="tx1"/>
          </a:solidFill>
          <a:latin typeface="+mn-lt"/>
          <a:ea typeface="+mn-ea"/>
          <a:cs typeface="+mn-cs"/>
        </a:defRPr>
      </a:lvl6pPr>
      <a:lvl7pPr marL="9839333" indent="-756872" algn="l" defTabSz="3027487" rtl="0" eaLnBrk="1" latinLnBrk="0" hangingPunct="1">
        <a:lnSpc>
          <a:spcPct val="90000"/>
        </a:lnSpc>
        <a:spcBef>
          <a:spcPts val="1655"/>
        </a:spcBef>
        <a:buFont typeface="Arial" panose="020B0604020202020204" pitchFamily="34" charset="0"/>
        <a:buChar char="•"/>
        <a:defRPr kumimoji="1" sz="5960" kern="1200">
          <a:solidFill>
            <a:schemeClr val="tx1"/>
          </a:solidFill>
          <a:latin typeface="+mn-lt"/>
          <a:ea typeface="+mn-ea"/>
          <a:cs typeface="+mn-cs"/>
        </a:defRPr>
      </a:lvl7pPr>
      <a:lvl8pPr marL="11353076" indent="-756872" algn="l" defTabSz="3027487" rtl="0" eaLnBrk="1" latinLnBrk="0" hangingPunct="1">
        <a:lnSpc>
          <a:spcPct val="90000"/>
        </a:lnSpc>
        <a:spcBef>
          <a:spcPts val="1655"/>
        </a:spcBef>
        <a:buFont typeface="Arial" panose="020B0604020202020204" pitchFamily="34" charset="0"/>
        <a:buChar char="•"/>
        <a:defRPr kumimoji="1" sz="5960" kern="1200">
          <a:solidFill>
            <a:schemeClr val="tx1"/>
          </a:solidFill>
          <a:latin typeface="+mn-lt"/>
          <a:ea typeface="+mn-ea"/>
          <a:cs typeface="+mn-cs"/>
        </a:defRPr>
      </a:lvl8pPr>
      <a:lvl9pPr marL="12866820" indent="-756872" algn="l" defTabSz="3027487" rtl="0" eaLnBrk="1" latinLnBrk="0" hangingPunct="1">
        <a:lnSpc>
          <a:spcPct val="90000"/>
        </a:lnSpc>
        <a:spcBef>
          <a:spcPts val="1655"/>
        </a:spcBef>
        <a:buFont typeface="Arial" panose="020B0604020202020204" pitchFamily="34" charset="0"/>
        <a:buChar char="•"/>
        <a:defRPr kumimoji="1" sz="5960" kern="1200">
          <a:solidFill>
            <a:schemeClr val="tx1"/>
          </a:solidFill>
          <a:latin typeface="+mn-lt"/>
          <a:ea typeface="+mn-ea"/>
          <a:cs typeface="+mn-cs"/>
        </a:defRPr>
      </a:lvl9pPr>
    </p:bodyStyle>
    <p:otherStyle>
      <a:defPPr>
        <a:defRPr lang="en-US"/>
      </a:defPPr>
      <a:lvl1pPr marL="0" algn="l" defTabSz="3027487" rtl="0" eaLnBrk="1" latinLnBrk="0" hangingPunct="1">
        <a:defRPr kumimoji="1" sz="5960" kern="1200">
          <a:solidFill>
            <a:schemeClr val="tx1"/>
          </a:solidFill>
          <a:latin typeface="+mn-lt"/>
          <a:ea typeface="+mn-ea"/>
          <a:cs typeface="+mn-cs"/>
        </a:defRPr>
      </a:lvl1pPr>
      <a:lvl2pPr marL="1513743" algn="l" defTabSz="3027487" rtl="0" eaLnBrk="1" latinLnBrk="0" hangingPunct="1">
        <a:defRPr kumimoji="1" sz="5960" kern="1200">
          <a:solidFill>
            <a:schemeClr val="tx1"/>
          </a:solidFill>
          <a:latin typeface="+mn-lt"/>
          <a:ea typeface="+mn-ea"/>
          <a:cs typeface="+mn-cs"/>
        </a:defRPr>
      </a:lvl2pPr>
      <a:lvl3pPr marL="3027487" algn="l" defTabSz="3027487" rtl="0" eaLnBrk="1" latinLnBrk="0" hangingPunct="1">
        <a:defRPr kumimoji="1" sz="5960" kern="1200">
          <a:solidFill>
            <a:schemeClr val="tx1"/>
          </a:solidFill>
          <a:latin typeface="+mn-lt"/>
          <a:ea typeface="+mn-ea"/>
          <a:cs typeface="+mn-cs"/>
        </a:defRPr>
      </a:lvl3pPr>
      <a:lvl4pPr marL="4541230" algn="l" defTabSz="3027487" rtl="0" eaLnBrk="1" latinLnBrk="0" hangingPunct="1">
        <a:defRPr kumimoji="1" sz="5960" kern="1200">
          <a:solidFill>
            <a:schemeClr val="tx1"/>
          </a:solidFill>
          <a:latin typeface="+mn-lt"/>
          <a:ea typeface="+mn-ea"/>
          <a:cs typeface="+mn-cs"/>
        </a:defRPr>
      </a:lvl4pPr>
      <a:lvl5pPr marL="6054974" algn="l" defTabSz="3027487" rtl="0" eaLnBrk="1" latinLnBrk="0" hangingPunct="1">
        <a:defRPr kumimoji="1" sz="5960" kern="1200">
          <a:solidFill>
            <a:schemeClr val="tx1"/>
          </a:solidFill>
          <a:latin typeface="+mn-lt"/>
          <a:ea typeface="+mn-ea"/>
          <a:cs typeface="+mn-cs"/>
        </a:defRPr>
      </a:lvl5pPr>
      <a:lvl6pPr marL="7568717" algn="l" defTabSz="3027487" rtl="0" eaLnBrk="1" latinLnBrk="0" hangingPunct="1">
        <a:defRPr kumimoji="1" sz="5960" kern="1200">
          <a:solidFill>
            <a:schemeClr val="tx1"/>
          </a:solidFill>
          <a:latin typeface="+mn-lt"/>
          <a:ea typeface="+mn-ea"/>
          <a:cs typeface="+mn-cs"/>
        </a:defRPr>
      </a:lvl6pPr>
      <a:lvl7pPr marL="9082461" algn="l" defTabSz="3027487" rtl="0" eaLnBrk="1" latinLnBrk="0" hangingPunct="1">
        <a:defRPr kumimoji="1" sz="5960" kern="1200">
          <a:solidFill>
            <a:schemeClr val="tx1"/>
          </a:solidFill>
          <a:latin typeface="+mn-lt"/>
          <a:ea typeface="+mn-ea"/>
          <a:cs typeface="+mn-cs"/>
        </a:defRPr>
      </a:lvl7pPr>
      <a:lvl8pPr marL="10596204" algn="l" defTabSz="3027487" rtl="0" eaLnBrk="1" latinLnBrk="0" hangingPunct="1">
        <a:defRPr kumimoji="1" sz="5960" kern="1200">
          <a:solidFill>
            <a:schemeClr val="tx1"/>
          </a:solidFill>
          <a:latin typeface="+mn-lt"/>
          <a:ea typeface="+mn-ea"/>
          <a:cs typeface="+mn-cs"/>
        </a:defRPr>
      </a:lvl8pPr>
      <a:lvl9pPr marL="12109948" algn="l" defTabSz="3027487" rtl="0" eaLnBrk="1" latinLnBrk="0" hangingPunct="1">
        <a:defRPr kumimoji="1" sz="59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g"/><Relationship Id="rId13" Type="http://schemas.openxmlformats.org/officeDocument/2006/relationships/image" Target="../media/image12.tif"/><Relationship Id="rId18" Type="http://schemas.openxmlformats.org/officeDocument/2006/relationships/image" Target="../media/image17.jpg"/><Relationship Id="rId3" Type="http://schemas.openxmlformats.org/officeDocument/2006/relationships/image" Target="../media/image2.emf"/><Relationship Id="rId7" Type="http://schemas.openxmlformats.org/officeDocument/2006/relationships/image" Target="../media/image6.emf"/><Relationship Id="rId12" Type="http://schemas.openxmlformats.org/officeDocument/2006/relationships/image" Target="../media/image11.tif"/><Relationship Id="rId17" Type="http://schemas.openxmlformats.org/officeDocument/2006/relationships/image" Target="../media/image16.jpg"/><Relationship Id="rId2" Type="http://schemas.openxmlformats.org/officeDocument/2006/relationships/image" Target="../media/image1.jpeg"/><Relationship Id="rId16" Type="http://schemas.openxmlformats.org/officeDocument/2006/relationships/image" Target="../media/image15.tif"/><Relationship Id="rId20" Type="http://schemas.openxmlformats.org/officeDocument/2006/relationships/image" Target="../media/image19.jp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10.tif"/><Relationship Id="rId5" Type="http://schemas.openxmlformats.org/officeDocument/2006/relationships/image" Target="../media/image4.jpeg"/><Relationship Id="rId15" Type="http://schemas.openxmlformats.org/officeDocument/2006/relationships/image" Target="../media/image14.tif"/><Relationship Id="rId10" Type="http://schemas.openxmlformats.org/officeDocument/2006/relationships/image" Target="../media/image9.tif"/><Relationship Id="rId19" Type="http://schemas.openxmlformats.org/officeDocument/2006/relationships/image" Target="../media/image18.jpg"/><Relationship Id="rId4" Type="http://schemas.openxmlformats.org/officeDocument/2006/relationships/image" Target="../media/image3.png"/><Relationship Id="rId9" Type="http://schemas.openxmlformats.org/officeDocument/2006/relationships/image" Target="../media/image8.tif"/><Relationship Id="rId14" Type="http://schemas.openxmlformats.org/officeDocument/2006/relationships/image" Target="../media/image13.t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正方形/長方形 115">
            <a:extLst>
              <a:ext uri="{FF2B5EF4-FFF2-40B4-BE49-F238E27FC236}">
                <a16:creationId xmlns:a16="http://schemas.microsoft.com/office/drawing/2014/main" id="{5A19D871-B790-819F-240D-994BF1E45242}"/>
              </a:ext>
            </a:extLst>
          </p:cNvPr>
          <p:cNvSpPr/>
          <p:nvPr/>
        </p:nvSpPr>
        <p:spPr>
          <a:xfrm>
            <a:off x="906966" y="38180420"/>
            <a:ext cx="28764100" cy="402111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正方形/長方形 86">
            <a:extLst>
              <a:ext uri="{FF2B5EF4-FFF2-40B4-BE49-F238E27FC236}">
                <a16:creationId xmlns:a16="http://schemas.microsoft.com/office/drawing/2014/main" id="{8C0BFB0B-3E33-69B9-D18C-DD78F55FEEAF}"/>
              </a:ext>
            </a:extLst>
          </p:cNvPr>
          <p:cNvSpPr/>
          <p:nvPr/>
        </p:nvSpPr>
        <p:spPr>
          <a:xfrm>
            <a:off x="577964" y="4957572"/>
            <a:ext cx="15687571" cy="677192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26" name="Picture 2" descr="東大マーク | 東京大学">
            <a:extLst>
              <a:ext uri="{FF2B5EF4-FFF2-40B4-BE49-F238E27FC236}">
                <a16:creationId xmlns:a16="http://schemas.microsoft.com/office/drawing/2014/main" id="{F32F633D-E18A-7BF0-A3DC-824BA5A623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47082" y="387727"/>
            <a:ext cx="3601404" cy="247533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67CCEA04-53C8-A34B-51CE-D3F2FC38D8A2}"/>
              </a:ext>
            </a:extLst>
          </p:cNvPr>
          <p:cNvSpPr txBox="1"/>
          <p:nvPr/>
        </p:nvSpPr>
        <p:spPr>
          <a:xfrm>
            <a:off x="3478676" y="761093"/>
            <a:ext cx="20563835" cy="2123658"/>
          </a:xfrm>
          <a:prstGeom prst="rect">
            <a:avLst/>
          </a:prstGeom>
          <a:noFill/>
        </p:spPr>
        <p:txBody>
          <a:bodyPr wrap="none" rtlCol="0">
            <a:spAutoFit/>
          </a:bodyPr>
          <a:lstStyle/>
          <a:p>
            <a:pPr algn="ctr"/>
            <a:r>
              <a:rPr kumimoji="1" lang="ja-JP" altLang="en-US" sz="6600" dirty="0"/>
              <a:t>復帰突然変異を </a:t>
            </a:r>
            <a:r>
              <a:rPr kumimoji="1" lang="en-US" altLang="ja-JP" sz="6600" i="1" dirty="0"/>
              <a:t>in vivo </a:t>
            </a:r>
            <a:r>
              <a:rPr kumimoji="1" lang="ja-JP" altLang="en-US" sz="6600" dirty="0"/>
              <a:t>で可視化するゼブラフィッシュ</a:t>
            </a:r>
            <a:endParaRPr kumimoji="1" lang="en-US" altLang="ja-JP" sz="6600" dirty="0"/>
          </a:p>
          <a:p>
            <a:pPr algn="ctr"/>
            <a:r>
              <a:rPr kumimoji="1" lang="ja-JP" altLang="en-US" sz="6600" dirty="0"/>
              <a:t>系統を用いた線質効果の検討</a:t>
            </a:r>
          </a:p>
        </p:txBody>
      </p:sp>
      <p:sp>
        <p:nvSpPr>
          <p:cNvPr id="5" name="テキスト ボックス 4">
            <a:extLst>
              <a:ext uri="{FF2B5EF4-FFF2-40B4-BE49-F238E27FC236}">
                <a16:creationId xmlns:a16="http://schemas.microsoft.com/office/drawing/2014/main" id="{C8133905-BD50-7316-A643-060EEA6D7CE2}"/>
              </a:ext>
            </a:extLst>
          </p:cNvPr>
          <p:cNvSpPr txBox="1"/>
          <p:nvPr/>
        </p:nvSpPr>
        <p:spPr>
          <a:xfrm>
            <a:off x="2011412" y="3036503"/>
            <a:ext cx="22985210" cy="1754326"/>
          </a:xfrm>
          <a:prstGeom prst="rect">
            <a:avLst/>
          </a:prstGeom>
          <a:noFill/>
        </p:spPr>
        <p:txBody>
          <a:bodyPr wrap="square" rtlCol="0">
            <a:spAutoFit/>
          </a:bodyPr>
          <a:lstStyle/>
          <a:p>
            <a:r>
              <a:rPr kumimoji="1" lang="ja-JP" altLang="en-US" sz="4800" dirty="0"/>
              <a:t>尾田 正二</a:t>
            </a:r>
            <a:r>
              <a:rPr kumimoji="1" lang="en-US" altLang="ja-JP" sz="4800" baseline="30000" dirty="0"/>
              <a:t>a)</a:t>
            </a:r>
            <a:r>
              <a:rPr kumimoji="1" lang="ja-JP" altLang="en-US" sz="4800" dirty="0"/>
              <a:t>、李 多琳</a:t>
            </a:r>
            <a:r>
              <a:rPr kumimoji="1" lang="en-US" altLang="ja-JP" sz="4800" baseline="30000" dirty="0"/>
              <a:t>a)</a:t>
            </a:r>
            <a:r>
              <a:rPr kumimoji="1" lang="ja-JP" altLang="en-US" sz="4800" dirty="0"/>
              <a:t>、沙 尓格</a:t>
            </a:r>
            <a:r>
              <a:rPr kumimoji="1" lang="en-US" altLang="ja-JP" sz="4800" baseline="30000" dirty="0"/>
              <a:t>a) </a:t>
            </a:r>
            <a:r>
              <a:rPr kumimoji="1" lang="ja-JP" altLang="en-US" sz="4800" dirty="0"/>
              <a:t>、沈 蘊盛</a:t>
            </a:r>
            <a:r>
              <a:rPr kumimoji="1" lang="en-US" altLang="ja-JP" sz="4800" baseline="30000" dirty="0"/>
              <a:t>a) </a:t>
            </a:r>
            <a:r>
              <a:rPr kumimoji="1" lang="ja-JP" altLang="en-US" sz="4800" dirty="0"/>
              <a:t>、馬 博聞</a:t>
            </a:r>
            <a:r>
              <a:rPr kumimoji="1" lang="en-US" altLang="ja-JP" sz="4800" baseline="30000" dirty="0"/>
              <a:t>a) </a:t>
            </a:r>
            <a:r>
              <a:rPr kumimoji="1" lang="ja-JP" altLang="en-US" sz="4800" dirty="0"/>
              <a:t>、鈴木 芳代</a:t>
            </a:r>
            <a:r>
              <a:rPr kumimoji="1" lang="en-US" altLang="ja-JP" sz="4800" baseline="30000" dirty="0"/>
              <a:t>b)</a:t>
            </a:r>
            <a:r>
              <a:rPr kumimoji="1" lang="ja-JP" altLang="en-US" sz="4800" dirty="0"/>
              <a:t>、舟山 知夫</a:t>
            </a:r>
            <a:r>
              <a:rPr kumimoji="1" lang="en-US" altLang="ja-JP" sz="4800" baseline="30000" dirty="0"/>
              <a:t>b)</a:t>
            </a:r>
            <a:endParaRPr kumimoji="1" lang="en-US" altLang="ja-JP" sz="4800" dirty="0"/>
          </a:p>
          <a:p>
            <a:endParaRPr kumimoji="1" lang="en-US" altLang="ja-JP" sz="1200" dirty="0"/>
          </a:p>
          <a:p>
            <a:r>
              <a:rPr kumimoji="1" lang="en-US" altLang="ja-JP" sz="4800" baseline="30000" dirty="0"/>
              <a:t>a)</a:t>
            </a:r>
            <a:r>
              <a:rPr kumimoji="1" lang="ja-JP" altLang="en-US" sz="4800" dirty="0"/>
              <a:t>東京大院・新領域創成科学研究科、</a:t>
            </a:r>
            <a:r>
              <a:rPr kumimoji="1" lang="en-US" altLang="ja-JP" sz="4800" baseline="30000" dirty="0"/>
              <a:t> b)</a:t>
            </a:r>
            <a:r>
              <a:rPr kumimoji="1" lang="ja-JP" altLang="en-US" sz="4800" dirty="0"/>
              <a:t>量研・高崎研</a:t>
            </a:r>
          </a:p>
        </p:txBody>
      </p:sp>
      <p:sp>
        <p:nvSpPr>
          <p:cNvPr id="6" name="テキスト ボックス 5">
            <a:extLst>
              <a:ext uri="{FF2B5EF4-FFF2-40B4-BE49-F238E27FC236}">
                <a16:creationId xmlns:a16="http://schemas.microsoft.com/office/drawing/2014/main" id="{FA58688B-CD2B-E565-52E7-01A34A07F407}"/>
              </a:ext>
            </a:extLst>
          </p:cNvPr>
          <p:cNvSpPr txBox="1"/>
          <p:nvPr/>
        </p:nvSpPr>
        <p:spPr>
          <a:xfrm>
            <a:off x="850258" y="6119277"/>
            <a:ext cx="15205529" cy="5509200"/>
          </a:xfrm>
          <a:prstGeom prst="rect">
            <a:avLst/>
          </a:prstGeom>
          <a:noFill/>
        </p:spPr>
        <p:txBody>
          <a:bodyPr wrap="square" rtlCol="0">
            <a:spAutoFit/>
          </a:bodyPr>
          <a:lstStyle/>
          <a:p>
            <a:r>
              <a:rPr kumimoji="1" lang="ja-JP" altLang="en-US" sz="3200" dirty="0"/>
              <a:t>　放射線や紫外線など様々な要因によって損傷を受けた</a:t>
            </a:r>
            <a:r>
              <a:rPr kumimoji="1" lang="en-US" altLang="ja-JP" sz="3200" dirty="0"/>
              <a:t>DNA</a:t>
            </a:r>
            <a:r>
              <a:rPr kumimoji="1" lang="ja-JP" altLang="en-US" sz="3200" dirty="0"/>
              <a:t>を修復するために細胞は多彩な修復機構を備えており、それらのクロストークを解明することはゲノムの安定性を理解する上で極めて重要である。機能を失った遺伝子の表現型を野生型に復帰させる復帰突然変異を利用して体細胞での突然変異を</a:t>
            </a:r>
            <a:r>
              <a:rPr kumimoji="1" lang="en-US" altLang="ja-JP" sz="3200" i="1" dirty="0"/>
              <a:t>in vivo</a:t>
            </a:r>
            <a:r>
              <a:rPr kumimoji="1" lang="ja-JP" altLang="en-US" sz="3200" dirty="0"/>
              <a:t>で可視化できるトランスジェニック（</a:t>
            </a:r>
            <a:r>
              <a:rPr kumimoji="1" lang="en-US" altLang="ja-JP" sz="3200" dirty="0"/>
              <a:t>TG</a:t>
            </a:r>
            <a:r>
              <a:rPr kumimoji="1" lang="ja-JP" altLang="en-US" sz="3200" dirty="0"/>
              <a:t>）マウスとメダカが報告されている</a:t>
            </a:r>
            <a:r>
              <a:rPr kumimoji="1" lang="en-US" altLang="ja-JP" sz="3200" dirty="0"/>
              <a:t>[</a:t>
            </a:r>
            <a:r>
              <a:rPr kumimoji="1" lang="en-US" altLang="ja-JP" sz="3200" dirty="0" err="1"/>
              <a:t>Nosa</a:t>
            </a:r>
            <a:r>
              <a:rPr kumimoji="1" lang="en-US" altLang="ja-JP" sz="3200" dirty="0"/>
              <a:t> et al., 2015; Watanabe-</a:t>
            </a:r>
            <a:r>
              <a:rPr kumimoji="1" lang="en-US" altLang="ja-JP" sz="3200" dirty="0" err="1"/>
              <a:t>Asaka</a:t>
            </a:r>
            <a:r>
              <a:rPr kumimoji="1" lang="en-US" altLang="ja-JP" sz="3200" dirty="0"/>
              <a:t> et al., 2018]</a:t>
            </a:r>
            <a:r>
              <a:rPr kumimoji="1" lang="ja-JP" altLang="en-US" sz="3200" dirty="0"/>
              <a:t>。</a:t>
            </a:r>
            <a:r>
              <a:rPr kumimoji="1" lang="en-US" altLang="ja-JP" sz="3200" i="1" dirty="0">
                <a:latin typeface="Times New Roman" panose="02020603050405020304" pitchFamily="18" charset="0"/>
                <a:cs typeface="Times New Roman" panose="02020603050405020304" pitchFamily="18" charset="0"/>
              </a:rPr>
              <a:t>β -</a:t>
            </a:r>
            <a:r>
              <a:rPr kumimoji="1" lang="ja-JP" altLang="en-US" sz="3200" dirty="0"/>
              <a:t>アクチンプロモーターを部分的に重複させた </a:t>
            </a:r>
            <a:r>
              <a:rPr kumimoji="1" lang="en-US" altLang="ja-JP" sz="3200" dirty="0"/>
              <a:t>TG </a:t>
            </a:r>
            <a:r>
              <a:rPr kumimoji="1" lang="ja-JP" altLang="en-US" sz="3200" dirty="0"/>
              <a:t>メダカでは、突然変異によって重複が失われると </a:t>
            </a:r>
            <a:r>
              <a:rPr kumimoji="1" lang="en-US" altLang="ja-JP" sz="3200" dirty="0" err="1"/>
              <a:t>mCherry</a:t>
            </a:r>
            <a:r>
              <a:rPr kumimoji="1" lang="en-US" altLang="ja-JP" sz="3200" dirty="0"/>
              <a:t> </a:t>
            </a:r>
            <a:r>
              <a:rPr kumimoji="1" lang="ja-JP" altLang="en-US" sz="3200" dirty="0"/>
              <a:t>に代わって </a:t>
            </a:r>
            <a:r>
              <a:rPr kumimoji="1" lang="en-US" altLang="ja-JP" sz="3200" dirty="0" err="1"/>
              <a:t>GFP</a:t>
            </a:r>
            <a:r>
              <a:rPr kumimoji="1" lang="en-US" altLang="ja-JP" sz="3200" dirty="0"/>
              <a:t> </a:t>
            </a:r>
            <a:r>
              <a:rPr kumimoji="1" lang="ja-JP" altLang="en-US" sz="3200" dirty="0"/>
              <a:t>が発現することにより突然変異が検出される。本研究では当該 </a:t>
            </a:r>
            <a:r>
              <a:rPr kumimoji="1" lang="en-US" altLang="ja-JP" sz="3200" dirty="0"/>
              <a:t>TG </a:t>
            </a:r>
            <a:r>
              <a:rPr kumimoji="1" lang="ja-JP" altLang="en-US" sz="3200" dirty="0"/>
              <a:t>メダカのコンストラクトを用いてゼブラフィッシュ系統を作製し、</a:t>
            </a:r>
            <a:r>
              <a:rPr kumimoji="1" lang="en-US" altLang="ja-JP" sz="3200" dirty="0"/>
              <a:t>3 </a:t>
            </a:r>
            <a:r>
              <a:rPr kumimoji="1" lang="ja-JP" altLang="en-US" sz="3200" dirty="0"/>
              <a:t>種類の放射線（炭素イオン線、プロトン（陽子）線、ガンマ線）の照射によって誘導される復帰突然変異を</a:t>
            </a:r>
            <a:r>
              <a:rPr kumimoji="1" lang="en-US" altLang="ja-JP" sz="3200" i="1" dirty="0"/>
              <a:t>in vivo</a:t>
            </a:r>
            <a:r>
              <a:rPr kumimoji="1" lang="ja-JP" altLang="en-US" sz="3200" dirty="0"/>
              <a:t>で検出し、線質による体細胞突然変異の誘発頻度を比較・検討した。</a:t>
            </a:r>
          </a:p>
        </p:txBody>
      </p:sp>
      <p:sp>
        <p:nvSpPr>
          <p:cNvPr id="43" name="テキスト ボックス 42">
            <a:extLst>
              <a:ext uri="{FF2B5EF4-FFF2-40B4-BE49-F238E27FC236}">
                <a16:creationId xmlns:a16="http://schemas.microsoft.com/office/drawing/2014/main" id="{AC1F9401-1CAB-35B8-96F3-BFC8F089B177}"/>
              </a:ext>
            </a:extLst>
          </p:cNvPr>
          <p:cNvSpPr txBox="1"/>
          <p:nvPr/>
        </p:nvSpPr>
        <p:spPr>
          <a:xfrm>
            <a:off x="1217836" y="39221585"/>
            <a:ext cx="28133927" cy="2554545"/>
          </a:xfrm>
          <a:prstGeom prst="rect">
            <a:avLst/>
          </a:prstGeom>
          <a:noFill/>
        </p:spPr>
        <p:txBody>
          <a:bodyPr wrap="square" rtlCol="0">
            <a:spAutoFit/>
          </a:bodyPr>
          <a:lstStyle/>
          <a:p>
            <a:r>
              <a:rPr kumimoji="1" lang="ja-JP" altLang="en-US" sz="3200" dirty="0"/>
              <a:t>　今回作製した</a:t>
            </a:r>
            <a:r>
              <a:rPr kumimoji="1" lang="en-US" altLang="ja-JP" sz="3200" dirty="0"/>
              <a:t>TG</a:t>
            </a:r>
            <a:r>
              <a:rPr kumimoji="1" lang="ja-JP" altLang="en-US" sz="3200" dirty="0"/>
              <a:t>ゼブラフィッシュ系統では、発生異常を伴う大線量の放射線を照射することによりはじめて復帰突然による体細胞突然変異を検出することができた。同じ線量の場合、炭素イオンビームに比べプロトンビームの方が奇形の程度が軽微であり生存率が高かったことから、復帰突然変異を利用する本法によって体細胞突然変異の誘導を観察するためにはプロトンビームの照射がより適している可能性が高い。一方、体細胞突然変異を誘発するためには、プロトンビーム、炭素イオンビームに比較してより高線量のガンマ線を照射する必要があった。卵性である小型魚類は、</a:t>
            </a:r>
            <a:r>
              <a:rPr kumimoji="1" lang="en-US" altLang="ja-JP" sz="3200" i="1" dirty="0"/>
              <a:t>in vivo</a:t>
            </a:r>
            <a:r>
              <a:rPr kumimoji="1" lang="ja-JP" altLang="en-US" sz="3200" i="1" dirty="0"/>
              <a:t> </a:t>
            </a:r>
            <a:r>
              <a:rPr kumimoji="1" lang="ja-JP" altLang="en-US" sz="3200" dirty="0"/>
              <a:t>における体細胞突然変異の誘導を 研究するために好適である。</a:t>
            </a:r>
            <a:endParaRPr kumimoji="1" lang="en-US" altLang="ja-JP" sz="3200" dirty="0"/>
          </a:p>
        </p:txBody>
      </p:sp>
      <p:sp>
        <p:nvSpPr>
          <p:cNvPr id="2" name="テキスト ボックス 1">
            <a:extLst>
              <a:ext uri="{FF2B5EF4-FFF2-40B4-BE49-F238E27FC236}">
                <a16:creationId xmlns:a16="http://schemas.microsoft.com/office/drawing/2014/main" id="{2A08D63C-3A06-E8CD-7872-92B84952EA5B}"/>
              </a:ext>
            </a:extLst>
          </p:cNvPr>
          <p:cNvSpPr txBox="1"/>
          <p:nvPr/>
        </p:nvSpPr>
        <p:spPr>
          <a:xfrm>
            <a:off x="1194738" y="5160652"/>
            <a:ext cx="1415772" cy="830997"/>
          </a:xfrm>
          <a:prstGeom prst="rect">
            <a:avLst/>
          </a:prstGeom>
          <a:noFill/>
        </p:spPr>
        <p:txBody>
          <a:bodyPr wrap="none" rtlCol="0">
            <a:spAutoFit/>
          </a:bodyPr>
          <a:lstStyle/>
          <a:p>
            <a:r>
              <a:rPr kumimoji="1" lang="ja-JP" altLang="en-US" sz="4800" b="1" u="sng" dirty="0"/>
              <a:t>概要</a:t>
            </a:r>
          </a:p>
        </p:txBody>
      </p:sp>
      <p:pic>
        <p:nvPicPr>
          <p:cNvPr id="48" name="図 47">
            <a:extLst>
              <a:ext uri="{FF2B5EF4-FFF2-40B4-BE49-F238E27FC236}">
                <a16:creationId xmlns:a16="http://schemas.microsoft.com/office/drawing/2014/main" id="{C5F51189-B884-C6EA-B633-C8BE75CAC89F}"/>
              </a:ext>
            </a:extLst>
          </p:cNvPr>
          <p:cNvPicPr>
            <a:picLocks noChangeAspect="1"/>
          </p:cNvPicPr>
          <p:nvPr/>
        </p:nvPicPr>
        <p:blipFill>
          <a:blip r:embed="rId3"/>
          <a:stretch>
            <a:fillRect/>
          </a:stretch>
        </p:blipFill>
        <p:spPr>
          <a:xfrm>
            <a:off x="26923783" y="254324"/>
            <a:ext cx="2522856" cy="2742136"/>
          </a:xfrm>
          <a:prstGeom prst="rect">
            <a:avLst/>
          </a:prstGeom>
        </p:spPr>
      </p:pic>
      <p:sp>
        <p:nvSpPr>
          <p:cNvPr id="53" name="テキスト ボックス 52">
            <a:extLst>
              <a:ext uri="{FF2B5EF4-FFF2-40B4-BE49-F238E27FC236}">
                <a16:creationId xmlns:a16="http://schemas.microsoft.com/office/drawing/2014/main" id="{E958C768-DD5C-503C-3A27-099A0925EE41}"/>
              </a:ext>
            </a:extLst>
          </p:cNvPr>
          <p:cNvSpPr txBox="1"/>
          <p:nvPr/>
        </p:nvSpPr>
        <p:spPr>
          <a:xfrm>
            <a:off x="1194738" y="27117032"/>
            <a:ext cx="1415772" cy="830997"/>
          </a:xfrm>
          <a:prstGeom prst="rect">
            <a:avLst/>
          </a:prstGeom>
          <a:noFill/>
        </p:spPr>
        <p:txBody>
          <a:bodyPr wrap="none" rtlCol="0">
            <a:spAutoFit/>
          </a:bodyPr>
          <a:lstStyle/>
          <a:p>
            <a:r>
              <a:rPr kumimoji="1" lang="ja-JP" altLang="en-US" sz="4800" b="1" u="sng" dirty="0"/>
              <a:t>結果</a:t>
            </a:r>
          </a:p>
        </p:txBody>
      </p:sp>
      <p:sp>
        <p:nvSpPr>
          <p:cNvPr id="55" name="テキスト ボックス 54">
            <a:extLst>
              <a:ext uri="{FF2B5EF4-FFF2-40B4-BE49-F238E27FC236}">
                <a16:creationId xmlns:a16="http://schemas.microsoft.com/office/drawing/2014/main" id="{560A66CB-7663-79AA-4A9E-23BE345FBDC2}"/>
              </a:ext>
            </a:extLst>
          </p:cNvPr>
          <p:cNvSpPr txBox="1"/>
          <p:nvPr/>
        </p:nvSpPr>
        <p:spPr>
          <a:xfrm>
            <a:off x="850258" y="17668638"/>
            <a:ext cx="15005200" cy="4524315"/>
          </a:xfrm>
          <a:prstGeom prst="rect">
            <a:avLst/>
          </a:prstGeom>
          <a:noFill/>
        </p:spPr>
        <p:txBody>
          <a:bodyPr wrap="square" rtlCol="0">
            <a:spAutoFit/>
          </a:bodyPr>
          <a:lstStyle/>
          <a:p>
            <a:r>
              <a:rPr kumimoji="1" lang="ja-JP" altLang="en-US" sz="3200" dirty="0"/>
              <a:t>　メダカ </a:t>
            </a:r>
            <a:r>
              <a:rPr kumimoji="1" lang="en-US" altLang="ja-JP" sz="3200" dirty="0"/>
              <a:t>β - </a:t>
            </a:r>
            <a:r>
              <a:rPr kumimoji="1" lang="ja-JP" altLang="en-US" sz="3200" dirty="0"/>
              <a:t>アクチンプロモーターでドライブされる </a:t>
            </a:r>
            <a:r>
              <a:rPr kumimoji="1" lang="en-US" altLang="ja-JP" sz="3200" dirty="0" err="1"/>
              <a:t>mCherry</a:t>
            </a:r>
            <a:r>
              <a:rPr kumimoji="1" lang="en-US" altLang="ja-JP" sz="3200" dirty="0"/>
              <a:t> </a:t>
            </a:r>
            <a:r>
              <a:rPr kumimoji="1" lang="ja-JP" altLang="en-US" sz="3200" dirty="0"/>
              <a:t>遺伝子の下流に、</a:t>
            </a:r>
            <a:r>
              <a:rPr kumimoji="1" lang="en-US" altLang="ja-JP" sz="3200" dirty="0"/>
              <a:t>β - </a:t>
            </a:r>
            <a:r>
              <a:rPr kumimoji="1" lang="ja-JP" altLang="en-US" sz="3200" dirty="0"/>
              <a:t>アクチンプロモーターの</a:t>
            </a:r>
            <a:r>
              <a:rPr kumimoji="1" lang="en-US" altLang="ja-JP" sz="3200" dirty="0"/>
              <a:t>3’ </a:t>
            </a:r>
            <a:r>
              <a:rPr kumimoji="1" lang="ja-JP" altLang="en-US" sz="3200" dirty="0"/>
              <a:t>部分の一部（</a:t>
            </a:r>
            <a:r>
              <a:rPr kumimoji="1" lang="en-US" altLang="ja-JP" sz="3200" dirty="0"/>
              <a:t>680 bp</a:t>
            </a:r>
            <a:r>
              <a:rPr kumimoji="1" lang="ja-JP" altLang="en-US" sz="3200" dirty="0"/>
              <a:t>）と </a:t>
            </a:r>
            <a:r>
              <a:rPr kumimoji="1" lang="en-US" altLang="ja-JP" sz="3200" dirty="0" err="1"/>
              <a:t>GFP</a:t>
            </a:r>
            <a:r>
              <a:rPr kumimoji="1" lang="en-US" altLang="ja-JP" sz="3200" dirty="0"/>
              <a:t> </a:t>
            </a:r>
            <a:r>
              <a:rPr kumimoji="1" lang="ja-JP" altLang="en-US" sz="3200" dirty="0"/>
              <a:t>遺伝子とを挿入したコンストラクト（</a:t>
            </a:r>
            <a:r>
              <a:rPr kumimoji="1" lang="en-US" altLang="ja-JP" sz="3200" dirty="0" err="1"/>
              <a:t>pActin-mCherry-act3-GFP</a:t>
            </a:r>
            <a:r>
              <a:rPr kumimoji="1" lang="ja-JP" altLang="en-US" sz="3200" dirty="0"/>
              <a:t>）を導入したトランスジェニックメダカでは、</a:t>
            </a:r>
            <a:r>
              <a:rPr kumimoji="1" lang="en-US" altLang="ja-JP" sz="3200" dirty="0"/>
              <a:t> β - </a:t>
            </a:r>
            <a:r>
              <a:rPr kumimoji="1" lang="ja-JP" altLang="en-US" sz="3200" dirty="0"/>
              <a:t>アクチンプロモーターの重複部分と </a:t>
            </a:r>
            <a:r>
              <a:rPr kumimoji="1" lang="en-US" altLang="ja-JP" sz="3200" dirty="0" err="1"/>
              <a:t>mCherry</a:t>
            </a:r>
            <a:r>
              <a:rPr kumimoji="1" lang="en-US" altLang="ja-JP" sz="3200" dirty="0"/>
              <a:t> </a:t>
            </a:r>
            <a:r>
              <a:rPr kumimoji="1" lang="ja-JP" altLang="en-US" sz="3200" dirty="0"/>
              <a:t>遺伝子が変異により欠失すると </a:t>
            </a:r>
            <a:r>
              <a:rPr kumimoji="1" lang="en-US" altLang="ja-JP" sz="3200" dirty="0" err="1"/>
              <a:t>GFP</a:t>
            </a:r>
            <a:r>
              <a:rPr kumimoji="1" lang="en-US" altLang="ja-JP" sz="3200" dirty="0"/>
              <a:t> </a:t>
            </a:r>
            <a:r>
              <a:rPr kumimoji="1" lang="ja-JP" altLang="en-US" sz="3200" dirty="0"/>
              <a:t>遺伝子が発現して緑色蛍光を呈する。胞胚期（</a:t>
            </a:r>
            <a:r>
              <a:rPr kumimoji="1" lang="en-US" altLang="ja-JP" sz="3200" dirty="0"/>
              <a:t>St. 10, </a:t>
            </a:r>
            <a:r>
              <a:rPr kumimoji="1" lang="ja-JP" altLang="en-US" sz="3200" dirty="0"/>
              <a:t>６</a:t>
            </a:r>
            <a:r>
              <a:rPr kumimoji="1" lang="en-US" altLang="ja-JP" sz="3200" dirty="0"/>
              <a:t>-8 </a:t>
            </a:r>
            <a:r>
              <a:rPr kumimoji="1" lang="en-US" altLang="ja-JP" sz="3200" dirty="0" err="1"/>
              <a:t>hpf</a:t>
            </a:r>
            <a:r>
              <a:rPr kumimoji="1" lang="ja-JP" altLang="en-US" sz="3200" dirty="0"/>
              <a:t>）から原腸胚期（</a:t>
            </a:r>
            <a:r>
              <a:rPr kumimoji="1" lang="en-US" altLang="ja-JP" sz="3200" dirty="0"/>
              <a:t>St. 13-16, 13-20 </a:t>
            </a:r>
            <a:r>
              <a:rPr kumimoji="1" lang="en-US" altLang="ja-JP" sz="3200" dirty="0" err="1"/>
              <a:t>hpf</a:t>
            </a:r>
            <a:r>
              <a:rPr kumimoji="1" lang="ja-JP" altLang="en-US" sz="3200" dirty="0"/>
              <a:t>）の </a:t>
            </a:r>
            <a:r>
              <a:rPr kumimoji="1" lang="en-US" altLang="ja-JP" sz="3200" dirty="0"/>
              <a:t>TG </a:t>
            </a:r>
            <a:r>
              <a:rPr kumimoji="1" lang="ja-JP" altLang="en-US" sz="3200" dirty="0"/>
              <a:t>メダカ胚にガンマ線（</a:t>
            </a:r>
            <a:r>
              <a:rPr kumimoji="1" lang="en-US" altLang="ja-JP" sz="3200" dirty="0"/>
              <a:t>5 </a:t>
            </a:r>
            <a:r>
              <a:rPr kumimoji="1" lang="en-US" altLang="ja-JP" sz="3200" dirty="0" err="1"/>
              <a:t>Gy</a:t>
            </a:r>
            <a:r>
              <a:rPr kumimoji="1" lang="ja-JP" altLang="en-US" sz="3200" dirty="0"/>
              <a:t>）を照射し、孵化後に緑色蛍光（</a:t>
            </a:r>
            <a:r>
              <a:rPr kumimoji="1" lang="en-US" altLang="ja-JP" sz="3200" dirty="0"/>
              <a:t>=  </a:t>
            </a:r>
            <a:r>
              <a:rPr kumimoji="1" lang="en-US" altLang="ja-JP" sz="3200" dirty="0" err="1"/>
              <a:t>GFP</a:t>
            </a:r>
            <a:r>
              <a:rPr kumimoji="1" lang="ja-JP" altLang="en-US" sz="3200" dirty="0"/>
              <a:t>の発現）を検出した（</a:t>
            </a:r>
            <a:r>
              <a:rPr kumimoji="1" lang="en-US" altLang="ja-JP" sz="3200" dirty="0"/>
              <a:t>C</a:t>
            </a:r>
            <a:r>
              <a:rPr kumimoji="1" lang="ja-JP" altLang="en-US" sz="3200" dirty="0"/>
              <a:t>）。 </a:t>
            </a:r>
            <a:endParaRPr kumimoji="1" lang="en-US" altLang="ja-JP" sz="3200" dirty="0"/>
          </a:p>
          <a:p>
            <a:r>
              <a:rPr kumimoji="1" lang="ja-JP" altLang="en-US" sz="3200" dirty="0"/>
              <a:t>　（</a:t>
            </a:r>
            <a:r>
              <a:rPr kumimoji="1" lang="en-US" altLang="ja-JP" sz="3200" dirty="0"/>
              <a:t>A</a:t>
            </a:r>
            <a:r>
              <a:rPr kumimoji="1" lang="ja-JP" altLang="en-US" sz="3200" dirty="0"/>
              <a:t>）のコンストラクトをゼブラフィッシュ受精卵に顕微注入し、トランスジェニック（</a:t>
            </a:r>
            <a:r>
              <a:rPr kumimoji="1" lang="en-US" altLang="ja-JP" sz="3200" dirty="0"/>
              <a:t>TG</a:t>
            </a:r>
            <a:r>
              <a:rPr kumimoji="1" lang="ja-JP" altLang="en-US" sz="3200" dirty="0"/>
              <a:t>）系統を作製した。得られた </a:t>
            </a:r>
            <a:r>
              <a:rPr kumimoji="1" lang="en-US" altLang="ja-JP" sz="3200" dirty="0"/>
              <a:t>TG </a:t>
            </a:r>
            <a:r>
              <a:rPr kumimoji="1" lang="ja-JP" altLang="en-US" sz="3200" dirty="0"/>
              <a:t>系統は全身に赤色蛍光を呈した。</a:t>
            </a:r>
            <a:endParaRPr kumimoji="1" lang="en-US" altLang="ja-JP" sz="3200" dirty="0"/>
          </a:p>
        </p:txBody>
      </p:sp>
      <p:grpSp>
        <p:nvGrpSpPr>
          <p:cNvPr id="79" name="グループ化 78">
            <a:extLst>
              <a:ext uri="{FF2B5EF4-FFF2-40B4-BE49-F238E27FC236}">
                <a16:creationId xmlns:a16="http://schemas.microsoft.com/office/drawing/2014/main" id="{FD676AEE-92B5-085A-B56D-21D27ECBBF25}"/>
              </a:ext>
            </a:extLst>
          </p:cNvPr>
          <p:cNvGrpSpPr/>
          <p:nvPr/>
        </p:nvGrpSpPr>
        <p:grpSpPr>
          <a:xfrm>
            <a:off x="16500965" y="4921044"/>
            <a:ext cx="13170101" cy="11605299"/>
            <a:chOff x="16424242" y="5492864"/>
            <a:chExt cx="13170101" cy="11605299"/>
          </a:xfrm>
        </p:grpSpPr>
        <p:sp>
          <p:nvSpPr>
            <p:cNvPr id="107" name="正方形/長方形 106">
              <a:extLst>
                <a:ext uri="{FF2B5EF4-FFF2-40B4-BE49-F238E27FC236}">
                  <a16:creationId xmlns:a16="http://schemas.microsoft.com/office/drawing/2014/main" id="{BA69B96A-7716-8C25-F279-3EE021AB46EE}"/>
                </a:ext>
              </a:extLst>
            </p:cNvPr>
            <p:cNvSpPr/>
            <p:nvPr/>
          </p:nvSpPr>
          <p:spPr>
            <a:xfrm>
              <a:off x="16424242" y="5492864"/>
              <a:ext cx="13093625" cy="1160529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2" name="グループ化 41">
              <a:extLst>
                <a:ext uri="{FF2B5EF4-FFF2-40B4-BE49-F238E27FC236}">
                  <a16:creationId xmlns:a16="http://schemas.microsoft.com/office/drawing/2014/main" id="{C5968D0F-D952-4BBA-2F3C-D5FE40CF710C}"/>
                </a:ext>
              </a:extLst>
            </p:cNvPr>
            <p:cNvGrpSpPr/>
            <p:nvPr/>
          </p:nvGrpSpPr>
          <p:grpSpPr>
            <a:xfrm>
              <a:off x="24118959" y="6625999"/>
              <a:ext cx="4899747" cy="8614387"/>
              <a:chOff x="23719541" y="6644507"/>
              <a:chExt cx="4899747" cy="8614387"/>
            </a:xfrm>
          </p:grpSpPr>
          <p:grpSp>
            <p:nvGrpSpPr>
              <p:cNvPr id="81" name="グループ化 80">
                <a:extLst>
                  <a:ext uri="{FF2B5EF4-FFF2-40B4-BE49-F238E27FC236}">
                    <a16:creationId xmlns:a16="http://schemas.microsoft.com/office/drawing/2014/main" id="{1ABAB4B4-633A-41E2-EABA-82C654CE78C6}"/>
                  </a:ext>
                </a:extLst>
              </p:cNvPr>
              <p:cNvGrpSpPr/>
              <p:nvPr/>
            </p:nvGrpSpPr>
            <p:grpSpPr>
              <a:xfrm>
                <a:off x="23719541" y="6644507"/>
                <a:ext cx="4894815" cy="4308043"/>
                <a:chOff x="16328128" y="6942796"/>
                <a:chExt cx="4894815" cy="4308043"/>
              </a:xfrm>
            </p:grpSpPr>
            <p:pic>
              <p:nvPicPr>
                <p:cNvPr id="50" name="Picture 2">
                  <a:extLst>
                    <a:ext uri="{FF2B5EF4-FFF2-40B4-BE49-F238E27FC236}">
                      <a16:creationId xmlns:a16="http://schemas.microsoft.com/office/drawing/2014/main" id="{684395E5-F430-9DFA-4A19-4658BB673CB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279" b="51689"/>
                <a:stretch/>
              </p:blipFill>
              <p:spPr bwMode="auto">
                <a:xfrm>
                  <a:off x="16332745" y="6942796"/>
                  <a:ext cx="4890198" cy="4245245"/>
                </a:xfrm>
                <a:prstGeom prst="rect">
                  <a:avLst/>
                </a:prstGeom>
                <a:noFill/>
                <a:extLst>
                  <a:ext uri="{909E8E84-426E-40DD-AFC4-6F175D3DCCD1}">
                    <a14:hiddenFill xmlns:a14="http://schemas.microsoft.com/office/drawing/2010/main">
                      <a:solidFill>
                        <a:srgbClr val="FFFFFF"/>
                      </a:solidFill>
                    </a14:hiddenFill>
                  </a:ext>
                </a:extLst>
              </p:spPr>
            </p:pic>
            <p:sp>
              <p:nvSpPr>
                <p:cNvPr id="80" name="テキスト ボックス 79">
                  <a:extLst>
                    <a:ext uri="{FF2B5EF4-FFF2-40B4-BE49-F238E27FC236}">
                      <a16:creationId xmlns:a16="http://schemas.microsoft.com/office/drawing/2014/main" id="{451787D5-A2BE-6114-E076-1D1C42B55152}"/>
                    </a:ext>
                  </a:extLst>
                </p:cNvPr>
                <p:cNvSpPr txBox="1"/>
                <p:nvPr/>
              </p:nvSpPr>
              <p:spPr>
                <a:xfrm>
                  <a:off x="16328128" y="10789174"/>
                  <a:ext cx="894797" cy="461665"/>
                </a:xfrm>
                <a:prstGeom prst="rect">
                  <a:avLst/>
                </a:prstGeom>
                <a:solidFill>
                  <a:schemeClr val="bg1"/>
                </a:solidFill>
              </p:spPr>
              <p:txBody>
                <a:bodyPr wrap="none" rtlCol="0">
                  <a:spAutoFit/>
                </a:bodyPr>
                <a:lstStyle/>
                <a:p>
                  <a:r>
                    <a:rPr kumimoji="1" lang="en-US" altLang="ja-JP" sz="2400" dirty="0">
                      <a:solidFill>
                        <a:schemeClr val="bg1"/>
                      </a:solidFill>
                    </a:rPr>
                    <a:t>(B-M)</a:t>
                  </a:r>
                  <a:endParaRPr kumimoji="1" lang="ja-JP" altLang="en-US" sz="2400" dirty="0">
                    <a:solidFill>
                      <a:schemeClr val="bg1"/>
                    </a:solidFill>
                  </a:endParaRPr>
                </a:p>
              </p:txBody>
            </p:sp>
          </p:grpSp>
          <p:pic>
            <p:nvPicPr>
              <p:cNvPr id="3" name="Picture 2">
                <a:extLst>
                  <a:ext uri="{FF2B5EF4-FFF2-40B4-BE49-F238E27FC236}">
                    <a16:creationId xmlns:a16="http://schemas.microsoft.com/office/drawing/2014/main" id="{D7424CA6-7475-91F4-2901-A76449EE002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280" t="49606"/>
              <a:stretch/>
            </p:blipFill>
            <p:spPr bwMode="auto">
              <a:xfrm>
                <a:off x="23729090" y="10830575"/>
                <a:ext cx="4890198" cy="4428319"/>
              </a:xfrm>
              <a:prstGeom prst="rect">
                <a:avLst/>
              </a:prstGeom>
              <a:noFill/>
              <a:extLst>
                <a:ext uri="{909E8E84-426E-40DD-AFC4-6F175D3DCCD1}">
                  <a14:hiddenFill xmlns:a14="http://schemas.microsoft.com/office/drawing/2010/main">
                    <a:solidFill>
                      <a:srgbClr val="FFFFFF"/>
                    </a:solidFill>
                  </a14:hiddenFill>
                </a:ext>
              </a:extLst>
            </p:spPr>
          </p:pic>
          <p:sp>
            <p:nvSpPr>
              <p:cNvPr id="84" name="テキスト ボックス 83">
                <a:extLst>
                  <a:ext uri="{FF2B5EF4-FFF2-40B4-BE49-F238E27FC236}">
                    <a16:creationId xmlns:a16="http://schemas.microsoft.com/office/drawing/2014/main" id="{863B069B-9176-4C7B-7C6D-A4FEB54F2685}"/>
                  </a:ext>
                </a:extLst>
              </p:cNvPr>
              <p:cNvSpPr txBox="1"/>
              <p:nvPr/>
            </p:nvSpPr>
            <p:spPr>
              <a:xfrm>
                <a:off x="23724157" y="6671646"/>
                <a:ext cx="548548" cy="461665"/>
              </a:xfrm>
              <a:prstGeom prst="rect">
                <a:avLst/>
              </a:prstGeom>
              <a:solidFill>
                <a:schemeClr val="bg1"/>
              </a:solidFill>
            </p:spPr>
            <p:txBody>
              <a:bodyPr wrap="none" rtlCol="0">
                <a:spAutoFit/>
              </a:bodyPr>
              <a:lstStyle/>
              <a:p>
                <a:r>
                  <a:rPr kumimoji="1" lang="en-US" altLang="ja-JP" sz="2400" dirty="0"/>
                  <a:t>(A)</a:t>
                </a:r>
                <a:endParaRPr kumimoji="1" lang="ja-JP" altLang="en-US" sz="2400" dirty="0"/>
              </a:p>
            </p:txBody>
          </p:sp>
        </p:grpSp>
        <p:sp>
          <p:nvSpPr>
            <p:cNvPr id="44" name="テキスト ボックス 43">
              <a:extLst>
                <a:ext uri="{FF2B5EF4-FFF2-40B4-BE49-F238E27FC236}">
                  <a16:creationId xmlns:a16="http://schemas.microsoft.com/office/drawing/2014/main" id="{C0AD4A6F-35FB-BE5F-761C-F3B27C8CD623}"/>
                </a:ext>
              </a:extLst>
            </p:cNvPr>
            <p:cNvSpPr txBox="1"/>
            <p:nvPr/>
          </p:nvSpPr>
          <p:spPr>
            <a:xfrm>
              <a:off x="16539526" y="11512782"/>
              <a:ext cx="7860081" cy="584775"/>
            </a:xfrm>
            <a:prstGeom prst="rect">
              <a:avLst/>
            </a:prstGeom>
            <a:noFill/>
          </p:spPr>
          <p:txBody>
            <a:bodyPr wrap="square" rtlCol="0">
              <a:spAutoFit/>
            </a:bodyPr>
            <a:lstStyle/>
            <a:p>
              <a:r>
                <a:rPr kumimoji="1" lang="en-US" altLang="ja-JP" sz="3200" dirty="0"/>
                <a:t>(Noda et al., 2015, </a:t>
              </a:r>
              <a:r>
                <a:rPr kumimoji="1" lang="en-US" altLang="ja-JP" sz="3200" dirty="0" err="1"/>
                <a:t>PLoS</a:t>
              </a:r>
              <a:r>
                <a:rPr kumimoji="1" lang="en-US" altLang="ja-JP" sz="3200" dirty="0"/>
                <a:t> One 10, </a:t>
              </a:r>
              <a:r>
                <a:rPr kumimoji="1" lang="en-US" altLang="ja-JP" sz="3200" dirty="0" err="1"/>
                <a:t>e0136041</a:t>
              </a:r>
              <a:r>
                <a:rPr kumimoji="1" lang="en-US" altLang="ja-JP" sz="3200" dirty="0"/>
                <a:t>.)</a:t>
              </a:r>
            </a:p>
          </p:txBody>
        </p:sp>
        <p:sp>
          <p:nvSpPr>
            <p:cNvPr id="45" name="テキスト ボックス 44">
              <a:extLst>
                <a:ext uri="{FF2B5EF4-FFF2-40B4-BE49-F238E27FC236}">
                  <a16:creationId xmlns:a16="http://schemas.microsoft.com/office/drawing/2014/main" id="{FB359B79-8A21-526E-F32E-7987A774E443}"/>
                </a:ext>
              </a:extLst>
            </p:cNvPr>
            <p:cNvSpPr txBox="1"/>
            <p:nvPr/>
          </p:nvSpPr>
          <p:spPr>
            <a:xfrm>
              <a:off x="17597965" y="5756246"/>
              <a:ext cx="10802957" cy="646331"/>
            </a:xfrm>
            <a:prstGeom prst="rect">
              <a:avLst/>
            </a:prstGeom>
            <a:noFill/>
          </p:spPr>
          <p:txBody>
            <a:bodyPr wrap="none" rtlCol="0">
              <a:spAutoFit/>
            </a:bodyPr>
            <a:lstStyle/>
            <a:p>
              <a:r>
                <a:rPr kumimoji="1" lang="ja-JP" altLang="en-US" sz="3600" b="1" dirty="0"/>
                <a:t>復帰突然変異を検出するトランスジェニックマウス</a:t>
              </a:r>
            </a:p>
          </p:txBody>
        </p:sp>
        <p:sp>
          <p:nvSpPr>
            <p:cNvPr id="86" name="テキスト ボックス 85">
              <a:extLst>
                <a:ext uri="{FF2B5EF4-FFF2-40B4-BE49-F238E27FC236}">
                  <a16:creationId xmlns:a16="http://schemas.microsoft.com/office/drawing/2014/main" id="{D0D08E9C-7030-BCF4-FA3F-079F28C3D250}"/>
                </a:ext>
              </a:extLst>
            </p:cNvPr>
            <p:cNvSpPr txBox="1"/>
            <p:nvPr/>
          </p:nvSpPr>
          <p:spPr>
            <a:xfrm>
              <a:off x="16654254" y="6503598"/>
              <a:ext cx="7223519" cy="5016758"/>
            </a:xfrm>
            <a:prstGeom prst="rect">
              <a:avLst/>
            </a:prstGeom>
            <a:noFill/>
          </p:spPr>
          <p:txBody>
            <a:bodyPr wrap="square" rtlCol="0">
              <a:spAutoFit/>
            </a:bodyPr>
            <a:lstStyle/>
            <a:p>
              <a:r>
                <a:rPr kumimoji="1" lang="ja-JP" altLang="en-US" sz="3200" dirty="0"/>
                <a:t>　野田らは発生頻度が低い体細胞突然変異を効率的に検出するために、</a:t>
              </a:r>
              <a:r>
                <a:rPr kumimoji="1" lang="en-US" altLang="ja-JP" sz="3200" dirty="0"/>
                <a:t>hypoxanthine-guanine phosphoribosyl transferase (HPRT)</a:t>
              </a:r>
              <a:r>
                <a:rPr kumimoji="1" lang="ja-JP" altLang="en-US" sz="3200" dirty="0"/>
                <a:t>遺伝子のイントロン</a:t>
              </a:r>
              <a:r>
                <a:rPr kumimoji="1" lang="en-US" altLang="ja-JP" sz="3200" dirty="0"/>
                <a:t>5 </a:t>
              </a:r>
              <a:r>
                <a:rPr kumimoji="1" lang="ja-JP" altLang="en-US" sz="3200" dirty="0"/>
                <a:t>からエクソン </a:t>
              </a:r>
              <a:r>
                <a:rPr kumimoji="1" lang="en-US" altLang="ja-JP" sz="3200" dirty="0"/>
                <a:t>8</a:t>
              </a:r>
              <a:r>
                <a:rPr kumimoji="1" lang="ja-JP" altLang="en-US" sz="3200" dirty="0"/>
                <a:t>（約 </a:t>
              </a:r>
              <a:r>
                <a:rPr kumimoji="1" lang="en-US" altLang="ja-JP" sz="3200" dirty="0"/>
                <a:t>8 kb</a:t>
              </a:r>
              <a:r>
                <a:rPr kumimoji="1" lang="ja-JP" altLang="en-US" sz="3200" dirty="0"/>
                <a:t>）を人為的に重複させたトランスジェニックマウスを作製した（図１</a:t>
              </a:r>
              <a:r>
                <a:rPr kumimoji="1" lang="en-US" altLang="ja-JP" sz="3200" dirty="0"/>
                <a:t>A</a:t>
              </a:r>
              <a:r>
                <a:rPr kumimoji="1" lang="ja-JP" altLang="en-US" sz="3200" dirty="0"/>
                <a:t>）。重複部分が欠失すると </a:t>
              </a:r>
              <a:r>
                <a:rPr kumimoji="1" lang="en-US" altLang="ja-JP" sz="3200" dirty="0" err="1"/>
                <a:t>GFP</a:t>
              </a:r>
              <a:r>
                <a:rPr kumimoji="1" lang="en-US" altLang="ja-JP" sz="3200" dirty="0"/>
                <a:t> </a:t>
              </a:r>
              <a:r>
                <a:rPr kumimoji="1" lang="ja-JP" altLang="en-US" sz="3200" dirty="0"/>
                <a:t>遺伝子が発現して緑色蛍光を呈し、突然変異した体細胞が検出される（図１</a:t>
              </a:r>
              <a:r>
                <a:rPr kumimoji="1" lang="en-US" altLang="ja-JP" sz="3200" dirty="0"/>
                <a:t>B-M</a:t>
              </a:r>
              <a:r>
                <a:rPr kumimoji="1" lang="ja-JP" altLang="en-US" sz="3200" dirty="0"/>
                <a:t>） 。</a:t>
              </a:r>
            </a:p>
          </p:txBody>
        </p:sp>
        <p:sp>
          <p:nvSpPr>
            <p:cNvPr id="88" name="テキスト ボックス 87">
              <a:extLst>
                <a:ext uri="{FF2B5EF4-FFF2-40B4-BE49-F238E27FC236}">
                  <a16:creationId xmlns:a16="http://schemas.microsoft.com/office/drawing/2014/main" id="{C81D945C-DBDB-84A6-3DB5-9076503A28CD}"/>
                </a:ext>
              </a:extLst>
            </p:cNvPr>
            <p:cNvSpPr txBox="1"/>
            <p:nvPr/>
          </p:nvSpPr>
          <p:spPr>
            <a:xfrm>
              <a:off x="23047094" y="15390386"/>
              <a:ext cx="6547249" cy="1569660"/>
            </a:xfrm>
            <a:prstGeom prst="rect">
              <a:avLst/>
            </a:prstGeom>
            <a:noFill/>
          </p:spPr>
          <p:txBody>
            <a:bodyPr wrap="square" rtlCol="0">
              <a:spAutoFit/>
            </a:bodyPr>
            <a:lstStyle/>
            <a:p>
              <a:r>
                <a:rPr lang="ja-JP" altLang="ja-JP" sz="3200" dirty="0">
                  <a:effectLst/>
                  <a:latin typeface="Times New Roman" panose="02020603050405020304" pitchFamily="18" charset="0"/>
                  <a:ea typeface="游明朝" panose="02020400000000000000" pitchFamily="18" charset="-128"/>
                  <a:cs typeface="Times New Roman" panose="02020603050405020304" pitchFamily="18" charset="0"/>
                </a:rPr>
                <a:t>図１</a:t>
              </a:r>
              <a:r>
                <a:rPr lang="ja-JP" altLang="en-US" sz="3200" dirty="0">
                  <a:latin typeface="Times New Roman" panose="02020603050405020304" pitchFamily="18" charset="0"/>
                  <a:ea typeface="游明朝" panose="02020400000000000000" pitchFamily="18" charset="-128"/>
                  <a:cs typeface="Times New Roman" panose="02020603050405020304" pitchFamily="18" charset="0"/>
                </a:rPr>
                <a:t>　</a:t>
              </a:r>
              <a:r>
                <a:rPr lang="ja-JP" altLang="en-US" sz="3200" dirty="0">
                  <a:effectLst/>
                  <a:latin typeface="Times New Roman" panose="02020603050405020304" pitchFamily="18" charset="0"/>
                  <a:ea typeface="游明朝" panose="02020400000000000000" pitchFamily="18" charset="-128"/>
                  <a:cs typeface="Times New Roman" panose="02020603050405020304" pitchFamily="18" charset="0"/>
                </a:rPr>
                <a:t>復帰突然変異を検出する原理と野田らの </a:t>
              </a:r>
              <a:r>
                <a:rPr lang="en-US" altLang="ja-JP" sz="3200" dirty="0">
                  <a:effectLst/>
                  <a:latin typeface="Times New Roman" panose="02020603050405020304" pitchFamily="18" charset="0"/>
                  <a:ea typeface="游明朝" panose="02020400000000000000" pitchFamily="18" charset="-128"/>
                  <a:cs typeface="Times New Roman" panose="02020603050405020304" pitchFamily="18" charset="0"/>
                </a:rPr>
                <a:t>TG </a:t>
              </a:r>
              <a:r>
                <a:rPr lang="ja-JP" altLang="en-US" sz="3200" dirty="0">
                  <a:effectLst/>
                  <a:latin typeface="Times New Roman" panose="02020603050405020304" pitchFamily="18" charset="0"/>
                  <a:ea typeface="游明朝" panose="02020400000000000000" pitchFamily="18" charset="-128"/>
                  <a:cs typeface="Times New Roman" panose="02020603050405020304" pitchFamily="18" charset="0"/>
                </a:rPr>
                <a:t>マウスにおいて検出された変異体細胞</a:t>
              </a:r>
              <a:endParaRPr kumimoji="1" lang="en-US" altLang="ja-JP" sz="3200" dirty="0"/>
            </a:p>
          </p:txBody>
        </p:sp>
      </p:grpSp>
      <p:sp>
        <p:nvSpPr>
          <p:cNvPr id="54" name="テキスト ボックス 53">
            <a:extLst>
              <a:ext uri="{FF2B5EF4-FFF2-40B4-BE49-F238E27FC236}">
                <a16:creationId xmlns:a16="http://schemas.microsoft.com/office/drawing/2014/main" id="{0D74C2E6-A429-FBD3-0FF4-8AB2F2D83C6A}"/>
              </a:ext>
            </a:extLst>
          </p:cNvPr>
          <p:cNvSpPr txBox="1"/>
          <p:nvPr/>
        </p:nvSpPr>
        <p:spPr>
          <a:xfrm>
            <a:off x="1194738" y="22268897"/>
            <a:ext cx="1415772" cy="830997"/>
          </a:xfrm>
          <a:prstGeom prst="rect">
            <a:avLst/>
          </a:prstGeom>
          <a:noFill/>
        </p:spPr>
        <p:txBody>
          <a:bodyPr wrap="none" rtlCol="0">
            <a:spAutoFit/>
          </a:bodyPr>
          <a:lstStyle/>
          <a:p>
            <a:r>
              <a:rPr kumimoji="1" lang="ja-JP" altLang="en-US" sz="4800" b="1" u="sng" dirty="0"/>
              <a:t>照射</a:t>
            </a:r>
          </a:p>
        </p:txBody>
      </p:sp>
      <p:sp>
        <p:nvSpPr>
          <p:cNvPr id="57" name="テキスト ボックス 56">
            <a:extLst>
              <a:ext uri="{FF2B5EF4-FFF2-40B4-BE49-F238E27FC236}">
                <a16:creationId xmlns:a16="http://schemas.microsoft.com/office/drawing/2014/main" id="{8443A3E2-7DE3-3429-1A68-908E359C2590}"/>
              </a:ext>
            </a:extLst>
          </p:cNvPr>
          <p:cNvSpPr txBox="1"/>
          <p:nvPr/>
        </p:nvSpPr>
        <p:spPr>
          <a:xfrm>
            <a:off x="850258" y="23158088"/>
            <a:ext cx="8385989" cy="2062103"/>
          </a:xfrm>
          <a:prstGeom prst="rect">
            <a:avLst/>
          </a:prstGeom>
          <a:noFill/>
        </p:spPr>
        <p:txBody>
          <a:bodyPr wrap="square" rtlCol="0">
            <a:spAutoFit/>
          </a:bodyPr>
          <a:lstStyle/>
          <a:p>
            <a:r>
              <a:rPr kumimoji="1" lang="ja-JP" altLang="en-US" sz="3200" dirty="0"/>
              <a:t>　</a:t>
            </a:r>
            <a:r>
              <a:rPr kumimoji="1" lang="en-US" altLang="ja-JP" sz="3200" dirty="0"/>
              <a:t>TG </a:t>
            </a:r>
            <a:r>
              <a:rPr kumimoji="1" lang="ja-JP" altLang="en-US" sz="3200" dirty="0"/>
              <a:t>ゼブラフィッシュ胚（原腸期</a:t>
            </a:r>
            <a:r>
              <a:rPr kumimoji="1" lang="en-US" altLang="ja-JP" sz="3200" dirty="0"/>
              <a:t>, 9 </a:t>
            </a:r>
            <a:r>
              <a:rPr kumimoji="1" lang="en-US" altLang="ja-JP" sz="3200" dirty="0" err="1"/>
              <a:t>hpf</a:t>
            </a:r>
            <a:r>
              <a:rPr kumimoji="1" lang="ja-JP" altLang="en-US" sz="3200" dirty="0"/>
              <a:t>）に</a:t>
            </a:r>
            <a:endParaRPr kumimoji="1" lang="en-US" altLang="ja-JP" sz="3200" dirty="0"/>
          </a:p>
          <a:p>
            <a:r>
              <a:rPr kumimoji="1" lang="ja-JP" altLang="en-US" sz="3200" dirty="0"/>
              <a:t>炭素イオン線（</a:t>
            </a:r>
            <a:r>
              <a:rPr kumimoji="1" lang="en-US" altLang="ja-JP" sz="3200" baseline="30000" dirty="0" err="1"/>
              <a:t>12</a:t>
            </a:r>
            <a:r>
              <a:rPr kumimoji="1" lang="en-US" altLang="ja-JP" sz="3200" dirty="0" err="1"/>
              <a:t>C</a:t>
            </a:r>
            <a:r>
              <a:rPr kumimoji="1" lang="en-US" altLang="ja-JP" sz="3200" baseline="30000" dirty="0" err="1"/>
              <a:t>5</a:t>
            </a:r>
            <a:r>
              <a:rPr kumimoji="1" lang="en-US" altLang="ja-JP" sz="3200" baseline="30000" dirty="0"/>
              <a:t>+</a:t>
            </a:r>
            <a:r>
              <a:rPr kumimoji="1" lang="en-US" altLang="ja-JP" sz="3200" dirty="0"/>
              <a:t>, 26.7 MeV/u, @TIARA </a:t>
            </a:r>
            <a:r>
              <a:rPr kumimoji="1" lang="ja-JP" altLang="en-US" sz="3200" dirty="0"/>
              <a:t>）、</a:t>
            </a:r>
            <a:endParaRPr kumimoji="1" lang="en-US" altLang="ja-JP" sz="3200" dirty="0"/>
          </a:p>
          <a:p>
            <a:r>
              <a:rPr kumimoji="1" lang="ja-JP" altLang="en-US" sz="3200" dirty="0"/>
              <a:t>プロトン線（</a:t>
            </a:r>
            <a:r>
              <a:rPr kumimoji="1" lang="en-US" altLang="ja-JP" sz="3200" dirty="0"/>
              <a:t>H</a:t>
            </a:r>
            <a:r>
              <a:rPr kumimoji="1" lang="en-US" altLang="ja-JP" sz="3200" baseline="30000" dirty="0"/>
              <a:t>+</a:t>
            </a:r>
            <a:r>
              <a:rPr kumimoji="1" lang="en-US" altLang="ja-JP" sz="3200" dirty="0"/>
              <a:t>, 15 MeV/u,  @TIARA </a:t>
            </a:r>
            <a:r>
              <a:rPr kumimoji="1" lang="ja-JP" altLang="en-US" sz="3200" dirty="0"/>
              <a:t>）、</a:t>
            </a:r>
            <a:endParaRPr kumimoji="1" lang="en-US" altLang="ja-JP" sz="3200" dirty="0"/>
          </a:p>
          <a:p>
            <a:r>
              <a:rPr kumimoji="1" lang="ja-JP" altLang="en-US" sz="3200" dirty="0"/>
              <a:t>ガンマ線（</a:t>
            </a:r>
            <a:r>
              <a:rPr kumimoji="1" lang="en-US" altLang="ja-JP" sz="3200" dirty="0"/>
              <a:t>@</a:t>
            </a:r>
            <a:r>
              <a:rPr kumimoji="1" lang="ja-JP" altLang="en-US" sz="3200" dirty="0"/>
              <a:t>東京大学）をそれぞれ照射した。</a:t>
            </a:r>
          </a:p>
        </p:txBody>
      </p:sp>
      <p:sp>
        <p:nvSpPr>
          <p:cNvPr id="93" name="テキスト ボックス 92">
            <a:extLst>
              <a:ext uri="{FF2B5EF4-FFF2-40B4-BE49-F238E27FC236}">
                <a16:creationId xmlns:a16="http://schemas.microsoft.com/office/drawing/2014/main" id="{08E96B1F-C68D-7AA1-1F7E-C765883DBB93}"/>
              </a:ext>
            </a:extLst>
          </p:cNvPr>
          <p:cNvSpPr txBox="1"/>
          <p:nvPr/>
        </p:nvSpPr>
        <p:spPr>
          <a:xfrm>
            <a:off x="1307295" y="25471428"/>
            <a:ext cx="7829482" cy="1569660"/>
          </a:xfrm>
          <a:prstGeom prst="rect">
            <a:avLst/>
          </a:prstGeom>
          <a:noFill/>
        </p:spPr>
        <p:txBody>
          <a:bodyPr wrap="square" rtlCol="0">
            <a:spAutoFit/>
          </a:bodyPr>
          <a:lstStyle/>
          <a:p>
            <a:r>
              <a:rPr lang="ja-JP" altLang="ja-JP" sz="3200" dirty="0">
                <a:effectLst/>
                <a:latin typeface="Times New Roman" panose="02020603050405020304" pitchFamily="18" charset="0"/>
                <a:ea typeface="游明朝" panose="02020400000000000000" pitchFamily="18" charset="-128"/>
                <a:cs typeface="Times New Roman" panose="02020603050405020304" pitchFamily="18" charset="0"/>
              </a:rPr>
              <a:t>図</a:t>
            </a:r>
            <a:r>
              <a:rPr lang="ja-JP" altLang="en-US" sz="3200" dirty="0">
                <a:effectLst/>
                <a:latin typeface="Times New Roman" panose="02020603050405020304" pitchFamily="18" charset="0"/>
                <a:ea typeface="游明朝" panose="02020400000000000000" pitchFamily="18" charset="-128"/>
                <a:cs typeface="Times New Roman" panose="02020603050405020304" pitchFamily="18" charset="0"/>
              </a:rPr>
              <a:t>３　本研究で使用した照射装置</a:t>
            </a:r>
            <a:endParaRPr lang="en-US" altLang="ja-JP" sz="3200" dirty="0">
              <a:effectLst/>
              <a:latin typeface="Times New Roman" panose="02020603050405020304" pitchFamily="18" charset="0"/>
              <a:ea typeface="游明朝" panose="02020400000000000000" pitchFamily="18" charset="-128"/>
              <a:cs typeface="Times New Roman" panose="02020603050405020304" pitchFamily="18" charset="0"/>
            </a:endParaRPr>
          </a:p>
          <a:p>
            <a:r>
              <a:rPr kumimoji="1" lang="ja-JP" altLang="en-US" sz="3200" dirty="0"/>
              <a:t>（</a:t>
            </a:r>
            <a:r>
              <a:rPr kumimoji="1" lang="en-US" altLang="ja-JP" sz="3200" dirty="0"/>
              <a:t>A</a:t>
            </a:r>
            <a:r>
              <a:rPr kumimoji="1" lang="ja-JP" altLang="en-US" sz="3200" dirty="0"/>
              <a:t>）細胞局部照射装置＠</a:t>
            </a:r>
            <a:r>
              <a:rPr kumimoji="1" lang="en-US" altLang="ja-JP" sz="3200" dirty="0"/>
              <a:t>TIARA</a:t>
            </a:r>
          </a:p>
          <a:p>
            <a:r>
              <a:rPr kumimoji="1" lang="ja-JP" altLang="en-US" sz="3200" dirty="0"/>
              <a:t>（</a:t>
            </a:r>
            <a:r>
              <a:rPr kumimoji="1" lang="en-US" altLang="ja-JP" sz="3200" dirty="0"/>
              <a:t>B</a:t>
            </a:r>
            <a:r>
              <a:rPr kumimoji="1" lang="ja-JP" altLang="en-US" sz="3200" dirty="0"/>
              <a:t>）ガンマセル＠東京大学柏キャンパス</a:t>
            </a:r>
            <a:r>
              <a:rPr kumimoji="1" lang="en-US" altLang="ja-JP" sz="3200" dirty="0"/>
              <a:t> </a:t>
            </a:r>
          </a:p>
        </p:txBody>
      </p:sp>
      <p:grpSp>
        <p:nvGrpSpPr>
          <p:cNvPr id="59" name="グループ化 58">
            <a:extLst>
              <a:ext uri="{FF2B5EF4-FFF2-40B4-BE49-F238E27FC236}">
                <a16:creationId xmlns:a16="http://schemas.microsoft.com/office/drawing/2014/main" id="{C9838D2E-FFE4-2B2D-4248-EDFC93A240AA}"/>
              </a:ext>
            </a:extLst>
          </p:cNvPr>
          <p:cNvGrpSpPr/>
          <p:nvPr/>
        </p:nvGrpSpPr>
        <p:grpSpPr>
          <a:xfrm>
            <a:off x="9387330" y="22568604"/>
            <a:ext cx="6672871" cy="4670378"/>
            <a:chOff x="5590683" y="23291445"/>
            <a:chExt cx="6672871" cy="4670378"/>
          </a:xfrm>
        </p:grpSpPr>
        <p:pic>
          <p:nvPicPr>
            <p:cNvPr id="51" name="図 50" descr="屋内, 小さい, 座る, テーブル が含まれている画像&#10;&#10;自動的に生成された説明">
              <a:extLst>
                <a:ext uri="{FF2B5EF4-FFF2-40B4-BE49-F238E27FC236}">
                  <a16:creationId xmlns:a16="http://schemas.microsoft.com/office/drawing/2014/main" id="{6DE3B3D5-E3AE-B13B-B412-C719C21E9581}"/>
                </a:ext>
              </a:extLst>
            </p:cNvPr>
            <p:cNvPicPr>
              <a:picLocks noChangeAspect="1"/>
            </p:cNvPicPr>
            <p:nvPr/>
          </p:nvPicPr>
          <p:blipFill rotWithShape="1">
            <a:blip r:embed="rId5">
              <a:extLst>
                <a:ext uri="{28A0092B-C50C-407E-A947-70E740481C1C}">
                  <a14:useLocalDpi xmlns:a14="http://schemas.microsoft.com/office/drawing/2010/main" val="0"/>
                </a:ext>
              </a:extLst>
            </a:blip>
            <a:srcRect t="9031" b="7587"/>
            <a:stretch/>
          </p:blipFill>
          <p:spPr>
            <a:xfrm rot="5400000">
              <a:off x="8493063" y="24191332"/>
              <a:ext cx="4639567" cy="2901414"/>
            </a:xfrm>
            <a:prstGeom prst="rect">
              <a:avLst/>
            </a:prstGeom>
          </p:spPr>
        </p:pic>
        <p:pic>
          <p:nvPicPr>
            <p:cNvPr id="58" name="図 57" descr="屋内, テーブル, 大きい, 座る が含まれている画像&#10;&#10;自動的に生成された説明">
              <a:extLst>
                <a:ext uri="{FF2B5EF4-FFF2-40B4-BE49-F238E27FC236}">
                  <a16:creationId xmlns:a16="http://schemas.microsoft.com/office/drawing/2014/main" id="{5B9AF2C1-C0E4-87D7-A96D-20C1C259B1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5006886" y="23875242"/>
              <a:ext cx="4670378" cy="3502784"/>
            </a:xfrm>
            <a:prstGeom prst="rect">
              <a:avLst/>
            </a:prstGeom>
          </p:spPr>
        </p:pic>
        <p:sp>
          <p:nvSpPr>
            <p:cNvPr id="94" name="テキスト ボックス 93">
              <a:extLst>
                <a:ext uri="{FF2B5EF4-FFF2-40B4-BE49-F238E27FC236}">
                  <a16:creationId xmlns:a16="http://schemas.microsoft.com/office/drawing/2014/main" id="{B0D36B46-5E17-10B8-7AA1-AC51041BACA7}"/>
                </a:ext>
              </a:extLst>
            </p:cNvPr>
            <p:cNvSpPr txBox="1"/>
            <p:nvPr/>
          </p:nvSpPr>
          <p:spPr>
            <a:xfrm>
              <a:off x="5791121" y="23393077"/>
              <a:ext cx="548548" cy="461665"/>
            </a:xfrm>
            <a:prstGeom prst="rect">
              <a:avLst/>
            </a:prstGeom>
            <a:solidFill>
              <a:schemeClr val="bg1"/>
            </a:solidFill>
          </p:spPr>
          <p:txBody>
            <a:bodyPr wrap="none" rtlCol="0">
              <a:spAutoFit/>
            </a:bodyPr>
            <a:lstStyle/>
            <a:p>
              <a:r>
                <a:rPr kumimoji="1" lang="en-US" altLang="ja-JP" sz="2400" dirty="0"/>
                <a:t>(A)</a:t>
              </a:r>
              <a:endParaRPr kumimoji="1" lang="ja-JP" altLang="en-US" sz="2400" dirty="0"/>
            </a:p>
          </p:txBody>
        </p:sp>
        <p:sp>
          <p:nvSpPr>
            <p:cNvPr id="95" name="テキスト ボックス 94">
              <a:extLst>
                <a:ext uri="{FF2B5EF4-FFF2-40B4-BE49-F238E27FC236}">
                  <a16:creationId xmlns:a16="http://schemas.microsoft.com/office/drawing/2014/main" id="{D097C7B3-46FB-4983-16E1-010ECC2270A2}"/>
                </a:ext>
              </a:extLst>
            </p:cNvPr>
            <p:cNvSpPr txBox="1"/>
            <p:nvPr/>
          </p:nvSpPr>
          <p:spPr>
            <a:xfrm>
              <a:off x="9438707" y="23393077"/>
              <a:ext cx="537327" cy="461665"/>
            </a:xfrm>
            <a:prstGeom prst="rect">
              <a:avLst/>
            </a:prstGeom>
            <a:solidFill>
              <a:schemeClr val="bg1"/>
            </a:solidFill>
          </p:spPr>
          <p:txBody>
            <a:bodyPr wrap="none" rtlCol="0">
              <a:spAutoFit/>
            </a:bodyPr>
            <a:lstStyle/>
            <a:p>
              <a:r>
                <a:rPr kumimoji="1" lang="en-US" altLang="ja-JP" sz="2400" dirty="0"/>
                <a:t>(B)</a:t>
              </a:r>
              <a:endParaRPr kumimoji="1" lang="ja-JP" altLang="en-US" sz="2400" dirty="0"/>
            </a:p>
          </p:txBody>
        </p:sp>
      </p:grpSp>
      <p:sp>
        <p:nvSpPr>
          <p:cNvPr id="97" name="テキスト ボックス 96">
            <a:extLst>
              <a:ext uri="{FF2B5EF4-FFF2-40B4-BE49-F238E27FC236}">
                <a16:creationId xmlns:a16="http://schemas.microsoft.com/office/drawing/2014/main" id="{EE5D4490-EF93-16EA-2839-AC3F997440F4}"/>
              </a:ext>
            </a:extLst>
          </p:cNvPr>
          <p:cNvSpPr txBox="1"/>
          <p:nvPr/>
        </p:nvSpPr>
        <p:spPr>
          <a:xfrm>
            <a:off x="14450177" y="30442806"/>
            <a:ext cx="14640320" cy="1815882"/>
          </a:xfrm>
          <a:prstGeom prst="rect">
            <a:avLst/>
          </a:prstGeom>
          <a:noFill/>
        </p:spPr>
        <p:txBody>
          <a:bodyPr wrap="square" rtlCol="0">
            <a:spAutoFit/>
          </a:bodyPr>
          <a:lstStyle/>
          <a:p>
            <a:r>
              <a:rPr kumimoji="1" lang="ja-JP" altLang="en-US" sz="2800" dirty="0"/>
              <a:t>炭素イオンビーム：</a:t>
            </a:r>
          </a:p>
          <a:p>
            <a:r>
              <a:rPr kumimoji="1" lang="ja-JP" altLang="en-US" sz="2800" dirty="0"/>
              <a:t>　</a:t>
            </a:r>
            <a:r>
              <a:rPr kumimoji="1" lang="en-US" altLang="ja-JP" sz="2800" dirty="0"/>
              <a:t>10 </a:t>
            </a:r>
            <a:r>
              <a:rPr kumimoji="1" lang="en-US" altLang="ja-JP" sz="2800" dirty="0" err="1"/>
              <a:t>Gy</a:t>
            </a:r>
            <a:r>
              <a:rPr kumimoji="1" lang="ja-JP" altLang="en-US" sz="2800" dirty="0"/>
              <a:t>、</a:t>
            </a:r>
            <a:r>
              <a:rPr kumimoji="1" lang="en-US" altLang="ja-JP" sz="2800" dirty="0"/>
              <a:t>5 </a:t>
            </a:r>
            <a:r>
              <a:rPr kumimoji="1" lang="en-US" altLang="ja-JP" sz="2800" dirty="0" err="1"/>
              <a:t>Gy</a:t>
            </a:r>
            <a:r>
              <a:rPr kumimoji="1" lang="en-US" altLang="ja-JP" sz="2800" dirty="0"/>
              <a:t> </a:t>
            </a:r>
            <a:r>
              <a:rPr kumimoji="1" lang="ja-JP" altLang="en-US" sz="2800" dirty="0"/>
              <a:t>の炭素イオンビームを照射した胚は体長の短縮、囲心空の腫脹、体躯の屈曲等の奇形を示し、</a:t>
            </a:r>
            <a:r>
              <a:rPr kumimoji="1" lang="en-US" altLang="ja-JP" sz="2800" dirty="0"/>
              <a:t>10 </a:t>
            </a:r>
            <a:r>
              <a:rPr kumimoji="1" lang="en-US" altLang="ja-JP" sz="2800" dirty="0" err="1"/>
              <a:t>Gy</a:t>
            </a:r>
            <a:r>
              <a:rPr kumimoji="1" lang="ja-JP" altLang="en-US" sz="2800" dirty="0"/>
              <a:t>照射した胚は照射後</a:t>
            </a:r>
            <a:r>
              <a:rPr kumimoji="1" lang="en-US" altLang="ja-JP" sz="2800" dirty="0"/>
              <a:t>3</a:t>
            </a:r>
            <a:r>
              <a:rPr kumimoji="1" lang="ja-JP" altLang="en-US" sz="2800" dirty="0"/>
              <a:t>日目、</a:t>
            </a:r>
            <a:r>
              <a:rPr kumimoji="1" lang="en-US" altLang="ja-JP" sz="2800" dirty="0"/>
              <a:t>5 </a:t>
            </a:r>
            <a:r>
              <a:rPr kumimoji="1" lang="en-US" altLang="ja-JP" sz="2800" dirty="0" err="1"/>
              <a:t>Gy</a:t>
            </a:r>
            <a:r>
              <a:rPr kumimoji="1" lang="ja-JP" altLang="en-US" sz="2800" dirty="0"/>
              <a:t>照射した胚は</a:t>
            </a:r>
            <a:r>
              <a:rPr kumimoji="1" lang="en-US" altLang="ja-JP" sz="2800" dirty="0"/>
              <a:t>4</a:t>
            </a:r>
            <a:r>
              <a:rPr kumimoji="1" lang="ja-JP" altLang="en-US" sz="2800" dirty="0"/>
              <a:t>日目に全てが死亡した。また</a:t>
            </a:r>
            <a:r>
              <a:rPr kumimoji="1" lang="en-US" altLang="ja-JP" sz="2800" dirty="0"/>
              <a:t>10 </a:t>
            </a:r>
            <a:r>
              <a:rPr kumimoji="1" lang="en-US" altLang="ja-JP" sz="2800" dirty="0" err="1"/>
              <a:t>Gy</a:t>
            </a:r>
            <a:r>
              <a:rPr kumimoji="1" lang="ja-JP" altLang="en-US" sz="2800" dirty="0"/>
              <a:t>、</a:t>
            </a:r>
            <a:r>
              <a:rPr kumimoji="1" lang="en-US" altLang="ja-JP" sz="2800" dirty="0"/>
              <a:t>5 </a:t>
            </a:r>
            <a:r>
              <a:rPr kumimoji="1" lang="en-US" altLang="ja-JP" sz="2800" dirty="0" err="1"/>
              <a:t>Gy</a:t>
            </a:r>
            <a:r>
              <a:rPr kumimoji="1" lang="ja-JP" altLang="en-US" sz="2800" dirty="0"/>
              <a:t>を照射した胚は観察した全てで</a:t>
            </a:r>
            <a:r>
              <a:rPr kumimoji="1" lang="en-US" altLang="ja-JP" sz="2800" dirty="0" err="1"/>
              <a:t>GFP</a:t>
            </a:r>
            <a:r>
              <a:rPr kumimoji="1" lang="ja-JP" altLang="en-US" sz="2800" dirty="0"/>
              <a:t>の発現（矢印）を検出した。</a:t>
            </a:r>
          </a:p>
        </p:txBody>
      </p:sp>
      <p:sp>
        <p:nvSpPr>
          <p:cNvPr id="98" name="テキスト ボックス 97">
            <a:extLst>
              <a:ext uri="{FF2B5EF4-FFF2-40B4-BE49-F238E27FC236}">
                <a16:creationId xmlns:a16="http://schemas.microsoft.com/office/drawing/2014/main" id="{5A9B61D3-5940-EAAE-EF32-A577D60258AF}"/>
              </a:ext>
            </a:extLst>
          </p:cNvPr>
          <p:cNvSpPr txBox="1"/>
          <p:nvPr/>
        </p:nvSpPr>
        <p:spPr>
          <a:xfrm>
            <a:off x="14322225" y="32511507"/>
            <a:ext cx="14768272" cy="1815882"/>
          </a:xfrm>
          <a:prstGeom prst="rect">
            <a:avLst/>
          </a:prstGeom>
          <a:noFill/>
        </p:spPr>
        <p:txBody>
          <a:bodyPr wrap="square" rtlCol="0">
            <a:spAutoFit/>
          </a:bodyPr>
          <a:lstStyle/>
          <a:p>
            <a:r>
              <a:rPr kumimoji="1" lang="ja-JP" altLang="en-US" sz="2800" dirty="0"/>
              <a:t>プロトンビーム：</a:t>
            </a:r>
          </a:p>
          <a:p>
            <a:r>
              <a:rPr kumimoji="1" lang="ja-JP" altLang="en-US" sz="2800" dirty="0"/>
              <a:t>　</a:t>
            </a:r>
            <a:r>
              <a:rPr kumimoji="1" lang="en-US" altLang="ja-JP" sz="2800" dirty="0"/>
              <a:t>10 </a:t>
            </a:r>
            <a:r>
              <a:rPr kumimoji="1" lang="en-US" altLang="ja-JP" sz="2800" dirty="0" err="1"/>
              <a:t>Gy</a:t>
            </a:r>
            <a:r>
              <a:rPr kumimoji="1" lang="ja-JP" altLang="en-US" sz="2800" dirty="0"/>
              <a:t>のプロトンビームを照射した胚では囲心空の腫脹、体躯の屈曲等の奇形が見られた。また照射後</a:t>
            </a:r>
            <a:r>
              <a:rPr kumimoji="1" lang="en-US" altLang="ja-JP" sz="2800" dirty="0"/>
              <a:t>6</a:t>
            </a:r>
            <a:r>
              <a:rPr kumimoji="1" lang="ja-JP" altLang="en-US" sz="2800" dirty="0"/>
              <a:t>日目の時点でも致死には至らず生存している胚が存在した。</a:t>
            </a:r>
            <a:r>
              <a:rPr kumimoji="1" lang="en-US" altLang="ja-JP" sz="2800" dirty="0"/>
              <a:t>10 </a:t>
            </a:r>
            <a:r>
              <a:rPr kumimoji="1" lang="en-US" altLang="ja-JP" sz="2800" dirty="0" err="1"/>
              <a:t>Gy</a:t>
            </a:r>
            <a:r>
              <a:rPr kumimoji="1" lang="ja-JP" altLang="en-US" sz="2800" dirty="0"/>
              <a:t>を照射した</a:t>
            </a:r>
            <a:r>
              <a:rPr kumimoji="1" lang="en-US" altLang="ja-JP" sz="2800" dirty="0"/>
              <a:t>18</a:t>
            </a:r>
            <a:r>
              <a:rPr kumimoji="1" lang="ja-JP" altLang="en-US" sz="2800" dirty="0"/>
              <a:t>胚のうち</a:t>
            </a:r>
            <a:r>
              <a:rPr kumimoji="1" lang="en-US" altLang="ja-JP" sz="2800" dirty="0"/>
              <a:t>12</a:t>
            </a:r>
            <a:r>
              <a:rPr kumimoji="1" lang="ja-JP" altLang="en-US" sz="2800" dirty="0"/>
              <a:t>胚で</a:t>
            </a:r>
            <a:r>
              <a:rPr kumimoji="1" lang="en-US" altLang="ja-JP" sz="2800" dirty="0" err="1"/>
              <a:t>GFP</a:t>
            </a:r>
            <a:r>
              <a:rPr kumimoji="1" lang="ja-JP" altLang="en-US" sz="2800" dirty="0"/>
              <a:t>の発現（矢印）を検出した。</a:t>
            </a:r>
          </a:p>
        </p:txBody>
      </p:sp>
      <p:sp>
        <p:nvSpPr>
          <p:cNvPr id="105" name="テキスト ボックス 104">
            <a:extLst>
              <a:ext uri="{FF2B5EF4-FFF2-40B4-BE49-F238E27FC236}">
                <a16:creationId xmlns:a16="http://schemas.microsoft.com/office/drawing/2014/main" id="{07B72080-FB9C-EC7C-C923-CEC58BF45003}"/>
              </a:ext>
            </a:extLst>
          </p:cNvPr>
          <p:cNvSpPr txBox="1"/>
          <p:nvPr/>
        </p:nvSpPr>
        <p:spPr>
          <a:xfrm>
            <a:off x="14431724" y="34454296"/>
            <a:ext cx="14767746" cy="3108543"/>
          </a:xfrm>
          <a:prstGeom prst="rect">
            <a:avLst/>
          </a:prstGeom>
          <a:noFill/>
        </p:spPr>
        <p:txBody>
          <a:bodyPr wrap="square" rtlCol="0">
            <a:spAutoFit/>
          </a:bodyPr>
          <a:lstStyle/>
          <a:p>
            <a:r>
              <a:rPr kumimoji="1" lang="ja-JP" altLang="en-US" sz="2800" dirty="0"/>
              <a:t>ガンマ線：</a:t>
            </a:r>
          </a:p>
          <a:p>
            <a:r>
              <a:rPr kumimoji="1" lang="ja-JP" altLang="en-US" sz="2800" dirty="0"/>
              <a:t>　</a:t>
            </a:r>
            <a:r>
              <a:rPr kumimoji="1" lang="en-US" altLang="ja-JP" sz="2800" dirty="0"/>
              <a:t>30 </a:t>
            </a:r>
            <a:r>
              <a:rPr kumimoji="1" lang="en-US" altLang="ja-JP" sz="2800" dirty="0" err="1"/>
              <a:t>Gy</a:t>
            </a:r>
            <a:r>
              <a:rPr kumimoji="1" lang="ja-JP" altLang="en-US" sz="2800" dirty="0"/>
              <a:t>のガンマ線を照射した胚は全て重度の奇形（囲心空の腫脹、体躯の屈曲、頭部の形成不全、小頭症等）を示し、照射後</a:t>
            </a:r>
            <a:r>
              <a:rPr kumimoji="1" lang="en-US" altLang="ja-JP" sz="2800" dirty="0"/>
              <a:t>3</a:t>
            </a:r>
            <a:r>
              <a:rPr kumimoji="1" lang="ja-JP" altLang="en-US" sz="2800" dirty="0"/>
              <a:t>日目に全てが死亡した。</a:t>
            </a:r>
            <a:r>
              <a:rPr kumimoji="1" lang="en-US" altLang="ja-JP" sz="2800" dirty="0"/>
              <a:t>20 </a:t>
            </a:r>
            <a:r>
              <a:rPr kumimoji="1" lang="en-US" altLang="ja-JP" sz="2800" dirty="0" err="1"/>
              <a:t>Gy</a:t>
            </a:r>
            <a:r>
              <a:rPr kumimoji="1" lang="ja-JP" altLang="en-US" sz="2800" dirty="0"/>
              <a:t>を照射した場合も全ての胚が奇形（囲心空の腫脹、体躯の屈曲）を示したが、生存する胚が認められた。</a:t>
            </a:r>
            <a:r>
              <a:rPr kumimoji="1" lang="en-US" altLang="ja-JP" sz="2800" dirty="0"/>
              <a:t>10 </a:t>
            </a:r>
            <a:r>
              <a:rPr kumimoji="1" lang="en-US" altLang="ja-JP" sz="2800" dirty="0" err="1"/>
              <a:t>Gy</a:t>
            </a:r>
            <a:r>
              <a:rPr kumimoji="1" lang="en-US" altLang="ja-JP" sz="2800" dirty="0"/>
              <a:t> </a:t>
            </a:r>
            <a:r>
              <a:rPr kumimoji="1" lang="ja-JP" altLang="en-US" sz="2800" dirty="0"/>
              <a:t>を照射した胚では孵化後に奇形（囲心空の腫脹、体躯の屈曲）が確認できたが、死亡するものより少数であった。</a:t>
            </a:r>
            <a:r>
              <a:rPr kumimoji="1" lang="en-US" altLang="ja-JP" sz="2800" dirty="0"/>
              <a:t>30 </a:t>
            </a:r>
            <a:r>
              <a:rPr kumimoji="1" lang="en-US" altLang="ja-JP" sz="2800" dirty="0" err="1"/>
              <a:t>Gy</a:t>
            </a:r>
            <a:r>
              <a:rPr kumimoji="1" lang="en-US" altLang="ja-JP" sz="2800" dirty="0"/>
              <a:t> </a:t>
            </a:r>
            <a:r>
              <a:rPr kumimoji="1" lang="ja-JP" altLang="en-US" sz="2800" dirty="0"/>
              <a:t>を照射した場合では</a:t>
            </a:r>
            <a:r>
              <a:rPr kumimoji="1" lang="en-US" altLang="ja-JP" sz="2800" dirty="0"/>
              <a:t>20</a:t>
            </a:r>
            <a:r>
              <a:rPr kumimoji="1" lang="ja-JP" altLang="en-US" sz="2800" dirty="0"/>
              <a:t>胚中</a:t>
            </a:r>
            <a:r>
              <a:rPr kumimoji="1" lang="en-US" altLang="ja-JP" sz="2800" dirty="0"/>
              <a:t>20</a:t>
            </a:r>
            <a:r>
              <a:rPr kumimoji="1" lang="ja-JP" altLang="en-US" sz="2800" dirty="0"/>
              <a:t>胚で、</a:t>
            </a:r>
            <a:r>
              <a:rPr kumimoji="1" lang="en-US" altLang="ja-JP" sz="2800" dirty="0"/>
              <a:t>20 </a:t>
            </a:r>
            <a:r>
              <a:rPr kumimoji="1" lang="en-US" altLang="ja-JP" sz="2800" dirty="0" err="1"/>
              <a:t>Gy</a:t>
            </a:r>
            <a:r>
              <a:rPr kumimoji="1" lang="ja-JP" altLang="en-US" sz="2800" dirty="0"/>
              <a:t>を照射した場合では</a:t>
            </a:r>
            <a:r>
              <a:rPr kumimoji="1" lang="en-US" altLang="ja-JP" sz="2800" dirty="0"/>
              <a:t>21</a:t>
            </a:r>
            <a:r>
              <a:rPr kumimoji="1" lang="ja-JP" altLang="en-US" sz="2800" dirty="0"/>
              <a:t>胚中</a:t>
            </a:r>
            <a:r>
              <a:rPr kumimoji="1" lang="en-US" altLang="ja-JP" sz="2800" dirty="0"/>
              <a:t>10</a:t>
            </a:r>
            <a:r>
              <a:rPr kumimoji="1" lang="ja-JP" altLang="en-US" sz="2800" dirty="0"/>
              <a:t>胚で</a:t>
            </a:r>
            <a:r>
              <a:rPr kumimoji="1" lang="en-US" altLang="ja-JP" sz="2800" dirty="0" err="1"/>
              <a:t>GFP</a:t>
            </a:r>
            <a:r>
              <a:rPr kumimoji="1" lang="ja-JP" altLang="en-US" sz="2800" dirty="0"/>
              <a:t>の発現を検出したが、</a:t>
            </a:r>
            <a:r>
              <a:rPr kumimoji="1" lang="en-US" altLang="ja-JP" sz="2800" dirty="0"/>
              <a:t>10 </a:t>
            </a:r>
            <a:r>
              <a:rPr kumimoji="1" lang="en-US" altLang="ja-JP" sz="2800" dirty="0" err="1"/>
              <a:t>Gy</a:t>
            </a:r>
            <a:r>
              <a:rPr kumimoji="1" lang="ja-JP" altLang="en-US" sz="2800" dirty="0"/>
              <a:t>を照射した場合では</a:t>
            </a:r>
            <a:r>
              <a:rPr kumimoji="1" lang="en-US" altLang="ja-JP" sz="2800" dirty="0" err="1"/>
              <a:t>GFP</a:t>
            </a:r>
            <a:r>
              <a:rPr kumimoji="1" lang="ja-JP" altLang="en-US" sz="2800" dirty="0"/>
              <a:t>の発現を検出できなかった。</a:t>
            </a:r>
          </a:p>
        </p:txBody>
      </p:sp>
      <p:sp>
        <p:nvSpPr>
          <p:cNvPr id="106" name="テキスト ボックス 105">
            <a:extLst>
              <a:ext uri="{FF2B5EF4-FFF2-40B4-BE49-F238E27FC236}">
                <a16:creationId xmlns:a16="http://schemas.microsoft.com/office/drawing/2014/main" id="{25F8D67C-A156-C8ED-93BB-8E26EB4C45BC}"/>
              </a:ext>
            </a:extLst>
          </p:cNvPr>
          <p:cNvSpPr txBox="1"/>
          <p:nvPr/>
        </p:nvSpPr>
        <p:spPr>
          <a:xfrm>
            <a:off x="1502935" y="38256364"/>
            <a:ext cx="2031325" cy="830997"/>
          </a:xfrm>
          <a:prstGeom prst="rect">
            <a:avLst/>
          </a:prstGeom>
          <a:noFill/>
        </p:spPr>
        <p:txBody>
          <a:bodyPr wrap="none" rtlCol="0">
            <a:spAutoFit/>
          </a:bodyPr>
          <a:lstStyle/>
          <a:p>
            <a:r>
              <a:rPr kumimoji="1" lang="ja-JP" altLang="en-US" sz="4800" b="1" u="sng" dirty="0"/>
              <a:t>まとめ</a:t>
            </a:r>
          </a:p>
        </p:txBody>
      </p:sp>
      <p:grpSp>
        <p:nvGrpSpPr>
          <p:cNvPr id="82" name="グループ化 81">
            <a:extLst>
              <a:ext uri="{FF2B5EF4-FFF2-40B4-BE49-F238E27FC236}">
                <a16:creationId xmlns:a16="http://schemas.microsoft.com/office/drawing/2014/main" id="{5FD3CEB6-F5F6-3A58-F8C8-E75DF7A00793}"/>
              </a:ext>
            </a:extLst>
          </p:cNvPr>
          <p:cNvGrpSpPr/>
          <p:nvPr/>
        </p:nvGrpSpPr>
        <p:grpSpPr>
          <a:xfrm>
            <a:off x="1292681" y="11693140"/>
            <a:ext cx="21536644" cy="4881412"/>
            <a:chOff x="986627" y="12264790"/>
            <a:chExt cx="21536644" cy="4881412"/>
          </a:xfrm>
        </p:grpSpPr>
        <p:grpSp>
          <p:nvGrpSpPr>
            <p:cNvPr id="7" name="グループ化 6">
              <a:extLst>
                <a:ext uri="{FF2B5EF4-FFF2-40B4-BE49-F238E27FC236}">
                  <a16:creationId xmlns:a16="http://schemas.microsoft.com/office/drawing/2014/main" id="{E8164831-457D-7D2D-4116-3E6293490B01}"/>
                </a:ext>
              </a:extLst>
            </p:cNvPr>
            <p:cNvGrpSpPr/>
            <p:nvPr/>
          </p:nvGrpSpPr>
          <p:grpSpPr>
            <a:xfrm>
              <a:off x="6691875" y="13310953"/>
              <a:ext cx="6486836" cy="3130953"/>
              <a:chOff x="1194470" y="1940724"/>
              <a:chExt cx="4334115" cy="2091915"/>
            </a:xfrm>
          </p:grpSpPr>
          <p:sp>
            <p:nvSpPr>
              <p:cNvPr id="8" name="正方形/長方形 7">
                <a:extLst>
                  <a:ext uri="{FF2B5EF4-FFF2-40B4-BE49-F238E27FC236}">
                    <a16:creationId xmlns:a16="http://schemas.microsoft.com/office/drawing/2014/main" id="{4CF6C77F-E2EF-00ED-8815-21691824D74A}"/>
                  </a:ext>
                </a:extLst>
              </p:cNvPr>
              <p:cNvSpPr/>
              <p:nvPr/>
            </p:nvSpPr>
            <p:spPr>
              <a:xfrm>
                <a:off x="1247446" y="2591228"/>
                <a:ext cx="3589360" cy="5168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矢印: 右 8">
                <a:extLst>
                  <a:ext uri="{FF2B5EF4-FFF2-40B4-BE49-F238E27FC236}">
                    <a16:creationId xmlns:a16="http://schemas.microsoft.com/office/drawing/2014/main" id="{ED5C1C0F-9623-1E84-83EC-F70FC4B53693}"/>
                  </a:ext>
                </a:extLst>
              </p:cNvPr>
              <p:cNvSpPr/>
              <p:nvPr/>
            </p:nvSpPr>
            <p:spPr>
              <a:xfrm>
                <a:off x="1194470" y="2435057"/>
                <a:ext cx="865629" cy="362293"/>
              </a:xfrm>
              <a:prstGeom prst="rightArrow">
                <a:avLst/>
              </a:prstGeom>
              <a:solidFill>
                <a:srgbClr val="FF64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700" b="1" dirty="0">
                    <a:solidFill>
                      <a:schemeClr val="bg1"/>
                    </a:solidFill>
                  </a:rPr>
                  <a:t>actin promoter</a:t>
                </a:r>
              </a:p>
              <a:p>
                <a:pPr algn="ctr"/>
                <a:r>
                  <a:rPr kumimoji="1" lang="en-US" altLang="ja-JP" sz="700" b="1" dirty="0">
                    <a:solidFill>
                      <a:schemeClr val="bg1"/>
                    </a:solidFill>
                  </a:rPr>
                  <a:t>5’</a:t>
                </a:r>
                <a:endParaRPr kumimoji="1" lang="ja-JP" altLang="en-US" sz="700" b="1" dirty="0">
                  <a:solidFill>
                    <a:schemeClr val="bg1"/>
                  </a:solidFill>
                </a:endParaRPr>
              </a:p>
            </p:txBody>
          </p:sp>
          <p:sp>
            <p:nvSpPr>
              <p:cNvPr id="10" name="矢印: 右 9">
                <a:extLst>
                  <a:ext uri="{FF2B5EF4-FFF2-40B4-BE49-F238E27FC236}">
                    <a16:creationId xmlns:a16="http://schemas.microsoft.com/office/drawing/2014/main" id="{DCAD2887-75CC-A3C7-7B13-9B295BE64895}"/>
                  </a:ext>
                </a:extLst>
              </p:cNvPr>
              <p:cNvSpPr/>
              <p:nvPr/>
            </p:nvSpPr>
            <p:spPr>
              <a:xfrm>
                <a:off x="2068894" y="2436332"/>
                <a:ext cx="865629" cy="362293"/>
              </a:xfrm>
              <a:prstGeom prst="rightArrow">
                <a:avLst/>
              </a:prstGeom>
              <a:solidFill>
                <a:srgbClr val="0000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700" b="1" dirty="0">
                    <a:solidFill>
                      <a:schemeClr val="bg1"/>
                    </a:solidFill>
                  </a:rPr>
                  <a:t>actin promoter</a:t>
                </a:r>
              </a:p>
              <a:p>
                <a:pPr algn="ctr"/>
                <a:r>
                  <a:rPr kumimoji="1" lang="en-US" altLang="ja-JP" sz="700" b="1" dirty="0">
                    <a:solidFill>
                      <a:schemeClr val="bg1"/>
                    </a:solidFill>
                  </a:rPr>
                  <a:t> 3’</a:t>
                </a:r>
                <a:endParaRPr kumimoji="1" lang="ja-JP" altLang="en-US" sz="700" b="1" dirty="0">
                  <a:solidFill>
                    <a:schemeClr val="bg1"/>
                  </a:solidFill>
                </a:endParaRPr>
              </a:p>
            </p:txBody>
          </p:sp>
          <p:sp>
            <p:nvSpPr>
              <p:cNvPr id="11" name="矢印: 右 10">
                <a:extLst>
                  <a:ext uri="{FF2B5EF4-FFF2-40B4-BE49-F238E27FC236}">
                    <a16:creationId xmlns:a16="http://schemas.microsoft.com/office/drawing/2014/main" id="{675CB5CE-A507-802B-F7B7-25C79539B8AF}"/>
                  </a:ext>
                </a:extLst>
              </p:cNvPr>
              <p:cNvSpPr/>
              <p:nvPr/>
            </p:nvSpPr>
            <p:spPr>
              <a:xfrm>
                <a:off x="2931275" y="2438279"/>
                <a:ext cx="865629" cy="36229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err="1">
                    <a:solidFill>
                      <a:schemeClr val="bg1"/>
                    </a:solidFill>
                  </a:rPr>
                  <a:t>mCherry</a:t>
                </a:r>
                <a:endParaRPr kumimoji="1" lang="ja-JP" altLang="en-US" sz="1200" b="1" dirty="0">
                  <a:solidFill>
                    <a:schemeClr val="bg1"/>
                  </a:solidFill>
                </a:endParaRPr>
              </a:p>
            </p:txBody>
          </p:sp>
          <p:sp>
            <p:nvSpPr>
              <p:cNvPr id="12" name="矢印: 右 11">
                <a:extLst>
                  <a:ext uri="{FF2B5EF4-FFF2-40B4-BE49-F238E27FC236}">
                    <a16:creationId xmlns:a16="http://schemas.microsoft.com/office/drawing/2014/main" id="{62CDEB51-5585-A61C-D6B3-75F9D7964189}"/>
                  </a:ext>
                </a:extLst>
              </p:cNvPr>
              <p:cNvSpPr/>
              <p:nvPr/>
            </p:nvSpPr>
            <p:spPr>
              <a:xfrm>
                <a:off x="3821360" y="2435159"/>
                <a:ext cx="865629" cy="362293"/>
              </a:xfrm>
              <a:prstGeom prst="rightArrow">
                <a:avLst/>
              </a:prstGeom>
              <a:solidFill>
                <a:srgbClr val="0000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700" b="1" dirty="0">
                    <a:solidFill>
                      <a:schemeClr val="bg1"/>
                    </a:solidFill>
                  </a:rPr>
                  <a:t>actin promoter </a:t>
                </a:r>
              </a:p>
              <a:p>
                <a:pPr algn="ctr"/>
                <a:r>
                  <a:rPr kumimoji="1" lang="en-US" altLang="ja-JP" sz="700" b="1" dirty="0">
                    <a:solidFill>
                      <a:schemeClr val="bg1"/>
                    </a:solidFill>
                  </a:rPr>
                  <a:t>3’</a:t>
                </a:r>
                <a:endParaRPr kumimoji="1" lang="ja-JP" altLang="en-US" sz="700" b="1" dirty="0">
                  <a:solidFill>
                    <a:schemeClr val="bg1"/>
                  </a:solidFill>
                </a:endParaRPr>
              </a:p>
            </p:txBody>
          </p:sp>
          <p:sp>
            <p:nvSpPr>
              <p:cNvPr id="13" name="矢印: 右 12">
                <a:extLst>
                  <a:ext uri="{FF2B5EF4-FFF2-40B4-BE49-F238E27FC236}">
                    <a16:creationId xmlns:a16="http://schemas.microsoft.com/office/drawing/2014/main" id="{63771581-8BA1-D187-80D6-ABCA50767B39}"/>
                  </a:ext>
                </a:extLst>
              </p:cNvPr>
              <p:cNvSpPr/>
              <p:nvPr/>
            </p:nvSpPr>
            <p:spPr>
              <a:xfrm>
                <a:off x="4708250" y="2453669"/>
                <a:ext cx="820335" cy="332151"/>
              </a:xfrm>
              <a:prstGeom prst="rightArrow">
                <a:avLst/>
              </a:prstGeom>
              <a:solidFill>
                <a:srgbClr val="00B1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a:solidFill>
                      <a:schemeClr val="bg1"/>
                    </a:solidFill>
                  </a:rPr>
                  <a:t>GFP</a:t>
                </a:r>
                <a:endParaRPr kumimoji="1" lang="ja-JP" altLang="en-US" sz="1200" b="1" dirty="0">
                  <a:solidFill>
                    <a:schemeClr val="bg1"/>
                  </a:solidFill>
                </a:endParaRPr>
              </a:p>
            </p:txBody>
          </p:sp>
          <p:sp>
            <p:nvSpPr>
              <p:cNvPr id="14" name="正方形/長方形 13">
                <a:extLst>
                  <a:ext uri="{FF2B5EF4-FFF2-40B4-BE49-F238E27FC236}">
                    <a16:creationId xmlns:a16="http://schemas.microsoft.com/office/drawing/2014/main" id="{C6E1033C-98D5-8B28-837E-1E8E9711F7EA}"/>
                  </a:ext>
                </a:extLst>
              </p:cNvPr>
              <p:cNvSpPr/>
              <p:nvPr/>
            </p:nvSpPr>
            <p:spPr>
              <a:xfrm>
                <a:off x="1219107" y="3282487"/>
                <a:ext cx="2643527" cy="8422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矢印: 右 14">
                <a:extLst>
                  <a:ext uri="{FF2B5EF4-FFF2-40B4-BE49-F238E27FC236}">
                    <a16:creationId xmlns:a16="http://schemas.microsoft.com/office/drawing/2014/main" id="{9F374788-2461-FB47-0B4E-5871B9792DE7}"/>
                  </a:ext>
                </a:extLst>
              </p:cNvPr>
              <p:cNvSpPr/>
              <p:nvPr/>
            </p:nvSpPr>
            <p:spPr>
              <a:xfrm>
                <a:off x="1194470" y="3139662"/>
                <a:ext cx="865629" cy="362293"/>
              </a:xfrm>
              <a:prstGeom prst="rightArrow">
                <a:avLst/>
              </a:prstGeom>
              <a:solidFill>
                <a:srgbClr val="FF64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700" b="1" dirty="0">
                    <a:solidFill>
                      <a:schemeClr val="bg1"/>
                    </a:solidFill>
                  </a:rPr>
                  <a:t>actin promoter</a:t>
                </a:r>
              </a:p>
              <a:p>
                <a:pPr algn="ctr"/>
                <a:r>
                  <a:rPr kumimoji="1" lang="en-US" altLang="ja-JP" sz="700" b="1" dirty="0">
                    <a:solidFill>
                      <a:schemeClr val="bg1"/>
                    </a:solidFill>
                  </a:rPr>
                  <a:t>5’</a:t>
                </a:r>
                <a:endParaRPr kumimoji="1" lang="ja-JP" altLang="en-US" sz="700" b="1" dirty="0">
                  <a:solidFill>
                    <a:schemeClr val="bg1"/>
                  </a:solidFill>
                </a:endParaRPr>
              </a:p>
            </p:txBody>
          </p:sp>
          <p:sp>
            <p:nvSpPr>
              <p:cNvPr id="16" name="矢印: 右 15">
                <a:extLst>
                  <a:ext uri="{FF2B5EF4-FFF2-40B4-BE49-F238E27FC236}">
                    <a16:creationId xmlns:a16="http://schemas.microsoft.com/office/drawing/2014/main" id="{1773B760-8BEA-9C04-F014-D09FBDCCDB62}"/>
                  </a:ext>
                </a:extLst>
              </p:cNvPr>
              <p:cNvSpPr/>
              <p:nvPr/>
            </p:nvSpPr>
            <p:spPr>
              <a:xfrm>
                <a:off x="2086675" y="3137575"/>
                <a:ext cx="865629" cy="362293"/>
              </a:xfrm>
              <a:prstGeom prst="rightArrow">
                <a:avLst/>
              </a:prstGeom>
              <a:solidFill>
                <a:srgbClr val="0000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700" b="1" dirty="0">
                    <a:solidFill>
                      <a:schemeClr val="bg1"/>
                    </a:solidFill>
                  </a:rPr>
                  <a:t>actin promoter</a:t>
                </a:r>
              </a:p>
              <a:p>
                <a:pPr algn="ctr"/>
                <a:r>
                  <a:rPr kumimoji="1" lang="en-US" altLang="ja-JP" sz="700" b="1" dirty="0">
                    <a:solidFill>
                      <a:schemeClr val="bg1"/>
                    </a:solidFill>
                  </a:rPr>
                  <a:t> 3’</a:t>
                </a:r>
                <a:endParaRPr kumimoji="1" lang="ja-JP" altLang="en-US" sz="700" b="1" dirty="0">
                  <a:solidFill>
                    <a:schemeClr val="bg1"/>
                  </a:solidFill>
                </a:endParaRPr>
              </a:p>
            </p:txBody>
          </p:sp>
          <p:sp>
            <p:nvSpPr>
              <p:cNvPr id="17" name="矢印: 右 16">
                <a:extLst>
                  <a:ext uri="{FF2B5EF4-FFF2-40B4-BE49-F238E27FC236}">
                    <a16:creationId xmlns:a16="http://schemas.microsoft.com/office/drawing/2014/main" id="{AE99E898-31D8-2490-ABD2-4C2F310D5426}"/>
                  </a:ext>
                </a:extLst>
              </p:cNvPr>
              <p:cNvSpPr/>
              <p:nvPr/>
            </p:nvSpPr>
            <p:spPr>
              <a:xfrm>
                <a:off x="2976941" y="3147587"/>
                <a:ext cx="820335" cy="332150"/>
              </a:xfrm>
              <a:prstGeom prst="rightArrow">
                <a:avLst/>
              </a:prstGeom>
              <a:solidFill>
                <a:srgbClr val="00B1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a:solidFill>
                      <a:schemeClr val="bg1"/>
                    </a:solidFill>
                  </a:rPr>
                  <a:t>GFP</a:t>
                </a:r>
                <a:endParaRPr kumimoji="1" lang="ja-JP" altLang="en-US" sz="1200" b="1" dirty="0">
                  <a:solidFill>
                    <a:schemeClr val="bg1"/>
                  </a:solidFill>
                </a:endParaRPr>
              </a:p>
            </p:txBody>
          </p:sp>
          <p:cxnSp>
            <p:nvCxnSpPr>
              <p:cNvPr id="18" name="直線コネクタ 17">
                <a:extLst>
                  <a:ext uri="{FF2B5EF4-FFF2-40B4-BE49-F238E27FC236}">
                    <a16:creationId xmlns:a16="http://schemas.microsoft.com/office/drawing/2014/main" id="{F0B21ACB-CFD7-4242-AA7A-8D3F9DE07C90}"/>
                  </a:ext>
                </a:extLst>
              </p:cNvPr>
              <p:cNvCxnSpPr>
                <a:cxnSpLocks/>
              </p:cNvCxnSpPr>
              <p:nvPr/>
            </p:nvCxnSpPr>
            <p:spPr>
              <a:xfrm>
                <a:off x="2430643" y="2716943"/>
                <a:ext cx="0" cy="50504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D176E5EC-271C-28C2-A722-6000DFE00682}"/>
                  </a:ext>
                </a:extLst>
              </p:cNvPr>
              <p:cNvCxnSpPr>
                <a:cxnSpLocks/>
              </p:cNvCxnSpPr>
              <p:nvPr/>
            </p:nvCxnSpPr>
            <p:spPr>
              <a:xfrm flipV="1">
                <a:off x="2430754" y="2714858"/>
                <a:ext cx="1740663" cy="50504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0" name="太陽 19">
                <a:extLst>
                  <a:ext uri="{FF2B5EF4-FFF2-40B4-BE49-F238E27FC236}">
                    <a16:creationId xmlns:a16="http://schemas.microsoft.com/office/drawing/2014/main" id="{8ACB2CAB-40C4-C83A-46DC-0A0C2F692ADA}"/>
                  </a:ext>
                </a:extLst>
              </p:cNvPr>
              <p:cNvSpPr/>
              <p:nvPr/>
            </p:nvSpPr>
            <p:spPr>
              <a:xfrm>
                <a:off x="3104473" y="1940724"/>
                <a:ext cx="414901" cy="414901"/>
              </a:xfrm>
              <a:prstGeom prst="su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太陽 20">
                <a:extLst>
                  <a:ext uri="{FF2B5EF4-FFF2-40B4-BE49-F238E27FC236}">
                    <a16:creationId xmlns:a16="http://schemas.microsoft.com/office/drawing/2014/main" id="{2B92EFCE-97B8-FCB2-1BC4-669CAEC7FA95}"/>
                  </a:ext>
                </a:extLst>
              </p:cNvPr>
              <p:cNvSpPr/>
              <p:nvPr/>
            </p:nvSpPr>
            <p:spPr>
              <a:xfrm>
                <a:off x="3104473" y="3617738"/>
                <a:ext cx="414901" cy="414901"/>
              </a:xfrm>
              <a:prstGeom prst="su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1EC1548D-DEC7-B6CA-398A-08805EBB7D5A}"/>
                  </a:ext>
                </a:extLst>
              </p:cNvPr>
              <p:cNvSpPr txBox="1"/>
              <p:nvPr/>
            </p:nvSpPr>
            <p:spPr>
              <a:xfrm>
                <a:off x="3594931" y="1994286"/>
                <a:ext cx="815544" cy="307777"/>
              </a:xfrm>
              <a:prstGeom prst="rect">
                <a:avLst/>
              </a:prstGeom>
              <a:noFill/>
            </p:spPr>
            <p:txBody>
              <a:bodyPr wrap="none" rtlCol="0">
                <a:spAutoFit/>
              </a:bodyPr>
              <a:lstStyle/>
              <a:p>
                <a:r>
                  <a:rPr kumimoji="1" lang="en-US" altLang="ja-JP" sz="1400" dirty="0" err="1">
                    <a:solidFill>
                      <a:srgbClr val="FF0000"/>
                    </a:solidFill>
                  </a:rPr>
                  <a:t>mCherry</a:t>
                </a:r>
                <a:endParaRPr kumimoji="1" lang="ja-JP" altLang="en-US" sz="1400" dirty="0">
                  <a:solidFill>
                    <a:srgbClr val="FF0000"/>
                  </a:solidFill>
                </a:endParaRPr>
              </a:p>
            </p:txBody>
          </p:sp>
          <p:sp>
            <p:nvSpPr>
              <p:cNvPr id="23" name="テキスト ボックス 22">
                <a:extLst>
                  <a:ext uri="{FF2B5EF4-FFF2-40B4-BE49-F238E27FC236}">
                    <a16:creationId xmlns:a16="http://schemas.microsoft.com/office/drawing/2014/main" id="{846BB4EA-D762-C7BE-D19A-AF1422549FCA}"/>
                  </a:ext>
                </a:extLst>
              </p:cNvPr>
              <p:cNvSpPr txBox="1"/>
              <p:nvPr/>
            </p:nvSpPr>
            <p:spPr>
              <a:xfrm>
                <a:off x="3594931" y="3671300"/>
                <a:ext cx="473206" cy="307777"/>
              </a:xfrm>
              <a:prstGeom prst="rect">
                <a:avLst/>
              </a:prstGeom>
              <a:noFill/>
            </p:spPr>
            <p:txBody>
              <a:bodyPr wrap="none" rtlCol="0">
                <a:spAutoFit/>
              </a:bodyPr>
              <a:lstStyle/>
              <a:p>
                <a:r>
                  <a:rPr kumimoji="1" lang="en-US" altLang="ja-JP" sz="1400" dirty="0">
                    <a:solidFill>
                      <a:srgbClr val="00B050"/>
                    </a:solidFill>
                  </a:rPr>
                  <a:t>GFP</a:t>
                </a:r>
                <a:endParaRPr kumimoji="1" lang="ja-JP" altLang="en-US" sz="1400" dirty="0">
                  <a:solidFill>
                    <a:srgbClr val="00B050"/>
                  </a:solidFill>
                </a:endParaRPr>
              </a:p>
            </p:txBody>
          </p:sp>
        </p:grpSp>
        <p:grpSp>
          <p:nvGrpSpPr>
            <p:cNvPr id="24" name="グループ化 23">
              <a:extLst>
                <a:ext uri="{FF2B5EF4-FFF2-40B4-BE49-F238E27FC236}">
                  <a16:creationId xmlns:a16="http://schemas.microsoft.com/office/drawing/2014/main" id="{47B4012E-8CD9-D052-D249-8E40CADE7EE5}"/>
                </a:ext>
              </a:extLst>
            </p:cNvPr>
            <p:cNvGrpSpPr/>
            <p:nvPr/>
          </p:nvGrpSpPr>
          <p:grpSpPr>
            <a:xfrm>
              <a:off x="1292681" y="13393247"/>
              <a:ext cx="5300062" cy="3137669"/>
              <a:chOff x="1400900" y="4595572"/>
              <a:chExt cx="4324288" cy="2560005"/>
            </a:xfrm>
          </p:grpSpPr>
          <p:pic>
            <p:nvPicPr>
              <p:cNvPr id="25" name="図 24">
                <a:extLst>
                  <a:ext uri="{FF2B5EF4-FFF2-40B4-BE49-F238E27FC236}">
                    <a16:creationId xmlns:a16="http://schemas.microsoft.com/office/drawing/2014/main" id="{893BF6CE-FFBF-61BD-B581-0370F5ED71D2}"/>
                  </a:ext>
                </a:extLst>
              </p:cNvPr>
              <p:cNvPicPr>
                <a:picLocks noChangeAspect="1"/>
              </p:cNvPicPr>
              <p:nvPr/>
            </p:nvPicPr>
            <p:blipFill>
              <a:blip r:embed="rId7"/>
              <a:stretch>
                <a:fillRect/>
              </a:stretch>
            </p:blipFill>
            <p:spPr>
              <a:xfrm>
                <a:off x="2127662" y="4595572"/>
                <a:ext cx="2299285" cy="2166902"/>
              </a:xfrm>
              <a:prstGeom prst="rect">
                <a:avLst/>
              </a:prstGeom>
            </p:spPr>
          </p:pic>
          <p:sp>
            <p:nvSpPr>
              <p:cNvPr id="26" name="テキスト ボックス 25">
                <a:extLst>
                  <a:ext uri="{FF2B5EF4-FFF2-40B4-BE49-F238E27FC236}">
                    <a16:creationId xmlns:a16="http://schemas.microsoft.com/office/drawing/2014/main" id="{86D364FE-BD41-8613-D96B-6E38A857F6AF}"/>
                  </a:ext>
                </a:extLst>
              </p:cNvPr>
              <p:cNvSpPr txBox="1"/>
              <p:nvPr/>
            </p:nvSpPr>
            <p:spPr>
              <a:xfrm>
                <a:off x="2529467" y="5264599"/>
                <a:ext cx="1679370" cy="276999"/>
              </a:xfrm>
              <a:prstGeom prst="rect">
                <a:avLst/>
              </a:prstGeom>
              <a:noFill/>
            </p:spPr>
            <p:txBody>
              <a:bodyPr wrap="none" rtlCol="0">
                <a:spAutoFit/>
              </a:bodyPr>
              <a:lstStyle/>
              <a:p>
                <a:r>
                  <a:rPr kumimoji="1" lang="en-US" altLang="ja-JP" sz="1200" b="1" dirty="0"/>
                  <a:t>Actin-mCherry-act3GFP</a:t>
                </a:r>
                <a:endParaRPr kumimoji="1" lang="ja-JP" altLang="en-US" sz="1200" b="1" dirty="0"/>
              </a:p>
            </p:txBody>
          </p:sp>
          <p:sp>
            <p:nvSpPr>
              <p:cNvPr id="27" name="テキスト ボックス 26">
                <a:extLst>
                  <a:ext uri="{FF2B5EF4-FFF2-40B4-BE49-F238E27FC236}">
                    <a16:creationId xmlns:a16="http://schemas.microsoft.com/office/drawing/2014/main" id="{F1C60624-F643-3CBD-0C19-CB0E3C22A775}"/>
                  </a:ext>
                </a:extLst>
              </p:cNvPr>
              <p:cNvSpPr txBox="1"/>
              <p:nvPr/>
            </p:nvSpPr>
            <p:spPr>
              <a:xfrm>
                <a:off x="3018735" y="5540523"/>
                <a:ext cx="700833" cy="276999"/>
              </a:xfrm>
              <a:prstGeom prst="rect">
                <a:avLst/>
              </a:prstGeom>
              <a:noFill/>
            </p:spPr>
            <p:txBody>
              <a:bodyPr wrap="none" rtlCol="0">
                <a:spAutoFit/>
              </a:bodyPr>
              <a:lstStyle/>
              <a:p>
                <a:r>
                  <a:rPr kumimoji="1" lang="en-US" altLang="ja-JP" sz="1200" b="1" dirty="0"/>
                  <a:t>9503 </a:t>
                </a:r>
                <a:r>
                  <a:rPr kumimoji="1" lang="en-US" altLang="ja-JP" sz="1200" b="1" dirty="0" err="1"/>
                  <a:t>bp</a:t>
                </a:r>
                <a:endParaRPr kumimoji="1" lang="ja-JP" altLang="en-US" sz="1200" b="1" dirty="0"/>
              </a:p>
            </p:txBody>
          </p:sp>
          <p:sp>
            <p:nvSpPr>
              <p:cNvPr id="28" name="テキスト ボックス 27">
                <a:extLst>
                  <a:ext uri="{FF2B5EF4-FFF2-40B4-BE49-F238E27FC236}">
                    <a16:creationId xmlns:a16="http://schemas.microsoft.com/office/drawing/2014/main" id="{7BD50BBE-A064-CFE6-E4EE-B9620A6D29D7}"/>
                  </a:ext>
                </a:extLst>
              </p:cNvPr>
              <p:cNvSpPr txBox="1"/>
              <p:nvPr/>
            </p:nvSpPr>
            <p:spPr>
              <a:xfrm>
                <a:off x="4208837" y="4711676"/>
                <a:ext cx="1161985" cy="276999"/>
              </a:xfrm>
              <a:prstGeom prst="rect">
                <a:avLst/>
              </a:prstGeom>
              <a:noFill/>
            </p:spPr>
            <p:txBody>
              <a:bodyPr wrap="none" rtlCol="0">
                <a:spAutoFit/>
              </a:bodyPr>
              <a:lstStyle/>
              <a:p>
                <a:r>
                  <a:rPr kumimoji="1" lang="en-US" altLang="ja-JP" sz="1200" b="1" dirty="0">
                    <a:solidFill>
                      <a:srgbClr val="FF6400"/>
                    </a:solidFill>
                  </a:rPr>
                  <a:t>actin promoter</a:t>
                </a:r>
                <a:endParaRPr kumimoji="1" lang="ja-JP" altLang="en-US" sz="1200" b="1" dirty="0">
                  <a:solidFill>
                    <a:srgbClr val="FF6400"/>
                  </a:solidFill>
                </a:endParaRPr>
              </a:p>
            </p:txBody>
          </p:sp>
          <p:sp>
            <p:nvSpPr>
              <p:cNvPr id="29" name="テキスト ボックス 28">
                <a:extLst>
                  <a:ext uri="{FF2B5EF4-FFF2-40B4-BE49-F238E27FC236}">
                    <a16:creationId xmlns:a16="http://schemas.microsoft.com/office/drawing/2014/main" id="{3FCBAD0B-4D3B-F32C-63F7-B31FEB2CE07C}"/>
                  </a:ext>
                </a:extLst>
              </p:cNvPr>
              <p:cNvSpPr txBox="1"/>
              <p:nvPr/>
            </p:nvSpPr>
            <p:spPr>
              <a:xfrm>
                <a:off x="4426947" y="5926521"/>
                <a:ext cx="1298241" cy="276999"/>
              </a:xfrm>
              <a:prstGeom prst="rect">
                <a:avLst/>
              </a:prstGeom>
              <a:noFill/>
            </p:spPr>
            <p:txBody>
              <a:bodyPr wrap="none" rtlCol="0">
                <a:spAutoFit/>
              </a:bodyPr>
              <a:lstStyle/>
              <a:p>
                <a:r>
                  <a:rPr kumimoji="1" lang="en-US" altLang="ja-JP" sz="1200" b="1" dirty="0">
                    <a:solidFill>
                      <a:srgbClr val="0000FF"/>
                    </a:solidFill>
                  </a:rPr>
                  <a:t>actin promoter 3’</a:t>
                </a:r>
                <a:endParaRPr kumimoji="1" lang="ja-JP" altLang="en-US" sz="1200" b="1" dirty="0">
                  <a:solidFill>
                    <a:srgbClr val="0000FF"/>
                  </a:solidFill>
                </a:endParaRPr>
              </a:p>
            </p:txBody>
          </p:sp>
          <p:sp>
            <p:nvSpPr>
              <p:cNvPr id="30" name="テキスト ボックス 29">
                <a:extLst>
                  <a:ext uri="{FF2B5EF4-FFF2-40B4-BE49-F238E27FC236}">
                    <a16:creationId xmlns:a16="http://schemas.microsoft.com/office/drawing/2014/main" id="{F96B776F-B58F-63DA-67C6-62F0DC8976A5}"/>
                  </a:ext>
                </a:extLst>
              </p:cNvPr>
              <p:cNvSpPr txBox="1"/>
              <p:nvPr/>
            </p:nvSpPr>
            <p:spPr>
              <a:xfrm>
                <a:off x="3018735" y="6878578"/>
                <a:ext cx="1298241" cy="276999"/>
              </a:xfrm>
              <a:prstGeom prst="rect">
                <a:avLst/>
              </a:prstGeom>
              <a:noFill/>
            </p:spPr>
            <p:txBody>
              <a:bodyPr wrap="none" rtlCol="0">
                <a:spAutoFit/>
              </a:bodyPr>
              <a:lstStyle/>
              <a:p>
                <a:r>
                  <a:rPr kumimoji="1" lang="en-US" altLang="ja-JP" sz="1200" b="1" dirty="0">
                    <a:solidFill>
                      <a:srgbClr val="0000FF"/>
                    </a:solidFill>
                  </a:rPr>
                  <a:t>actin promoter 3’</a:t>
                </a:r>
                <a:endParaRPr kumimoji="1" lang="ja-JP" altLang="en-US" sz="1200" b="1" dirty="0">
                  <a:solidFill>
                    <a:srgbClr val="0000FF"/>
                  </a:solidFill>
                </a:endParaRPr>
              </a:p>
            </p:txBody>
          </p:sp>
          <p:sp>
            <p:nvSpPr>
              <p:cNvPr id="31" name="テキスト ボックス 30">
                <a:extLst>
                  <a:ext uri="{FF2B5EF4-FFF2-40B4-BE49-F238E27FC236}">
                    <a16:creationId xmlns:a16="http://schemas.microsoft.com/office/drawing/2014/main" id="{7C0363C5-D224-1D51-E796-16A4027230E5}"/>
                  </a:ext>
                </a:extLst>
              </p:cNvPr>
              <p:cNvSpPr txBox="1"/>
              <p:nvPr/>
            </p:nvSpPr>
            <p:spPr>
              <a:xfrm>
                <a:off x="4262523" y="6448326"/>
                <a:ext cx="733599" cy="276999"/>
              </a:xfrm>
              <a:prstGeom prst="rect">
                <a:avLst/>
              </a:prstGeom>
              <a:noFill/>
            </p:spPr>
            <p:txBody>
              <a:bodyPr wrap="none" rtlCol="0">
                <a:spAutoFit/>
              </a:bodyPr>
              <a:lstStyle/>
              <a:p>
                <a:r>
                  <a:rPr kumimoji="1" lang="en-US" altLang="ja-JP" sz="1200" b="1" dirty="0" err="1">
                    <a:solidFill>
                      <a:srgbClr val="FF0000"/>
                    </a:solidFill>
                  </a:rPr>
                  <a:t>mCherry</a:t>
                </a:r>
                <a:endParaRPr kumimoji="1" lang="ja-JP" altLang="en-US" sz="1200" b="1" dirty="0">
                  <a:solidFill>
                    <a:srgbClr val="FF0000"/>
                  </a:solidFill>
                </a:endParaRPr>
              </a:p>
            </p:txBody>
          </p:sp>
          <p:sp>
            <p:nvSpPr>
              <p:cNvPr id="32" name="テキスト ボックス 31">
                <a:extLst>
                  <a:ext uri="{FF2B5EF4-FFF2-40B4-BE49-F238E27FC236}">
                    <a16:creationId xmlns:a16="http://schemas.microsoft.com/office/drawing/2014/main" id="{B9F2386A-A338-10A7-7152-E80C6D6BAE61}"/>
                  </a:ext>
                </a:extLst>
              </p:cNvPr>
              <p:cNvSpPr txBox="1"/>
              <p:nvPr/>
            </p:nvSpPr>
            <p:spPr>
              <a:xfrm>
                <a:off x="2255766" y="6586825"/>
                <a:ext cx="434734" cy="276999"/>
              </a:xfrm>
              <a:prstGeom prst="rect">
                <a:avLst/>
              </a:prstGeom>
              <a:noFill/>
            </p:spPr>
            <p:txBody>
              <a:bodyPr wrap="none" rtlCol="0">
                <a:spAutoFit/>
              </a:bodyPr>
              <a:lstStyle/>
              <a:p>
                <a:r>
                  <a:rPr kumimoji="1" lang="en-US" altLang="ja-JP" sz="1200" b="1" dirty="0">
                    <a:solidFill>
                      <a:srgbClr val="00B100"/>
                    </a:solidFill>
                  </a:rPr>
                  <a:t>GFP</a:t>
                </a:r>
                <a:endParaRPr kumimoji="1" lang="ja-JP" altLang="en-US" sz="1200" b="1" dirty="0">
                  <a:solidFill>
                    <a:srgbClr val="00B100"/>
                  </a:solidFill>
                </a:endParaRPr>
              </a:p>
            </p:txBody>
          </p:sp>
          <p:sp>
            <p:nvSpPr>
              <p:cNvPr id="33" name="テキスト ボックス 32">
                <a:extLst>
                  <a:ext uri="{FF2B5EF4-FFF2-40B4-BE49-F238E27FC236}">
                    <a16:creationId xmlns:a16="http://schemas.microsoft.com/office/drawing/2014/main" id="{833AB866-D0C0-C3CD-7C4A-FBC2DDF2D6B2}"/>
                  </a:ext>
                </a:extLst>
              </p:cNvPr>
              <p:cNvSpPr txBox="1"/>
              <p:nvPr/>
            </p:nvSpPr>
            <p:spPr>
              <a:xfrm>
                <a:off x="1583361" y="4711676"/>
                <a:ext cx="822341" cy="276999"/>
              </a:xfrm>
              <a:prstGeom prst="rect">
                <a:avLst/>
              </a:prstGeom>
              <a:noFill/>
            </p:spPr>
            <p:txBody>
              <a:bodyPr wrap="none" rtlCol="0">
                <a:spAutoFit/>
              </a:bodyPr>
              <a:lstStyle/>
              <a:p>
                <a:r>
                  <a:rPr kumimoji="1" lang="en-US" altLang="ja-JP" sz="1200" b="1" dirty="0" err="1">
                    <a:solidFill>
                      <a:srgbClr val="FF00FF"/>
                    </a:solidFill>
                  </a:rPr>
                  <a:t>Kan</a:t>
                </a:r>
                <a:r>
                  <a:rPr kumimoji="1" lang="en-US" altLang="ja-JP" sz="1200" b="1" dirty="0">
                    <a:solidFill>
                      <a:srgbClr val="FF00FF"/>
                    </a:solidFill>
                  </a:rPr>
                  <a:t>/</a:t>
                </a:r>
                <a:r>
                  <a:rPr kumimoji="1" lang="en-US" altLang="ja-JP" sz="1200" b="1" dirty="0" err="1">
                    <a:solidFill>
                      <a:srgbClr val="FF00FF"/>
                    </a:solidFill>
                  </a:rPr>
                  <a:t>neoR</a:t>
                </a:r>
                <a:endParaRPr kumimoji="1" lang="ja-JP" altLang="en-US" sz="1200" b="1" dirty="0">
                  <a:solidFill>
                    <a:srgbClr val="FF00FF"/>
                  </a:solidFill>
                </a:endParaRPr>
              </a:p>
            </p:txBody>
          </p:sp>
          <p:sp>
            <p:nvSpPr>
              <p:cNvPr id="34" name="テキスト ボックス 33">
                <a:extLst>
                  <a:ext uri="{FF2B5EF4-FFF2-40B4-BE49-F238E27FC236}">
                    <a16:creationId xmlns:a16="http://schemas.microsoft.com/office/drawing/2014/main" id="{20E5FA39-BB75-FD27-A770-A010D2BA1A10}"/>
                  </a:ext>
                </a:extLst>
              </p:cNvPr>
              <p:cNvSpPr txBox="1"/>
              <p:nvPr/>
            </p:nvSpPr>
            <p:spPr>
              <a:xfrm>
                <a:off x="1400900" y="6065020"/>
                <a:ext cx="909223" cy="276999"/>
              </a:xfrm>
              <a:prstGeom prst="rect">
                <a:avLst/>
              </a:prstGeom>
              <a:noFill/>
            </p:spPr>
            <p:txBody>
              <a:bodyPr wrap="none" rtlCol="0">
                <a:spAutoFit/>
              </a:bodyPr>
              <a:lstStyle/>
              <a:p>
                <a:r>
                  <a:rPr kumimoji="1" lang="en-US" altLang="ja-JP" sz="1200" b="1" dirty="0">
                    <a:solidFill>
                      <a:srgbClr val="000000"/>
                    </a:solidFill>
                  </a:rPr>
                  <a:t>SV40 </a:t>
                </a:r>
                <a:r>
                  <a:rPr kumimoji="1" lang="en-US" altLang="ja-JP" sz="1200" b="1" dirty="0" err="1">
                    <a:solidFill>
                      <a:srgbClr val="000000"/>
                    </a:solidFill>
                  </a:rPr>
                  <a:t>polyA</a:t>
                </a:r>
                <a:endParaRPr kumimoji="1" lang="ja-JP" altLang="en-US" sz="1200" b="1" dirty="0">
                  <a:solidFill>
                    <a:srgbClr val="000000"/>
                  </a:solidFill>
                </a:endParaRPr>
              </a:p>
            </p:txBody>
          </p:sp>
          <p:cxnSp>
            <p:nvCxnSpPr>
              <p:cNvPr id="35" name="直線コネクタ 34">
                <a:extLst>
                  <a:ext uri="{FF2B5EF4-FFF2-40B4-BE49-F238E27FC236}">
                    <a16:creationId xmlns:a16="http://schemas.microsoft.com/office/drawing/2014/main" id="{B888ACEB-B9C0-3C4C-B7B2-CDAB475A0A76}"/>
                  </a:ext>
                </a:extLst>
              </p:cNvPr>
              <p:cNvCxnSpPr>
                <a:endCxn id="31" idx="1"/>
              </p:cNvCxnSpPr>
              <p:nvPr/>
            </p:nvCxnSpPr>
            <p:spPr>
              <a:xfrm>
                <a:off x="4070437" y="6390532"/>
                <a:ext cx="192086" cy="196294"/>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A71DFC13-91EF-73D8-2FAE-5C65B901631E}"/>
                  </a:ext>
                </a:extLst>
              </p:cNvPr>
              <p:cNvCxnSpPr/>
              <p:nvPr/>
            </p:nvCxnSpPr>
            <p:spPr>
              <a:xfrm>
                <a:off x="3486165" y="6704024"/>
                <a:ext cx="119888" cy="258747"/>
              </a:xfrm>
              <a:prstGeom prst="line">
                <a:avLst/>
              </a:prstGeom>
              <a:ln w="127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35646F93-3158-E1F8-1C3E-0B08A353F959}"/>
                  </a:ext>
                </a:extLst>
              </p:cNvPr>
              <p:cNvCxnSpPr/>
              <p:nvPr/>
            </p:nvCxnSpPr>
            <p:spPr>
              <a:xfrm>
                <a:off x="4367003" y="5889372"/>
                <a:ext cx="284587" cy="37149"/>
              </a:xfrm>
              <a:prstGeom prst="line">
                <a:avLst/>
              </a:prstGeom>
              <a:ln w="127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998FD612-4CED-4198-9251-A0A8584A2609}"/>
                  </a:ext>
                </a:extLst>
              </p:cNvPr>
              <p:cNvCxnSpPr/>
              <p:nvPr/>
            </p:nvCxnSpPr>
            <p:spPr>
              <a:xfrm flipV="1">
                <a:off x="4284653" y="4988277"/>
                <a:ext cx="284588" cy="199831"/>
              </a:xfrm>
              <a:prstGeom prst="line">
                <a:avLst/>
              </a:prstGeom>
              <a:ln w="12700">
                <a:solidFill>
                  <a:srgbClr val="FF6400"/>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B33962A-3535-8C3F-44A7-3C783490D105}"/>
                  </a:ext>
                </a:extLst>
              </p:cNvPr>
              <p:cNvCxnSpPr/>
              <p:nvPr/>
            </p:nvCxnSpPr>
            <p:spPr>
              <a:xfrm flipH="1" flipV="1">
                <a:off x="1948550" y="4988277"/>
                <a:ext cx="427180" cy="199831"/>
              </a:xfrm>
              <a:prstGeom prst="line">
                <a:avLst/>
              </a:prstGeom>
              <a:ln w="127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FBAF61DD-BB03-8F87-35E8-4B70987CC2C2}"/>
                  </a:ext>
                </a:extLst>
              </p:cNvPr>
              <p:cNvCxnSpPr/>
              <p:nvPr/>
            </p:nvCxnSpPr>
            <p:spPr>
              <a:xfrm flipH="1">
                <a:off x="2288619" y="6203519"/>
                <a:ext cx="117083" cy="36268"/>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1" name="直線コネクタ 40">
                <a:extLst>
                  <a:ext uri="{FF2B5EF4-FFF2-40B4-BE49-F238E27FC236}">
                    <a16:creationId xmlns:a16="http://schemas.microsoft.com/office/drawing/2014/main" id="{09328C69-EE6E-A1CA-E86D-03053DD89C28}"/>
                  </a:ext>
                </a:extLst>
              </p:cNvPr>
              <p:cNvCxnSpPr>
                <a:endCxn id="32" idx="3"/>
              </p:cNvCxnSpPr>
              <p:nvPr/>
            </p:nvCxnSpPr>
            <p:spPr>
              <a:xfrm flipH="1">
                <a:off x="2690500" y="6619831"/>
                <a:ext cx="205374" cy="105494"/>
              </a:xfrm>
              <a:prstGeom prst="line">
                <a:avLst/>
              </a:prstGeom>
              <a:ln w="12700">
                <a:solidFill>
                  <a:srgbClr val="00B100"/>
                </a:solidFill>
              </a:ln>
            </p:spPr>
            <p:style>
              <a:lnRef idx="1">
                <a:schemeClr val="accent1"/>
              </a:lnRef>
              <a:fillRef idx="0">
                <a:schemeClr val="accent1"/>
              </a:fillRef>
              <a:effectRef idx="0">
                <a:schemeClr val="accent1"/>
              </a:effectRef>
              <a:fontRef idx="minor">
                <a:schemeClr val="tx1"/>
              </a:fontRef>
            </p:style>
          </p:cxnSp>
        </p:grpSp>
        <p:sp>
          <p:nvSpPr>
            <p:cNvPr id="89" name="テキスト ボックス 88">
              <a:extLst>
                <a:ext uri="{FF2B5EF4-FFF2-40B4-BE49-F238E27FC236}">
                  <a16:creationId xmlns:a16="http://schemas.microsoft.com/office/drawing/2014/main" id="{53B0B768-8EB5-FC10-266D-8EBBFB6C490B}"/>
                </a:ext>
              </a:extLst>
            </p:cNvPr>
            <p:cNvSpPr txBox="1"/>
            <p:nvPr/>
          </p:nvSpPr>
          <p:spPr>
            <a:xfrm>
              <a:off x="986627" y="13709978"/>
              <a:ext cx="548548" cy="461665"/>
            </a:xfrm>
            <a:prstGeom prst="rect">
              <a:avLst/>
            </a:prstGeom>
            <a:solidFill>
              <a:schemeClr val="bg1"/>
            </a:solidFill>
          </p:spPr>
          <p:txBody>
            <a:bodyPr wrap="none" rtlCol="0">
              <a:spAutoFit/>
            </a:bodyPr>
            <a:lstStyle/>
            <a:p>
              <a:r>
                <a:rPr kumimoji="1" lang="en-US" altLang="ja-JP" sz="2400" dirty="0"/>
                <a:t>(A)</a:t>
              </a:r>
              <a:endParaRPr kumimoji="1" lang="ja-JP" altLang="en-US" sz="2400" dirty="0"/>
            </a:p>
          </p:txBody>
        </p:sp>
        <p:sp>
          <p:nvSpPr>
            <p:cNvPr id="90" name="テキスト ボックス 89">
              <a:extLst>
                <a:ext uri="{FF2B5EF4-FFF2-40B4-BE49-F238E27FC236}">
                  <a16:creationId xmlns:a16="http://schemas.microsoft.com/office/drawing/2014/main" id="{3C985819-E10F-F6FA-9167-D541C843B96C}"/>
                </a:ext>
              </a:extLst>
            </p:cNvPr>
            <p:cNvSpPr txBox="1"/>
            <p:nvPr/>
          </p:nvSpPr>
          <p:spPr>
            <a:xfrm>
              <a:off x="6066611" y="13786368"/>
              <a:ext cx="537327" cy="461665"/>
            </a:xfrm>
            <a:prstGeom prst="rect">
              <a:avLst/>
            </a:prstGeom>
            <a:solidFill>
              <a:schemeClr val="bg1"/>
            </a:solidFill>
          </p:spPr>
          <p:txBody>
            <a:bodyPr wrap="none" rtlCol="0">
              <a:spAutoFit/>
            </a:bodyPr>
            <a:lstStyle/>
            <a:p>
              <a:r>
                <a:rPr kumimoji="1" lang="en-US" altLang="ja-JP" sz="2400" dirty="0"/>
                <a:t>(B)</a:t>
              </a:r>
              <a:endParaRPr kumimoji="1" lang="ja-JP" altLang="en-US" sz="2400" dirty="0"/>
            </a:p>
          </p:txBody>
        </p:sp>
        <p:sp>
          <p:nvSpPr>
            <p:cNvPr id="101" name="テキスト ボックス 100">
              <a:extLst>
                <a:ext uri="{FF2B5EF4-FFF2-40B4-BE49-F238E27FC236}">
                  <a16:creationId xmlns:a16="http://schemas.microsoft.com/office/drawing/2014/main" id="{EB8BF8CD-B866-1897-A70A-9AD15C0975DB}"/>
                </a:ext>
              </a:extLst>
            </p:cNvPr>
            <p:cNvSpPr txBox="1"/>
            <p:nvPr/>
          </p:nvSpPr>
          <p:spPr>
            <a:xfrm>
              <a:off x="2100921" y="12525400"/>
              <a:ext cx="11726287" cy="646331"/>
            </a:xfrm>
            <a:prstGeom prst="rect">
              <a:avLst/>
            </a:prstGeom>
            <a:noFill/>
          </p:spPr>
          <p:txBody>
            <a:bodyPr wrap="none" rtlCol="0">
              <a:spAutoFit/>
            </a:bodyPr>
            <a:lstStyle/>
            <a:p>
              <a:r>
                <a:rPr kumimoji="1" lang="ja-JP" altLang="en-US" sz="3600" b="1" dirty="0"/>
                <a:t>本研究で作製したトランスジェニックゼブラフィッシュ</a:t>
              </a:r>
            </a:p>
          </p:txBody>
        </p:sp>
        <p:sp>
          <p:nvSpPr>
            <p:cNvPr id="108" name="正方形/長方形 107">
              <a:extLst>
                <a:ext uri="{FF2B5EF4-FFF2-40B4-BE49-F238E27FC236}">
                  <a16:creationId xmlns:a16="http://schemas.microsoft.com/office/drawing/2014/main" id="{5E3EA7B1-AF99-7CC0-F844-8EE830B8BBFA}"/>
                </a:ext>
              </a:extLst>
            </p:cNvPr>
            <p:cNvSpPr/>
            <p:nvPr/>
          </p:nvSpPr>
          <p:spPr>
            <a:xfrm>
              <a:off x="15890781" y="12264790"/>
              <a:ext cx="6632490" cy="4881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9" name="グループ化 108">
              <a:extLst>
                <a:ext uri="{FF2B5EF4-FFF2-40B4-BE49-F238E27FC236}">
                  <a16:creationId xmlns:a16="http://schemas.microsoft.com/office/drawing/2014/main" id="{6AD904FD-BEC1-2439-1023-B24D20F12F95}"/>
                </a:ext>
              </a:extLst>
            </p:cNvPr>
            <p:cNvGrpSpPr/>
            <p:nvPr/>
          </p:nvGrpSpPr>
          <p:grpSpPr>
            <a:xfrm>
              <a:off x="14518262" y="12895765"/>
              <a:ext cx="6591703" cy="3046865"/>
              <a:chOff x="14901923" y="12477998"/>
              <a:chExt cx="6591703" cy="3046865"/>
            </a:xfrm>
          </p:grpSpPr>
          <p:pic>
            <p:nvPicPr>
              <p:cNvPr id="52" name="図 51" descr="動物, 甲殻類 が含まれている画像&#10;&#10;自動的に生成された説明">
                <a:extLst>
                  <a:ext uri="{FF2B5EF4-FFF2-40B4-BE49-F238E27FC236}">
                    <a16:creationId xmlns:a16="http://schemas.microsoft.com/office/drawing/2014/main" id="{00343C01-FAFA-E32F-95DF-52BEA559591E}"/>
                  </a:ext>
                </a:extLst>
              </p:cNvPr>
              <p:cNvPicPr>
                <a:picLocks noChangeAspect="1"/>
              </p:cNvPicPr>
              <p:nvPr/>
            </p:nvPicPr>
            <p:blipFill rotWithShape="1">
              <a:blip r:embed="rId8">
                <a:extLst>
                  <a:ext uri="{28A0092B-C50C-407E-A947-70E740481C1C}">
                    <a14:useLocalDpi xmlns:a14="http://schemas.microsoft.com/office/drawing/2010/main" val="0"/>
                  </a:ext>
                </a:extLst>
              </a:blip>
              <a:srcRect l="13527" b="11177"/>
              <a:stretch/>
            </p:blipFill>
            <p:spPr>
              <a:xfrm>
                <a:off x="14901923" y="12477998"/>
                <a:ext cx="6591703" cy="3046865"/>
              </a:xfrm>
              <a:prstGeom prst="rect">
                <a:avLst/>
              </a:prstGeom>
            </p:spPr>
          </p:pic>
          <p:sp>
            <p:nvSpPr>
              <p:cNvPr id="91" name="テキスト ボックス 90">
                <a:extLst>
                  <a:ext uri="{FF2B5EF4-FFF2-40B4-BE49-F238E27FC236}">
                    <a16:creationId xmlns:a16="http://schemas.microsoft.com/office/drawing/2014/main" id="{822AA15D-F8C4-CC2A-449D-666984C2FCB0}"/>
                  </a:ext>
                </a:extLst>
              </p:cNvPr>
              <p:cNvSpPr txBox="1"/>
              <p:nvPr/>
            </p:nvSpPr>
            <p:spPr>
              <a:xfrm>
                <a:off x="15095347" y="14938591"/>
                <a:ext cx="534121" cy="461665"/>
              </a:xfrm>
              <a:prstGeom prst="rect">
                <a:avLst/>
              </a:prstGeom>
              <a:noFill/>
            </p:spPr>
            <p:txBody>
              <a:bodyPr wrap="none" rtlCol="0">
                <a:spAutoFit/>
              </a:bodyPr>
              <a:lstStyle/>
              <a:p>
                <a:r>
                  <a:rPr kumimoji="1" lang="en-US" altLang="ja-JP" sz="2400" dirty="0">
                    <a:solidFill>
                      <a:schemeClr val="bg1"/>
                    </a:solidFill>
                  </a:rPr>
                  <a:t>(C)</a:t>
                </a:r>
                <a:endParaRPr kumimoji="1" lang="ja-JP" altLang="en-US" sz="2400" dirty="0">
                  <a:solidFill>
                    <a:schemeClr val="bg1"/>
                  </a:solidFill>
                </a:endParaRPr>
              </a:p>
            </p:txBody>
          </p:sp>
        </p:grpSp>
        <p:sp>
          <p:nvSpPr>
            <p:cNvPr id="49" name="テキスト ボックス 48">
              <a:extLst>
                <a:ext uri="{FF2B5EF4-FFF2-40B4-BE49-F238E27FC236}">
                  <a16:creationId xmlns:a16="http://schemas.microsoft.com/office/drawing/2014/main" id="{20639BC9-EC8B-E918-DB63-990D9E70A936}"/>
                </a:ext>
              </a:extLst>
            </p:cNvPr>
            <p:cNvSpPr txBox="1"/>
            <p:nvPr/>
          </p:nvSpPr>
          <p:spPr>
            <a:xfrm>
              <a:off x="13914022" y="16123990"/>
              <a:ext cx="8476423" cy="584775"/>
            </a:xfrm>
            <a:prstGeom prst="rect">
              <a:avLst/>
            </a:prstGeom>
            <a:noFill/>
          </p:spPr>
          <p:txBody>
            <a:bodyPr wrap="none" rtlCol="0">
              <a:spAutoFit/>
            </a:bodyPr>
            <a:lstStyle/>
            <a:p>
              <a:r>
                <a:rPr kumimoji="1" lang="en-US" altLang="ja-JP" sz="3200" dirty="0"/>
                <a:t>(Watanabe-</a:t>
              </a:r>
              <a:r>
                <a:rPr kumimoji="1" lang="en-US" altLang="ja-JP" sz="3200" dirty="0" err="1"/>
                <a:t>Asaka</a:t>
              </a:r>
              <a:r>
                <a:rPr kumimoji="1" lang="en-US" altLang="ja-JP" sz="3200" dirty="0"/>
                <a:t>, et al., 2018, </a:t>
              </a:r>
              <a:r>
                <a:rPr kumimoji="1" lang="en-US" altLang="ja-JP" sz="3200" dirty="0" err="1"/>
                <a:t>Cytologia</a:t>
              </a:r>
              <a:r>
                <a:rPr kumimoji="1" lang="en-US" altLang="ja-JP" sz="3200" dirty="0"/>
                <a:t> 83, 221.)</a:t>
              </a:r>
            </a:p>
          </p:txBody>
        </p:sp>
      </p:grpSp>
      <p:grpSp>
        <p:nvGrpSpPr>
          <p:cNvPr id="83" name="グループ化 82">
            <a:extLst>
              <a:ext uri="{FF2B5EF4-FFF2-40B4-BE49-F238E27FC236}">
                <a16:creationId xmlns:a16="http://schemas.microsoft.com/office/drawing/2014/main" id="{BDF885EF-5C02-FD45-A4C6-31AFC32C018E}"/>
              </a:ext>
            </a:extLst>
          </p:cNvPr>
          <p:cNvGrpSpPr/>
          <p:nvPr/>
        </p:nvGrpSpPr>
        <p:grpSpPr>
          <a:xfrm>
            <a:off x="16387769" y="16770029"/>
            <a:ext cx="13213670" cy="12866486"/>
            <a:chOff x="16322143" y="17378946"/>
            <a:chExt cx="13213670" cy="12866486"/>
          </a:xfrm>
        </p:grpSpPr>
        <p:grpSp>
          <p:nvGrpSpPr>
            <p:cNvPr id="78" name="グループ化 77">
              <a:extLst>
                <a:ext uri="{FF2B5EF4-FFF2-40B4-BE49-F238E27FC236}">
                  <a16:creationId xmlns:a16="http://schemas.microsoft.com/office/drawing/2014/main" id="{A22094D5-994E-F6AA-5716-D339EF79851C}"/>
                </a:ext>
              </a:extLst>
            </p:cNvPr>
            <p:cNvGrpSpPr/>
            <p:nvPr/>
          </p:nvGrpSpPr>
          <p:grpSpPr>
            <a:xfrm>
              <a:off x="17527610" y="17453749"/>
              <a:ext cx="12008203" cy="12060048"/>
              <a:chOff x="2667483" y="22318146"/>
              <a:chExt cx="9658155" cy="9699854"/>
            </a:xfrm>
          </p:grpSpPr>
          <p:grpSp>
            <p:nvGrpSpPr>
              <p:cNvPr id="46" name="グループ化 45">
                <a:extLst>
                  <a:ext uri="{FF2B5EF4-FFF2-40B4-BE49-F238E27FC236}">
                    <a16:creationId xmlns:a16="http://schemas.microsoft.com/office/drawing/2014/main" id="{5FD51863-ACB2-D264-4C9E-DBDD84A4FD89}"/>
                  </a:ext>
                </a:extLst>
              </p:cNvPr>
              <p:cNvGrpSpPr/>
              <p:nvPr/>
            </p:nvGrpSpPr>
            <p:grpSpPr>
              <a:xfrm>
                <a:off x="2667483" y="22318146"/>
                <a:ext cx="9658155" cy="9699854"/>
                <a:chOff x="-1573803" y="489274"/>
                <a:chExt cx="9658155" cy="9699854"/>
              </a:xfrm>
            </p:grpSpPr>
            <p:pic>
              <p:nvPicPr>
                <p:cNvPr id="66" name="図 65" descr="光が反射している&#10;&#10;低い精度で自動的に生成された説明">
                  <a:extLst>
                    <a:ext uri="{FF2B5EF4-FFF2-40B4-BE49-F238E27FC236}">
                      <a16:creationId xmlns:a16="http://schemas.microsoft.com/office/drawing/2014/main" id="{4327CF72-ED22-5136-55AE-B5A52B841862}"/>
                    </a:ext>
                  </a:extLst>
                </p:cNvPr>
                <p:cNvPicPr>
                  <a:picLocks/>
                </p:cNvPicPr>
                <p:nvPr/>
              </p:nvPicPr>
              <p:blipFill>
                <a:blip r:embed="rId9">
                  <a:extLst>
                    <a:ext uri="{28A0092B-C50C-407E-A947-70E740481C1C}">
                      <a14:useLocalDpi xmlns:a14="http://schemas.microsoft.com/office/drawing/2010/main" val="0"/>
                    </a:ext>
                  </a:extLst>
                </a:blip>
                <a:stretch>
                  <a:fillRect/>
                </a:stretch>
              </p:blipFill>
              <p:spPr>
                <a:xfrm>
                  <a:off x="4887552" y="5352635"/>
                  <a:ext cx="3196800" cy="2407002"/>
                </a:xfrm>
                <a:prstGeom prst="rect">
                  <a:avLst/>
                </a:prstGeom>
              </p:spPr>
            </p:pic>
            <p:pic>
              <p:nvPicPr>
                <p:cNvPr id="67" name="図 66" descr="星と惑星のcg&#10;&#10;中程度の精度で自動的に生成された説明">
                  <a:extLst>
                    <a:ext uri="{FF2B5EF4-FFF2-40B4-BE49-F238E27FC236}">
                      <a16:creationId xmlns:a16="http://schemas.microsoft.com/office/drawing/2014/main" id="{E2F3C6EC-B2C5-B3C7-A937-02DFC6280BFC}"/>
                    </a:ext>
                  </a:extLst>
                </p:cNvPr>
                <p:cNvPicPr>
                  <a:picLocks/>
                </p:cNvPicPr>
                <p:nvPr/>
              </p:nvPicPr>
              <p:blipFill>
                <a:blip r:embed="rId10">
                  <a:extLst>
                    <a:ext uri="{28A0092B-C50C-407E-A947-70E740481C1C}">
                      <a14:useLocalDpi xmlns:a14="http://schemas.microsoft.com/office/drawing/2010/main" val="0"/>
                    </a:ext>
                  </a:extLst>
                </a:blip>
                <a:stretch>
                  <a:fillRect/>
                </a:stretch>
              </p:blipFill>
              <p:spPr>
                <a:xfrm>
                  <a:off x="4887552" y="2918010"/>
                  <a:ext cx="3196800" cy="2404800"/>
                </a:xfrm>
                <a:prstGeom prst="rect">
                  <a:avLst/>
                </a:prstGeom>
              </p:spPr>
            </p:pic>
            <p:pic>
              <p:nvPicPr>
                <p:cNvPr id="68" name="図 67" descr="グリーン, 座る, 食品, 持つ が含まれている画像&#10;&#10;自動的に生成された説明">
                  <a:extLst>
                    <a:ext uri="{FF2B5EF4-FFF2-40B4-BE49-F238E27FC236}">
                      <a16:creationId xmlns:a16="http://schemas.microsoft.com/office/drawing/2014/main" id="{F2988A69-E4ED-4598-DC54-C84986BE92B9}"/>
                    </a:ext>
                  </a:extLst>
                </p:cNvPr>
                <p:cNvPicPr>
                  <a:picLocks/>
                </p:cNvPicPr>
                <p:nvPr/>
              </p:nvPicPr>
              <p:blipFill>
                <a:blip r:embed="rId11">
                  <a:extLst>
                    <a:ext uri="{28A0092B-C50C-407E-A947-70E740481C1C}">
                      <a14:useLocalDpi xmlns:a14="http://schemas.microsoft.com/office/drawing/2010/main" val="0"/>
                    </a:ext>
                  </a:extLst>
                </a:blip>
                <a:stretch>
                  <a:fillRect/>
                </a:stretch>
              </p:blipFill>
              <p:spPr>
                <a:xfrm>
                  <a:off x="4887552" y="489274"/>
                  <a:ext cx="3196800" cy="2404800"/>
                </a:xfrm>
                <a:prstGeom prst="rect">
                  <a:avLst/>
                </a:prstGeom>
              </p:spPr>
            </p:pic>
            <p:pic>
              <p:nvPicPr>
                <p:cNvPr id="69" name="図 68" descr="ぼやけた写真&#10;&#10;自動的に生成された説明">
                  <a:extLst>
                    <a:ext uri="{FF2B5EF4-FFF2-40B4-BE49-F238E27FC236}">
                      <a16:creationId xmlns:a16="http://schemas.microsoft.com/office/drawing/2014/main" id="{62B03B7B-6162-04B9-8FE0-AB996A46AC0D}"/>
                    </a:ext>
                  </a:extLst>
                </p:cNvPr>
                <p:cNvPicPr>
                  <a:picLocks/>
                </p:cNvPicPr>
                <p:nvPr/>
              </p:nvPicPr>
              <p:blipFill>
                <a:blip r:embed="rId12">
                  <a:extLst>
                    <a:ext uri="{28A0092B-C50C-407E-A947-70E740481C1C}">
                      <a14:useLocalDpi xmlns:a14="http://schemas.microsoft.com/office/drawing/2010/main" val="0"/>
                    </a:ext>
                  </a:extLst>
                </a:blip>
                <a:stretch>
                  <a:fillRect/>
                </a:stretch>
              </p:blipFill>
              <p:spPr>
                <a:xfrm>
                  <a:off x="1663409" y="489274"/>
                  <a:ext cx="3196800" cy="2404800"/>
                </a:xfrm>
                <a:prstGeom prst="rect">
                  <a:avLst/>
                </a:prstGeom>
                <a:ln>
                  <a:noFill/>
                </a:ln>
              </p:spPr>
            </p:pic>
            <p:pic>
              <p:nvPicPr>
                <p:cNvPr id="70" name="図 69" descr="星と惑星のcg&#10;&#10;中程度の精度で自動的に生成された説明">
                  <a:extLst>
                    <a:ext uri="{FF2B5EF4-FFF2-40B4-BE49-F238E27FC236}">
                      <a16:creationId xmlns:a16="http://schemas.microsoft.com/office/drawing/2014/main" id="{C69DD88C-5015-B3E7-583F-60444DED9AC1}"/>
                    </a:ext>
                  </a:extLst>
                </p:cNvPr>
                <p:cNvPicPr>
                  <a:picLocks/>
                </p:cNvPicPr>
                <p:nvPr/>
              </p:nvPicPr>
              <p:blipFill>
                <a:blip r:embed="rId13">
                  <a:extLst>
                    <a:ext uri="{28A0092B-C50C-407E-A947-70E740481C1C}">
                      <a14:useLocalDpi xmlns:a14="http://schemas.microsoft.com/office/drawing/2010/main" val="0"/>
                    </a:ext>
                  </a:extLst>
                </a:blip>
                <a:stretch>
                  <a:fillRect/>
                </a:stretch>
              </p:blipFill>
              <p:spPr>
                <a:xfrm>
                  <a:off x="1663409" y="2918010"/>
                  <a:ext cx="3196800" cy="2404800"/>
                </a:xfrm>
                <a:prstGeom prst="rect">
                  <a:avLst/>
                </a:prstGeom>
              </p:spPr>
            </p:pic>
            <p:pic>
              <p:nvPicPr>
                <p:cNvPr id="71" name="図 70" descr="ピザのアップ&#10;&#10;低い精度で自動的に生成された説明">
                  <a:extLst>
                    <a:ext uri="{FF2B5EF4-FFF2-40B4-BE49-F238E27FC236}">
                      <a16:creationId xmlns:a16="http://schemas.microsoft.com/office/drawing/2014/main" id="{B7F49EC9-17A3-0205-0E24-83E3C1403B19}"/>
                    </a:ext>
                  </a:extLst>
                </p:cNvPr>
                <p:cNvPicPr>
                  <a:picLocks/>
                </p:cNvPicPr>
                <p:nvPr/>
              </p:nvPicPr>
              <p:blipFill>
                <a:blip r:embed="rId14">
                  <a:extLst>
                    <a:ext uri="{28A0092B-C50C-407E-A947-70E740481C1C}">
                      <a14:useLocalDpi xmlns:a14="http://schemas.microsoft.com/office/drawing/2010/main" val="0"/>
                    </a:ext>
                  </a:extLst>
                </a:blip>
                <a:stretch>
                  <a:fillRect/>
                </a:stretch>
              </p:blipFill>
              <p:spPr>
                <a:xfrm>
                  <a:off x="1663409" y="5352635"/>
                  <a:ext cx="3196800" cy="2407003"/>
                </a:xfrm>
                <a:prstGeom prst="rect">
                  <a:avLst/>
                </a:prstGeom>
              </p:spPr>
            </p:pic>
            <p:pic>
              <p:nvPicPr>
                <p:cNvPr id="72" name="図 71" descr="グリーン, 座る が含まれている画像&#10;&#10;自動的に生成された説明">
                  <a:extLst>
                    <a:ext uri="{FF2B5EF4-FFF2-40B4-BE49-F238E27FC236}">
                      <a16:creationId xmlns:a16="http://schemas.microsoft.com/office/drawing/2014/main" id="{63BB102F-1773-6B6D-E05C-025471EE0896}"/>
                    </a:ext>
                  </a:extLst>
                </p:cNvPr>
                <p:cNvPicPr>
                  <a:picLocks/>
                </p:cNvPicPr>
                <p:nvPr/>
              </p:nvPicPr>
              <p:blipFill>
                <a:blip r:embed="rId15">
                  <a:extLst>
                    <a:ext uri="{28A0092B-C50C-407E-A947-70E740481C1C}">
                      <a14:useLocalDpi xmlns:a14="http://schemas.microsoft.com/office/drawing/2010/main" val="0"/>
                    </a:ext>
                  </a:extLst>
                </a:blip>
                <a:stretch>
                  <a:fillRect/>
                </a:stretch>
              </p:blipFill>
              <p:spPr>
                <a:xfrm>
                  <a:off x="4887552" y="7784328"/>
                  <a:ext cx="3196800" cy="2404800"/>
                </a:xfrm>
                <a:prstGeom prst="rect">
                  <a:avLst/>
                </a:prstGeom>
              </p:spPr>
            </p:pic>
            <p:pic>
              <p:nvPicPr>
                <p:cNvPr id="73" name="図 72">
                  <a:extLst>
                    <a:ext uri="{FF2B5EF4-FFF2-40B4-BE49-F238E27FC236}">
                      <a16:creationId xmlns:a16="http://schemas.microsoft.com/office/drawing/2014/main" id="{77F05199-3810-B968-F2A7-90F687A815CB}"/>
                    </a:ext>
                  </a:extLst>
                </p:cNvPr>
                <p:cNvPicPr>
                  <a:picLocks/>
                </p:cNvPicPr>
                <p:nvPr/>
              </p:nvPicPr>
              <p:blipFill>
                <a:blip r:embed="rId16">
                  <a:extLst>
                    <a:ext uri="{28A0092B-C50C-407E-A947-70E740481C1C}">
                      <a14:useLocalDpi xmlns:a14="http://schemas.microsoft.com/office/drawing/2010/main" val="0"/>
                    </a:ext>
                  </a:extLst>
                </a:blip>
                <a:stretch>
                  <a:fillRect/>
                </a:stretch>
              </p:blipFill>
              <p:spPr>
                <a:xfrm>
                  <a:off x="1663409" y="7784328"/>
                  <a:ext cx="3196800" cy="2404800"/>
                </a:xfrm>
                <a:prstGeom prst="rect">
                  <a:avLst/>
                </a:prstGeom>
              </p:spPr>
            </p:pic>
            <p:pic>
              <p:nvPicPr>
                <p:cNvPr id="74" name="図 73" descr="屋内, 犬, 食品, 皿 が含まれている画像&#10;&#10;自動的に生成された説明">
                  <a:extLst>
                    <a:ext uri="{FF2B5EF4-FFF2-40B4-BE49-F238E27FC236}">
                      <a16:creationId xmlns:a16="http://schemas.microsoft.com/office/drawing/2014/main" id="{872EFCAC-90B4-EF83-6BF9-DDF1C9A6B53E}"/>
                    </a:ext>
                  </a:extLst>
                </p:cNvPr>
                <p:cNvPicPr>
                  <a:picLocks/>
                </p:cNvPicPr>
                <p:nvPr/>
              </p:nvPicPr>
              <p:blipFill>
                <a:blip r:embed="rId17">
                  <a:extLst>
                    <a:ext uri="{28A0092B-C50C-407E-A947-70E740481C1C}">
                      <a14:useLocalDpi xmlns:a14="http://schemas.microsoft.com/office/drawing/2010/main" val="0"/>
                    </a:ext>
                  </a:extLst>
                </a:blip>
                <a:stretch>
                  <a:fillRect/>
                </a:stretch>
              </p:blipFill>
              <p:spPr>
                <a:xfrm>
                  <a:off x="-1573803" y="5352635"/>
                  <a:ext cx="3196800" cy="2407115"/>
                </a:xfrm>
                <a:prstGeom prst="rect">
                  <a:avLst/>
                </a:prstGeom>
              </p:spPr>
            </p:pic>
            <p:pic>
              <p:nvPicPr>
                <p:cNvPr id="75" name="図 74" descr="上を見上げている&#10;&#10;低い精度で自動的に生成された説明">
                  <a:extLst>
                    <a:ext uri="{FF2B5EF4-FFF2-40B4-BE49-F238E27FC236}">
                      <a16:creationId xmlns:a16="http://schemas.microsoft.com/office/drawing/2014/main" id="{E9397A87-2526-B770-7AA7-2036D4F88B90}"/>
                    </a:ext>
                  </a:extLst>
                </p:cNvPr>
                <p:cNvPicPr>
                  <a:picLocks/>
                </p:cNvPicPr>
                <p:nvPr/>
              </p:nvPicPr>
              <p:blipFill>
                <a:blip r:embed="rId18">
                  <a:extLst>
                    <a:ext uri="{28A0092B-C50C-407E-A947-70E740481C1C}">
                      <a14:useLocalDpi xmlns:a14="http://schemas.microsoft.com/office/drawing/2010/main" val="0"/>
                    </a:ext>
                  </a:extLst>
                </a:blip>
                <a:stretch>
                  <a:fillRect/>
                </a:stretch>
              </p:blipFill>
              <p:spPr>
                <a:xfrm>
                  <a:off x="-1573803" y="489274"/>
                  <a:ext cx="3196800" cy="2404800"/>
                </a:xfrm>
                <a:prstGeom prst="rect">
                  <a:avLst/>
                </a:prstGeom>
              </p:spPr>
            </p:pic>
            <p:pic>
              <p:nvPicPr>
                <p:cNvPr id="76" name="図 75" descr="テーブル, 屋内, 皿, 食品 が含まれている画像&#10;&#10;自動的に生成された説明">
                  <a:extLst>
                    <a:ext uri="{FF2B5EF4-FFF2-40B4-BE49-F238E27FC236}">
                      <a16:creationId xmlns:a16="http://schemas.microsoft.com/office/drawing/2014/main" id="{6312E115-1C31-F89C-FC33-CF592571F2A6}"/>
                    </a:ext>
                  </a:extLst>
                </p:cNvPr>
                <p:cNvPicPr>
                  <a:picLocks/>
                </p:cNvPicPr>
                <p:nvPr/>
              </p:nvPicPr>
              <p:blipFill>
                <a:blip r:embed="rId19">
                  <a:extLst>
                    <a:ext uri="{28A0092B-C50C-407E-A947-70E740481C1C}">
                      <a14:useLocalDpi xmlns:a14="http://schemas.microsoft.com/office/drawing/2010/main" val="0"/>
                    </a:ext>
                  </a:extLst>
                </a:blip>
                <a:stretch>
                  <a:fillRect/>
                </a:stretch>
              </p:blipFill>
              <p:spPr>
                <a:xfrm>
                  <a:off x="-1573803" y="7784328"/>
                  <a:ext cx="3196800" cy="2404800"/>
                </a:xfrm>
                <a:prstGeom prst="rect">
                  <a:avLst/>
                </a:prstGeom>
              </p:spPr>
            </p:pic>
            <p:pic>
              <p:nvPicPr>
                <p:cNvPr id="77" name="図 76" descr="チョコレートチップクッキー&#10;&#10;自動的に生成された説明">
                  <a:extLst>
                    <a:ext uri="{FF2B5EF4-FFF2-40B4-BE49-F238E27FC236}">
                      <a16:creationId xmlns:a16="http://schemas.microsoft.com/office/drawing/2014/main" id="{000499F7-FC42-A371-9160-AF4937DE5F52}"/>
                    </a:ext>
                  </a:extLst>
                </p:cNvPr>
                <p:cNvPicPr>
                  <a:picLocks/>
                </p:cNvPicPr>
                <p:nvPr/>
              </p:nvPicPr>
              <p:blipFill>
                <a:blip r:embed="rId20">
                  <a:extLst>
                    <a:ext uri="{28A0092B-C50C-407E-A947-70E740481C1C}">
                      <a14:useLocalDpi xmlns:a14="http://schemas.microsoft.com/office/drawing/2010/main" val="0"/>
                    </a:ext>
                  </a:extLst>
                </a:blip>
                <a:stretch>
                  <a:fillRect/>
                </a:stretch>
              </p:blipFill>
              <p:spPr>
                <a:xfrm>
                  <a:off x="-1573803" y="2918010"/>
                  <a:ext cx="3196800" cy="2404800"/>
                </a:xfrm>
                <a:prstGeom prst="rect">
                  <a:avLst/>
                </a:prstGeom>
              </p:spPr>
            </p:pic>
          </p:grpSp>
          <p:grpSp>
            <p:nvGrpSpPr>
              <p:cNvPr id="47" name="グループ化 46">
                <a:extLst>
                  <a:ext uri="{FF2B5EF4-FFF2-40B4-BE49-F238E27FC236}">
                    <a16:creationId xmlns:a16="http://schemas.microsoft.com/office/drawing/2014/main" id="{B8C3D87D-06D7-F06D-4A2A-A9B3EDBDD886}"/>
                  </a:ext>
                </a:extLst>
              </p:cNvPr>
              <p:cNvGrpSpPr/>
              <p:nvPr/>
            </p:nvGrpSpPr>
            <p:grpSpPr>
              <a:xfrm>
                <a:off x="9748675" y="23167636"/>
                <a:ext cx="1624084" cy="4644269"/>
                <a:chOff x="5527343" y="1354529"/>
                <a:chExt cx="1624084" cy="4644269"/>
              </a:xfrm>
            </p:grpSpPr>
            <p:cxnSp>
              <p:nvCxnSpPr>
                <p:cNvPr id="60" name="直線矢印コネクタ 59">
                  <a:extLst>
                    <a:ext uri="{FF2B5EF4-FFF2-40B4-BE49-F238E27FC236}">
                      <a16:creationId xmlns:a16="http://schemas.microsoft.com/office/drawing/2014/main" id="{D57FB030-3405-30FE-CCDD-AC83AAB39EE3}"/>
                    </a:ext>
                  </a:extLst>
                </p:cNvPr>
                <p:cNvCxnSpPr/>
                <p:nvPr/>
              </p:nvCxnSpPr>
              <p:spPr>
                <a:xfrm flipV="1">
                  <a:off x="5714811" y="1354529"/>
                  <a:ext cx="341360" cy="99563"/>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線矢印コネクタ 60">
                  <a:extLst>
                    <a:ext uri="{FF2B5EF4-FFF2-40B4-BE49-F238E27FC236}">
                      <a16:creationId xmlns:a16="http://schemas.microsoft.com/office/drawing/2014/main" id="{EBF7591E-2629-72AC-1A36-BB5441092284}"/>
                    </a:ext>
                  </a:extLst>
                </p:cNvPr>
                <p:cNvCxnSpPr>
                  <a:cxnSpLocks/>
                </p:cNvCxnSpPr>
                <p:nvPr/>
              </p:nvCxnSpPr>
              <p:spPr>
                <a:xfrm flipH="1" flipV="1">
                  <a:off x="6780003" y="1582560"/>
                  <a:ext cx="236104" cy="249757"/>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FEB104C0-E660-F122-10CE-FEAFE6AC16B8}"/>
                    </a:ext>
                  </a:extLst>
                </p:cNvPr>
                <p:cNvCxnSpPr>
                  <a:cxnSpLocks/>
                </p:cNvCxnSpPr>
                <p:nvPr/>
              </p:nvCxnSpPr>
              <p:spPr>
                <a:xfrm flipH="1">
                  <a:off x="6838447" y="3102954"/>
                  <a:ext cx="312980" cy="202954"/>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線矢印コネクタ 62">
                  <a:extLst>
                    <a:ext uri="{FF2B5EF4-FFF2-40B4-BE49-F238E27FC236}">
                      <a16:creationId xmlns:a16="http://schemas.microsoft.com/office/drawing/2014/main" id="{23607703-4F31-92C0-C715-B6459F627CE8}"/>
                    </a:ext>
                  </a:extLst>
                </p:cNvPr>
                <p:cNvCxnSpPr>
                  <a:cxnSpLocks/>
                </p:cNvCxnSpPr>
                <p:nvPr/>
              </p:nvCxnSpPr>
              <p:spPr>
                <a:xfrm>
                  <a:off x="5527343" y="3230696"/>
                  <a:ext cx="374937" cy="0"/>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線矢印コネクタ 63">
                  <a:extLst>
                    <a:ext uri="{FF2B5EF4-FFF2-40B4-BE49-F238E27FC236}">
                      <a16:creationId xmlns:a16="http://schemas.microsoft.com/office/drawing/2014/main" id="{19D4F05A-C76B-2299-E3FA-A08EE15CF9E9}"/>
                    </a:ext>
                  </a:extLst>
                </p:cNvPr>
                <p:cNvCxnSpPr>
                  <a:cxnSpLocks/>
                </p:cNvCxnSpPr>
                <p:nvPr/>
              </p:nvCxnSpPr>
              <p:spPr>
                <a:xfrm>
                  <a:off x="5902280" y="5505656"/>
                  <a:ext cx="350188" cy="164395"/>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線矢印コネクタ 64">
                  <a:extLst>
                    <a:ext uri="{FF2B5EF4-FFF2-40B4-BE49-F238E27FC236}">
                      <a16:creationId xmlns:a16="http://schemas.microsoft.com/office/drawing/2014/main" id="{CE07470D-A4FE-7F80-A646-65BFE76C363E}"/>
                    </a:ext>
                  </a:extLst>
                </p:cNvPr>
                <p:cNvCxnSpPr>
                  <a:cxnSpLocks/>
                </p:cNvCxnSpPr>
                <p:nvPr/>
              </p:nvCxnSpPr>
              <p:spPr>
                <a:xfrm>
                  <a:off x="5619750" y="5747013"/>
                  <a:ext cx="375488" cy="251785"/>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102" name="テキスト ボックス 101">
              <a:extLst>
                <a:ext uri="{FF2B5EF4-FFF2-40B4-BE49-F238E27FC236}">
                  <a16:creationId xmlns:a16="http://schemas.microsoft.com/office/drawing/2014/main" id="{8F053373-4DAC-6CEA-BACA-35A8BBE8C821}"/>
                </a:ext>
              </a:extLst>
            </p:cNvPr>
            <p:cNvSpPr txBox="1"/>
            <p:nvPr/>
          </p:nvSpPr>
          <p:spPr>
            <a:xfrm>
              <a:off x="18960416" y="29722212"/>
              <a:ext cx="1261884" cy="523220"/>
            </a:xfrm>
            <a:prstGeom prst="rect">
              <a:avLst/>
            </a:prstGeom>
            <a:noFill/>
          </p:spPr>
          <p:txBody>
            <a:bodyPr wrap="none" rtlCol="0">
              <a:spAutoFit/>
            </a:bodyPr>
            <a:lstStyle/>
            <a:p>
              <a:r>
                <a:rPr kumimoji="1" lang="ja-JP" altLang="en-US" sz="2800" dirty="0"/>
                <a:t>透過像</a:t>
              </a:r>
            </a:p>
          </p:txBody>
        </p:sp>
        <p:sp>
          <p:nvSpPr>
            <p:cNvPr id="103" name="テキスト ボックス 102">
              <a:extLst>
                <a:ext uri="{FF2B5EF4-FFF2-40B4-BE49-F238E27FC236}">
                  <a16:creationId xmlns:a16="http://schemas.microsoft.com/office/drawing/2014/main" id="{67CD212B-B45B-6878-8D01-69F970FF0A52}"/>
                </a:ext>
              </a:extLst>
            </p:cNvPr>
            <p:cNvSpPr txBox="1"/>
            <p:nvPr/>
          </p:nvSpPr>
          <p:spPr>
            <a:xfrm>
              <a:off x="21845164" y="29676891"/>
              <a:ext cx="3456523" cy="523220"/>
            </a:xfrm>
            <a:prstGeom prst="rect">
              <a:avLst/>
            </a:prstGeom>
            <a:noFill/>
          </p:spPr>
          <p:txBody>
            <a:bodyPr wrap="none" rtlCol="0">
              <a:spAutoFit/>
            </a:bodyPr>
            <a:lstStyle/>
            <a:p>
              <a:pPr algn="ctr"/>
              <a:r>
                <a:rPr kumimoji="1" lang="ja-JP" altLang="en-US" sz="2800" dirty="0"/>
                <a:t>赤色蛍光像</a:t>
              </a:r>
              <a:r>
                <a:rPr kumimoji="1" lang="en-US" altLang="ja-JP" sz="2800" dirty="0"/>
                <a:t>(</a:t>
              </a:r>
              <a:r>
                <a:rPr kumimoji="1" lang="en-US" altLang="ja-JP" sz="2800" dirty="0" err="1"/>
                <a:t>mCherry</a:t>
              </a:r>
              <a:r>
                <a:rPr kumimoji="1" lang="en-US" altLang="ja-JP" sz="2800" dirty="0"/>
                <a:t>)</a:t>
              </a:r>
              <a:endParaRPr kumimoji="1" lang="ja-JP" altLang="en-US" sz="2800" dirty="0"/>
            </a:p>
          </p:txBody>
        </p:sp>
        <p:sp>
          <p:nvSpPr>
            <p:cNvPr id="104" name="テキスト ボックス 103">
              <a:extLst>
                <a:ext uri="{FF2B5EF4-FFF2-40B4-BE49-F238E27FC236}">
                  <a16:creationId xmlns:a16="http://schemas.microsoft.com/office/drawing/2014/main" id="{0A663201-D9B5-18EA-5520-89B6D9FC7F6E}"/>
                </a:ext>
              </a:extLst>
            </p:cNvPr>
            <p:cNvSpPr txBox="1"/>
            <p:nvPr/>
          </p:nvSpPr>
          <p:spPr>
            <a:xfrm>
              <a:off x="26238751" y="29619032"/>
              <a:ext cx="2775119" cy="523220"/>
            </a:xfrm>
            <a:prstGeom prst="rect">
              <a:avLst/>
            </a:prstGeom>
            <a:noFill/>
          </p:spPr>
          <p:txBody>
            <a:bodyPr wrap="none" rtlCol="0">
              <a:spAutoFit/>
            </a:bodyPr>
            <a:lstStyle/>
            <a:p>
              <a:pPr algn="ctr"/>
              <a:r>
                <a:rPr kumimoji="1" lang="ja-JP" altLang="en-US" sz="2800" dirty="0"/>
                <a:t>緑色蛍光像</a:t>
              </a:r>
              <a:r>
                <a:rPr kumimoji="1" lang="en-US" altLang="ja-JP" sz="2800" dirty="0"/>
                <a:t>(</a:t>
              </a:r>
              <a:r>
                <a:rPr kumimoji="1" lang="en-US" altLang="ja-JP" sz="2800" dirty="0" err="1"/>
                <a:t>GFP</a:t>
              </a:r>
              <a:r>
                <a:rPr kumimoji="1" lang="en-US" altLang="ja-JP" sz="2800" dirty="0"/>
                <a:t>)</a:t>
              </a:r>
              <a:endParaRPr kumimoji="1" lang="ja-JP" altLang="en-US" sz="2800" dirty="0"/>
            </a:p>
          </p:txBody>
        </p:sp>
        <p:sp>
          <p:nvSpPr>
            <p:cNvPr id="110" name="テキスト ボックス 109">
              <a:extLst>
                <a:ext uri="{FF2B5EF4-FFF2-40B4-BE49-F238E27FC236}">
                  <a16:creationId xmlns:a16="http://schemas.microsoft.com/office/drawing/2014/main" id="{195D485B-3CFE-246B-7751-AE9EAA9A7E26}"/>
                </a:ext>
              </a:extLst>
            </p:cNvPr>
            <p:cNvSpPr txBox="1"/>
            <p:nvPr/>
          </p:nvSpPr>
          <p:spPr>
            <a:xfrm rot="16200000">
              <a:off x="15270573" y="18430516"/>
              <a:ext cx="3057247" cy="954107"/>
            </a:xfrm>
            <a:prstGeom prst="rect">
              <a:avLst/>
            </a:prstGeom>
            <a:noFill/>
          </p:spPr>
          <p:txBody>
            <a:bodyPr wrap="none" rtlCol="0">
              <a:spAutoFit/>
            </a:bodyPr>
            <a:lstStyle/>
            <a:p>
              <a:pPr algn="ctr"/>
              <a:r>
                <a:rPr kumimoji="1" lang="ja-JP" altLang="en-US" sz="2800" dirty="0"/>
                <a:t>炭素イオンビーム</a:t>
              </a:r>
              <a:endParaRPr kumimoji="1" lang="en-US" altLang="ja-JP" sz="2800" dirty="0"/>
            </a:p>
            <a:p>
              <a:pPr algn="ctr"/>
              <a:r>
                <a:rPr kumimoji="1" lang="ja-JP" altLang="en-US" sz="2800" dirty="0"/>
                <a:t>（</a:t>
              </a:r>
              <a:r>
                <a:rPr kumimoji="1" lang="en-US" altLang="ja-JP" sz="2800" dirty="0"/>
                <a:t>10 </a:t>
              </a:r>
              <a:r>
                <a:rPr kumimoji="1" lang="en-US" altLang="ja-JP" sz="2800" dirty="0" err="1"/>
                <a:t>Gy</a:t>
              </a:r>
              <a:r>
                <a:rPr kumimoji="1" lang="ja-JP" altLang="en-US" sz="2800" dirty="0"/>
                <a:t>）</a:t>
              </a:r>
            </a:p>
          </p:txBody>
        </p:sp>
        <p:sp>
          <p:nvSpPr>
            <p:cNvPr id="111" name="テキスト ボックス 110">
              <a:extLst>
                <a:ext uri="{FF2B5EF4-FFF2-40B4-BE49-F238E27FC236}">
                  <a16:creationId xmlns:a16="http://schemas.microsoft.com/office/drawing/2014/main" id="{A8699B12-8180-0469-BD31-64DFCE7A5EA7}"/>
                </a:ext>
              </a:extLst>
            </p:cNvPr>
            <p:cNvSpPr txBox="1"/>
            <p:nvPr/>
          </p:nvSpPr>
          <p:spPr>
            <a:xfrm rot="16200000">
              <a:off x="15450109" y="21410481"/>
              <a:ext cx="2698175" cy="954107"/>
            </a:xfrm>
            <a:prstGeom prst="rect">
              <a:avLst/>
            </a:prstGeom>
            <a:noFill/>
          </p:spPr>
          <p:txBody>
            <a:bodyPr wrap="none" rtlCol="0">
              <a:spAutoFit/>
            </a:bodyPr>
            <a:lstStyle/>
            <a:p>
              <a:pPr algn="ctr"/>
              <a:r>
                <a:rPr kumimoji="1" lang="ja-JP" altLang="en-US" sz="2800" dirty="0"/>
                <a:t>プロトンビーム</a:t>
              </a:r>
              <a:endParaRPr kumimoji="1" lang="en-US" altLang="ja-JP" sz="2800" dirty="0"/>
            </a:p>
            <a:p>
              <a:pPr algn="ctr"/>
              <a:r>
                <a:rPr kumimoji="1" lang="ja-JP" altLang="en-US" sz="2800" dirty="0"/>
                <a:t>（</a:t>
              </a:r>
              <a:r>
                <a:rPr kumimoji="1" lang="en-US" altLang="ja-JP" sz="2800" dirty="0"/>
                <a:t>10 </a:t>
              </a:r>
              <a:r>
                <a:rPr kumimoji="1" lang="en-US" altLang="ja-JP" sz="2800" dirty="0" err="1"/>
                <a:t>Gy</a:t>
              </a:r>
              <a:r>
                <a:rPr kumimoji="1" lang="ja-JP" altLang="en-US" sz="2800" dirty="0"/>
                <a:t>）</a:t>
              </a:r>
            </a:p>
          </p:txBody>
        </p:sp>
        <p:sp>
          <p:nvSpPr>
            <p:cNvPr id="112" name="テキスト ボックス 111">
              <a:extLst>
                <a:ext uri="{FF2B5EF4-FFF2-40B4-BE49-F238E27FC236}">
                  <a16:creationId xmlns:a16="http://schemas.microsoft.com/office/drawing/2014/main" id="{CB3BDF7A-06C9-4253-1A79-D070209F29D2}"/>
                </a:ext>
              </a:extLst>
            </p:cNvPr>
            <p:cNvSpPr txBox="1"/>
            <p:nvPr/>
          </p:nvSpPr>
          <p:spPr>
            <a:xfrm rot="16200000">
              <a:off x="15932838" y="24375881"/>
              <a:ext cx="1732717" cy="954107"/>
            </a:xfrm>
            <a:prstGeom prst="rect">
              <a:avLst/>
            </a:prstGeom>
            <a:noFill/>
          </p:spPr>
          <p:txBody>
            <a:bodyPr wrap="none" rtlCol="0">
              <a:spAutoFit/>
            </a:bodyPr>
            <a:lstStyle/>
            <a:p>
              <a:pPr algn="ctr"/>
              <a:r>
                <a:rPr kumimoji="1" lang="ja-JP" altLang="en-US" sz="2800" dirty="0"/>
                <a:t>ガンマ線</a:t>
              </a:r>
              <a:endParaRPr kumimoji="1" lang="en-US" altLang="ja-JP" sz="2800" dirty="0"/>
            </a:p>
            <a:p>
              <a:pPr algn="ctr"/>
              <a:r>
                <a:rPr kumimoji="1" lang="ja-JP" altLang="en-US" sz="2800" dirty="0"/>
                <a:t>（</a:t>
              </a:r>
              <a:r>
                <a:rPr kumimoji="1" lang="en-US" altLang="ja-JP" sz="2800" dirty="0"/>
                <a:t>30 </a:t>
              </a:r>
              <a:r>
                <a:rPr kumimoji="1" lang="en-US" altLang="ja-JP" sz="2800" dirty="0" err="1"/>
                <a:t>Gy</a:t>
              </a:r>
              <a:r>
                <a:rPr kumimoji="1" lang="ja-JP" altLang="en-US" sz="2800" dirty="0"/>
                <a:t>）</a:t>
              </a:r>
            </a:p>
          </p:txBody>
        </p:sp>
        <p:sp>
          <p:nvSpPr>
            <p:cNvPr id="113" name="テキスト ボックス 112">
              <a:extLst>
                <a:ext uri="{FF2B5EF4-FFF2-40B4-BE49-F238E27FC236}">
                  <a16:creationId xmlns:a16="http://schemas.microsoft.com/office/drawing/2014/main" id="{8366E2E9-1B24-DCE2-30FC-8E8342014250}"/>
                </a:ext>
              </a:extLst>
            </p:cNvPr>
            <p:cNvSpPr txBox="1"/>
            <p:nvPr/>
          </p:nvSpPr>
          <p:spPr>
            <a:xfrm rot="16200000">
              <a:off x="16064918" y="27551515"/>
              <a:ext cx="1620957" cy="523220"/>
            </a:xfrm>
            <a:prstGeom prst="rect">
              <a:avLst/>
            </a:prstGeom>
            <a:noFill/>
          </p:spPr>
          <p:txBody>
            <a:bodyPr wrap="none" rtlCol="0">
              <a:spAutoFit/>
            </a:bodyPr>
            <a:lstStyle/>
            <a:p>
              <a:r>
                <a:rPr kumimoji="1" lang="ja-JP" altLang="en-US" sz="2800" dirty="0"/>
                <a:t>非照射胚</a:t>
              </a:r>
            </a:p>
          </p:txBody>
        </p:sp>
      </p:grpSp>
      <p:sp>
        <p:nvSpPr>
          <p:cNvPr id="114" name="テキスト ボックス 113">
            <a:extLst>
              <a:ext uri="{FF2B5EF4-FFF2-40B4-BE49-F238E27FC236}">
                <a16:creationId xmlns:a16="http://schemas.microsoft.com/office/drawing/2014/main" id="{068EA9F7-1C18-4648-A66C-4A04C5C86801}"/>
              </a:ext>
            </a:extLst>
          </p:cNvPr>
          <p:cNvSpPr txBox="1"/>
          <p:nvPr/>
        </p:nvSpPr>
        <p:spPr>
          <a:xfrm>
            <a:off x="1194738" y="16065132"/>
            <a:ext cx="13214049" cy="1569660"/>
          </a:xfrm>
          <a:prstGeom prst="rect">
            <a:avLst/>
          </a:prstGeom>
          <a:noFill/>
        </p:spPr>
        <p:txBody>
          <a:bodyPr wrap="square" rtlCol="0">
            <a:spAutoFit/>
          </a:bodyPr>
          <a:lstStyle/>
          <a:p>
            <a:r>
              <a:rPr lang="ja-JP" altLang="ja-JP" sz="3200" dirty="0">
                <a:effectLst/>
                <a:latin typeface="Times New Roman" panose="02020603050405020304" pitchFamily="18" charset="0"/>
                <a:ea typeface="游明朝" panose="02020400000000000000" pitchFamily="18" charset="-128"/>
                <a:cs typeface="Times New Roman" panose="02020603050405020304" pitchFamily="18" charset="0"/>
              </a:rPr>
              <a:t>図</a:t>
            </a:r>
            <a:r>
              <a:rPr lang="ja-JP" altLang="en-US" sz="3200" dirty="0">
                <a:effectLst/>
                <a:latin typeface="Times New Roman" panose="02020603050405020304" pitchFamily="18" charset="0"/>
                <a:ea typeface="游明朝" panose="02020400000000000000" pitchFamily="18" charset="-128"/>
                <a:cs typeface="Times New Roman" panose="02020603050405020304" pitchFamily="18" charset="0"/>
              </a:rPr>
              <a:t>２</a:t>
            </a:r>
            <a:r>
              <a:rPr lang="ja-JP" altLang="en-US" sz="3200" dirty="0">
                <a:latin typeface="Times New Roman" panose="02020603050405020304" pitchFamily="18" charset="0"/>
                <a:ea typeface="游明朝" panose="02020400000000000000" pitchFamily="18" charset="-128"/>
                <a:cs typeface="Times New Roman" panose="02020603050405020304" pitchFamily="18" charset="0"/>
              </a:rPr>
              <a:t>　</a:t>
            </a:r>
            <a:r>
              <a:rPr lang="en-US" altLang="ja-JP" sz="3200" dirty="0">
                <a:effectLst/>
                <a:latin typeface="Times New Roman" panose="02020603050405020304" pitchFamily="18" charset="0"/>
                <a:ea typeface="游明朝" panose="02020400000000000000" pitchFamily="18" charset="-128"/>
              </a:rPr>
              <a:t>TG </a:t>
            </a:r>
            <a:r>
              <a:rPr lang="ja-JP" altLang="ja-JP" sz="3200" dirty="0">
                <a:effectLst/>
                <a:latin typeface="Times New Roman" panose="02020603050405020304" pitchFamily="18" charset="0"/>
                <a:ea typeface="游明朝" panose="02020400000000000000" pitchFamily="18" charset="-128"/>
                <a:cs typeface="Times New Roman" panose="02020603050405020304" pitchFamily="18" charset="0"/>
              </a:rPr>
              <a:t>作製に使用したコンストラクト（</a:t>
            </a:r>
            <a:r>
              <a:rPr lang="en-US" altLang="ja-JP" sz="3200" dirty="0" err="1">
                <a:effectLst/>
                <a:latin typeface="Times New Roman" panose="02020603050405020304" pitchFamily="18" charset="0"/>
                <a:ea typeface="游明朝" panose="02020400000000000000" pitchFamily="18" charset="-128"/>
              </a:rPr>
              <a:t>pActin-mCherry-act3-GFP</a:t>
            </a:r>
            <a:r>
              <a:rPr lang="ja-JP" altLang="ja-JP" sz="3200" dirty="0">
                <a:effectLst/>
                <a:latin typeface="Times New Roman" panose="02020603050405020304" pitchFamily="18" charset="0"/>
                <a:ea typeface="游明朝" panose="02020400000000000000" pitchFamily="18" charset="-128"/>
                <a:cs typeface="Times New Roman" panose="02020603050405020304" pitchFamily="18" charset="0"/>
              </a:rPr>
              <a:t>）</a:t>
            </a:r>
            <a:endParaRPr lang="en-US" altLang="ja-JP" sz="3200" dirty="0">
              <a:effectLst/>
              <a:latin typeface="Times New Roman" panose="02020603050405020304" pitchFamily="18" charset="0"/>
              <a:ea typeface="游明朝" panose="02020400000000000000" pitchFamily="18" charset="-128"/>
              <a:cs typeface="Times New Roman" panose="02020603050405020304" pitchFamily="18" charset="0"/>
            </a:endParaRPr>
          </a:p>
          <a:p>
            <a:r>
              <a:rPr lang="ja-JP" altLang="en-US" sz="3200" dirty="0">
                <a:latin typeface="Times New Roman" panose="02020603050405020304" pitchFamily="18" charset="0"/>
                <a:ea typeface="游明朝" panose="02020400000000000000" pitchFamily="18" charset="-128"/>
                <a:cs typeface="Times New Roman" panose="02020603050405020304" pitchFamily="18" charset="0"/>
              </a:rPr>
              <a:t>の模式図（</a:t>
            </a:r>
            <a:r>
              <a:rPr lang="en-US" altLang="ja-JP" sz="3200" dirty="0">
                <a:latin typeface="Times New Roman" panose="02020603050405020304" pitchFamily="18" charset="0"/>
                <a:ea typeface="游明朝" panose="02020400000000000000" pitchFamily="18" charset="-128"/>
                <a:cs typeface="Times New Roman" panose="02020603050405020304" pitchFamily="18" charset="0"/>
              </a:rPr>
              <a:t>A</a:t>
            </a:r>
            <a:r>
              <a:rPr lang="ja-JP" altLang="en-US" sz="3200" dirty="0">
                <a:latin typeface="Times New Roman" panose="02020603050405020304" pitchFamily="18" charset="0"/>
                <a:ea typeface="游明朝" panose="02020400000000000000" pitchFamily="18" charset="-128"/>
                <a:cs typeface="Times New Roman" panose="02020603050405020304" pitchFamily="18" charset="0"/>
              </a:rPr>
              <a:t>）</a:t>
            </a:r>
            <a:r>
              <a:rPr lang="ja-JP" altLang="en-US" sz="3200" dirty="0">
                <a:effectLst/>
                <a:latin typeface="Times New Roman" panose="02020603050405020304" pitchFamily="18" charset="0"/>
                <a:ea typeface="游明朝" panose="02020400000000000000" pitchFamily="18" charset="-128"/>
                <a:cs typeface="Times New Roman" panose="02020603050405020304" pitchFamily="18" charset="0"/>
              </a:rPr>
              <a:t>と変異を検出する原理（</a:t>
            </a:r>
            <a:r>
              <a:rPr lang="en-US" altLang="ja-JP" sz="3200" dirty="0">
                <a:effectLst/>
                <a:latin typeface="Times New Roman" panose="02020603050405020304" pitchFamily="18" charset="0"/>
                <a:ea typeface="游明朝" panose="02020400000000000000" pitchFamily="18" charset="-128"/>
                <a:cs typeface="Times New Roman" panose="02020603050405020304" pitchFamily="18" charset="0"/>
              </a:rPr>
              <a:t>B</a:t>
            </a:r>
            <a:r>
              <a:rPr lang="ja-JP" altLang="en-US" sz="3200" dirty="0">
                <a:effectLst/>
                <a:latin typeface="Times New Roman" panose="02020603050405020304" pitchFamily="18" charset="0"/>
                <a:ea typeface="游明朝" panose="02020400000000000000" pitchFamily="18" charset="-128"/>
                <a:cs typeface="Times New Roman" panose="02020603050405020304" pitchFamily="18" charset="0"/>
              </a:rPr>
              <a:t>）と</a:t>
            </a:r>
            <a:r>
              <a:rPr lang="ja-JP" altLang="en-US" sz="3200" dirty="0">
                <a:effectLst/>
                <a:latin typeface="Times New Roman" panose="02020603050405020304" pitchFamily="18" charset="0"/>
                <a:ea typeface="游明朝" panose="02020400000000000000" pitchFamily="18" charset="-128"/>
              </a:rPr>
              <a:t>作製された</a:t>
            </a:r>
            <a:r>
              <a:rPr lang="en-US" altLang="ja-JP" sz="3200" dirty="0">
                <a:effectLst/>
                <a:latin typeface="Times New Roman" panose="02020603050405020304" pitchFamily="18" charset="0"/>
                <a:ea typeface="游明朝" panose="02020400000000000000" pitchFamily="18" charset="-128"/>
                <a:cs typeface="Times New Roman" panose="02020603050405020304" pitchFamily="18" charset="0"/>
              </a:rPr>
              <a:t>TG </a:t>
            </a:r>
          </a:p>
          <a:p>
            <a:r>
              <a:rPr lang="ja-JP" altLang="en-US" sz="3200" dirty="0">
                <a:effectLst/>
                <a:latin typeface="Times New Roman" panose="02020603050405020304" pitchFamily="18" charset="0"/>
                <a:ea typeface="游明朝" panose="02020400000000000000" pitchFamily="18" charset="-128"/>
                <a:cs typeface="Times New Roman" panose="02020603050405020304" pitchFamily="18" charset="0"/>
              </a:rPr>
              <a:t>メダカ胚（</a:t>
            </a:r>
            <a:r>
              <a:rPr lang="en-US" altLang="ja-JP" sz="3200" dirty="0">
                <a:effectLst/>
                <a:latin typeface="Times New Roman" panose="02020603050405020304" pitchFamily="18" charset="0"/>
                <a:ea typeface="游明朝" panose="02020400000000000000" pitchFamily="18" charset="-128"/>
                <a:cs typeface="Times New Roman" panose="02020603050405020304" pitchFamily="18" charset="0"/>
              </a:rPr>
              <a:t>C</a:t>
            </a:r>
            <a:r>
              <a:rPr lang="ja-JP" altLang="en-US" sz="3200" dirty="0">
                <a:effectLst/>
                <a:latin typeface="Times New Roman" panose="02020603050405020304" pitchFamily="18" charset="0"/>
                <a:ea typeface="游明朝" panose="02020400000000000000" pitchFamily="18" charset="-128"/>
                <a:cs typeface="Times New Roman" panose="02020603050405020304" pitchFamily="18" charset="0"/>
              </a:rPr>
              <a:t>）</a:t>
            </a:r>
            <a:endParaRPr kumimoji="1" lang="en-US" altLang="ja-JP" sz="3200" dirty="0"/>
          </a:p>
        </p:txBody>
      </p:sp>
      <p:sp>
        <p:nvSpPr>
          <p:cNvPr id="115" name="テキスト ボックス 114">
            <a:extLst>
              <a:ext uri="{FF2B5EF4-FFF2-40B4-BE49-F238E27FC236}">
                <a16:creationId xmlns:a16="http://schemas.microsoft.com/office/drawing/2014/main" id="{A8294DF6-0297-D921-3AAB-62446840AC83}"/>
              </a:ext>
            </a:extLst>
          </p:cNvPr>
          <p:cNvSpPr txBox="1"/>
          <p:nvPr/>
        </p:nvSpPr>
        <p:spPr>
          <a:xfrm>
            <a:off x="17674688" y="29786219"/>
            <a:ext cx="12008203" cy="584775"/>
          </a:xfrm>
          <a:prstGeom prst="rect">
            <a:avLst/>
          </a:prstGeom>
          <a:noFill/>
        </p:spPr>
        <p:txBody>
          <a:bodyPr wrap="square" rtlCol="0">
            <a:spAutoFit/>
          </a:bodyPr>
          <a:lstStyle/>
          <a:p>
            <a:r>
              <a:rPr lang="ja-JP" altLang="ja-JP" sz="3200" dirty="0">
                <a:effectLst/>
                <a:latin typeface="Times New Roman" panose="02020603050405020304" pitchFamily="18" charset="0"/>
                <a:ea typeface="游明朝" panose="02020400000000000000" pitchFamily="18" charset="-128"/>
                <a:cs typeface="Times New Roman" panose="02020603050405020304" pitchFamily="18" charset="0"/>
              </a:rPr>
              <a:t>図</a:t>
            </a:r>
            <a:r>
              <a:rPr lang="ja-JP" altLang="en-US" sz="3200" dirty="0">
                <a:effectLst/>
                <a:latin typeface="Times New Roman" panose="02020603050405020304" pitchFamily="18" charset="0"/>
                <a:ea typeface="游明朝" panose="02020400000000000000" pitchFamily="18" charset="-128"/>
                <a:cs typeface="Times New Roman" panose="02020603050405020304" pitchFamily="18" charset="0"/>
              </a:rPr>
              <a:t>４　</a:t>
            </a:r>
            <a:r>
              <a:rPr lang="en-US" altLang="ja-JP" sz="3200" dirty="0">
                <a:effectLst/>
                <a:latin typeface="Times New Roman" panose="02020603050405020304" pitchFamily="18" charset="0"/>
                <a:ea typeface="游明朝" panose="02020400000000000000" pitchFamily="18" charset="-128"/>
                <a:cs typeface="Times New Roman" panose="02020603050405020304" pitchFamily="18" charset="0"/>
              </a:rPr>
              <a:t>TG </a:t>
            </a:r>
            <a:r>
              <a:rPr lang="ja-JP" altLang="en-US" sz="3200" dirty="0">
                <a:effectLst/>
                <a:latin typeface="Times New Roman" panose="02020603050405020304" pitchFamily="18" charset="0"/>
                <a:ea typeface="游明朝" panose="02020400000000000000" pitchFamily="18" charset="-128"/>
                <a:cs typeface="Times New Roman" panose="02020603050405020304" pitchFamily="18" charset="0"/>
              </a:rPr>
              <a:t>ゼブラフィッシュ胚において検出された </a:t>
            </a:r>
            <a:r>
              <a:rPr lang="en-US" altLang="ja-JP" sz="3200" dirty="0" err="1">
                <a:effectLst/>
                <a:latin typeface="Times New Roman" panose="02020603050405020304" pitchFamily="18" charset="0"/>
                <a:ea typeface="游明朝" panose="02020400000000000000" pitchFamily="18" charset="-128"/>
                <a:cs typeface="Times New Roman" panose="02020603050405020304" pitchFamily="18" charset="0"/>
              </a:rPr>
              <a:t>GFP</a:t>
            </a:r>
            <a:r>
              <a:rPr lang="en-US" altLang="ja-JP" sz="3200" dirty="0">
                <a:effectLst/>
                <a:latin typeface="Times New Roman" panose="02020603050405020304" pitchFamily="18" charset="0"/>
                <a:ea typeface="游明朝" panose="02020400000000000000" pitchFamily="18" charset="-128"/>
                <a:cs typeface="Times New Roman" panose="02020603050405020304" pitchFamily="18" charset="0"/>
              </a:rPr>
              <a:t> </a:t>
            </a:r>
            <a:r>
              <a:rPr lang="ja-JP" altLang="en-US" sz="3200" dirty="0">
                <a:effectLst/>
                <a:latin typeface="Times New Roman" panose="02020603050405020304" pitchFamily="18" charset="0"/>
                <a:ea typeface="游明朝" panose="02020400000000000000" pitchFamily="18" charset="-128"/>
                <a:cs typeface="Times New Roman" panose="02020603050405020304" pitchFamily="18" charset="0"/>
              </a:rPr>
              <a:t>の発現</a:t>
            </a:r>
            <a:endParaRPr kumimoji="1" lang="en-US" altLang="ja-JP" sz="3200" dirty="0"/>
          </a:p>
        </p:txBody>
      </p:sp>
      <p:graphicFrame>
        <p:nvGraphicFramePr>
          <p:cNvPr id="56" name="表 7">
            <a:extLst>
              <a:ext uri="{FF2B5EF4-FFF2-40B4-BE49-F238E27FC236}">
                <a16:creationId xmlns:a16="http://schemas.microsoft.com/office/drawing/2014/main" id="{83E19416-C94A-559C-138D-1F8B3AD5EFB9}"/>
              </a:ext>
            </a:extLst>
          </p:cNvPr>
          <p:cNvGraphicFramePr>
            <a:graphicFrameLocks noGrp="1"/>
          </p:cNvGraphicFramePr>
          <p:nvPr>
            <p:extLst>
              <p:ext uri="{D42A27DB-BD31-4B8C-83A1-F6EECF244321}">
                <p14:modId xmlns:p14="http://schemas.microsoft.com/office/powerpoint/2010/main" val="4233302905"/>
              </p:ext>
            </p:extLst>
          </p:nvPr>
        </p:nvGraphicFramePr>
        <p:xfrm>
          <a:off x="926961" y="28221525"/>
          <a:ext cx="13206302" cy="9421585"/>
        </p:xfrm>
        <a:graphic>
          <a:graphicData uri="http://schemas.openxmlformats.org/drawingml/2006/table">
            <a:tbl>
              <a:tblPr firstRow="1" bandRow="1">
                <a:tableStyleId>{5C22544A-7EE6-4342-B048-85BDC9FD1C3A}</a:tableStyleId>
              </a:tblPr>
              <a:tblGrid>
                <a:gridCol w="1479266">
                  <a:extLst>
                    <a:ext uri="{9D8B030D-6E8A-4147-A177-3AD203B41FA5}">
                      <a16:colId xmlns:a16="http://schemas.microsoft.com/office/drawing/2014/main" val="2239563234"/>
                    </a:ext>
                  </a:extLst>
                </a:gridCol>
                <a:gridCol w="1335650">
                  <a:extLst>
                    <a:ext uri="{9D8B030D-6E8A-4147-A177-3AD203B41FA5}">
                      <a16:colId xmlns:a16="http://schemas.microsoft.com/office/drawing/2014/main" val="2807365867"/>
                    </a:ext>
                  </a:extLst>
                </a:gridCol>
                <a:gridCol w="3432475">
                  <a:extLst>
                    <a:ext uri="{9D8B030D-6E8A-4147-A177-3AD203B41FA5}">
                      <a16:colId xmlns:a16="http://schemas.microsoft.com/office/drawing/2014/main" val="3636393583"/>
                    </a:ext>
                  </a:extLst>
                </a:gridCol>
                <a:gridCol w="3130877">
                  <a:extLst>
                    <a:ext uri="{9D8B030D-6E8A-4147-A177-3AD203B41FA5}">
                      <a16:colId xmlns:a16="http://schemas.microsoft.com/office/drawing/2014/main" val="2328470545"/>
                    </a:ext>
                  </a:extLst>
                </a:gridCol>
                <a:gridCol w="3828034">
                  <a:extLst>
                    <a:ext uri="{9D8B030D-6E8A-4147-A177-3AD203B41FA5}">
                      <a16:colId xmlns:a16="http://schemas.microsoft.com/office/drawing/2014/main" val="2135643877"/>
                    </a:ext>
                  </a:extLst>
                </a:gridCol>
              </a:tblGrid>
              <a:tr h="634703">
                <a:tc gridSpan="2">
                  <a:txBody>
                    <a:bodyPr/>
                    <a:lstStyle/>
                    <a:p>
                      <a:pPr algn="ctr"/>
                      <a:r>
                        <a:rPr kumimoji="1" lang="ja-JP" altLang="en-US" sz="2000" b="0" dirty="0">
                          <a:solidFill>
                            <a:schemeClr val="tx1"/>
                          </a:solidFill>
                        </a:rPr>
                        <a:t>線種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sz="28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000" b="0" dirty="0">
                          <a:solidFill>
                            <a:schemeClr val="tx1"/>
                          </a:solidFill>
                        </a:rPr>
                        <a:t>胚発生の異常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000" b="0" dirty="0">
                          <a:solidFill>
                            <a:schemeClr val="tx1"/>
                          </a:solidFill>
                        </a:rPr>
                        <a:t>胚の生存率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000" b="0" dirty="0" err="1">
                          <a:solidFill>
                            <a:schemeClr val="tx1"/>
                          </a:solidFill>
                        </a:rPr>
                        <a:t>GFP</a:t>
                      </a:r>
                      <a:r>
                        <a:rPr kumimoji="1" lang="en-US" altLang="ja-JP" sz="2000" b="0" dirty="0">
                          <a:solidFill>
                            <a:schemeClr val="tx1"/>
                          </a:solidFill>
                        </a:rPr>
                        <a:t> </a:t>
                      </a:r>
                      <a:r>
                        <a:rPr kumimoji="1" lang="ja-JP" altLang="en-US" sz="2000" b="0" dirty="0">
                          <a:solidFill>
                            <a:schemeClr val="tx1"/>
                          </a:solidFill>
                        </a:rPr>
                        <a:t>の発現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0836179"/>
                  </a:ext>
                </a:extLst>
              </a:tr>
              <a:tr h="790819">
                <a:tc rowSpan="3">
                  <a:txBody>
                    <a:bodyPr/>
                    <a:lstStyle/>
                    <a:p>
                      <a:pPr algn="ctr"/>
                      <a:r>
                        <a:rPr kumimoji="1" lang="ja-JP" altLang="en-US" sz="2000" dirty="0"/>
                        <a:t>炭素イオン</a:t>
                      </a:r>
                      <a:endParaRPr kumimoji="1" lang="en-US" altLang="ja-JP" sz="2000" dirty="0"/>
                    </a:p>
                    <a:p>
                      <a:pPr algn="ctr"/>
                      <a:r>
                        <a:rPr kumimoji="1" lang="ja-JP" altLang="en-US" sz="2000" dirty="0"/>
                        <a:t>ビーム</a:t>
                      </a:r>
                      <a:endParaRPr kumimoji="1" lang="ja-JP" altLang="en-US" sz="20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000" b="0" dirty="0">
                          <a:solidFill>
                            <a:schemeClr val="tx1"/>
                          </a:solidFill>
                        </a:rPr>
                        <a:t>1 </a:t>
                      </a:r>
                      <a:r>
                        <a:rPr kumimoji="1" lang="en-US" altLang="ja-JP" sz="2000" b="0" dirty="0" err="1">
                          <a:solidFill>
                            <a:schemeClr val="tx1"/>
                          </a:solidFill>
                        </a:rPr>
                        <a:t>Gy</a:t>
                      </a:r>
                      <a:endParaRPr kumimoji="1" lang="ja-JP" altLang="en-US" sz="20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b="0" dirty="0">
                          <a:solidFill>
                            <a:schemeClr val="tx1"/>
                          </a:solidFill>
                        </a:rPr>
                        <a:t>異常なし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3027487" rtl="0" eaLnBrk="1" fontAlgn="auto" latinLnBrk="0" hangingPunct="1">
                        <a:lnSpc>
                          <a:spcPct val="100000"/>
                        </a:lnSpc>
                        <a:spcBef>
                          <a:spcPts val="0"/>
                        </a:spcBef>
                        <a:spcAft>
                          <a:spcPts val="0"/>
                        </a:spcAft>
                        <a:buClrTx/>
                        <a:buSzTx/>
                        <a:buFontTx/>
                        <a:buNone/>
                        <a:tabLst/>
                        <a:defRPr/>
                      </a:pPr>
                      <a:r>
                        <a:rPr kumimoji="1" lang="ja-JP" altLang="en-US" sz="2000" dirty="0"/>
                        <a:t>照射後</a:t>
                      </a:r>
                      <a:r>
                        <a:rPr kumimoji="1" lang="en-US" altLang="ja-JP" sz="2000" dirty="0"/>
                        <a:t>6</a:t>
                      </a:r>
                      <a:r>
                        <a:rPr kumimoji="1" lang="ja-JP" altLang="en-US" sz="2000" dirty="0"/>
                        <a:t>日目に</a:t>
                      </a:r>
                      <a:r>
                        <a:rPr kumimoji="1" lang="en-US" altLang="ja-JP" sz="2000" dirty="0"/>
                        <a:t>80%</a:t>
                      </a:r>
                      <a:r>
                        <a:rPr kumimoji="1" lang="ja-JP" altLang="en-US" sz="2000" dirty="0"/>
                        <a:t>が生存</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3027487" rtl="0" eaLnBrk="1" fontAlgn="auto" latinLnBrk="0" hangingPunct="1">
                        <a:lnSpc>
                          <a:spcPct val="100000"/>
                        </a:lnSpc>
                        <a:spcBef>
                          <a:spcPts val="0"/>
                        </a:spcBef>
                        <a:spcAft>
                          <a:spcPts val="0"/>
                        </a:spcAft>
                        <a:buClrTx/>
                        <a:buSzTx/>
                        <a:buFontTx/>
                        <a:buNone/>
                        <a:tabLst/>
                        <a:defRPr/>
                      </a:pPr>
                      <a:r>
                        <a:rPr kumimoji="1" lang="en-US" altLang="ja-JP" sz="2000" b="0" dirty="0" err="1">
                          <a:solidFill>
                            <a:schemeClr val="tx1"/>
                          </a:solidFill>
                        </a:rPr>
                        <a:t>GFP</a:t>
                      </a:r>
                      <a:r>
                        <a:rPr kumimoji="1" lang="en-US" altLang="ja-JP" sz="2000" b="0" dirty="0">
                          <a:solidFill>
                            <a:schemeClr val="tx1"/>
                          </a:solidFill>
                        </a:rPr>
                        <a:t> </a:t>
                      </a:r>
                      <a:r>
                        <a:rPr kumimoji="1" lang="ja-JP" altLang="en-US" sz="2000" b="0" dirty="0">
                          <a:solidFill>
                            <a:schemeClr val="tx1"/>
                          </a:solidFill>
                        </a:rPr>
                        <a:t>を発現する胚はなし</a:t>
                      </a:r>
                      <a:r>
                        <a:rPr kumimoji="1" lang="ja-JP" altLang="en-US" sz="2000" dirty="0"/>
                        <a:t>（</a:t>
                      </a:r>
                      <a:r>
                        <a:rPr kumimoji="1" lang="en-US" altLang="ja-JP" sz="2000" dirty="0"/>
                        <a:t>0%</a:t>
                      </a:r>
                      <a:r>
                        <a:rPr kumimoji="1" lang="ja-JP" altLang="en-US" sz="2000" dirty="0"/>
                        <a:t>）</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001469997"/>
                  </a:ext>
                </a:extLst>
              </a:tr>
              <a:tr h="790819">
                <a:tc vMerge="1">
                  <a:txBody>
                    <a:bodyPr/>
                    <a:lstStyle/>
                    <a:p>
                      <a:endParaRPr kumimoji="1" lang="ja-JP" altLang="en-US"/>
                    </a:p>
                  </a:txBody>
                  <a:tcPr/>
                </a:tc>
                <a:tc>
                  <a:txBody>
                    <a:bodyPr/>
                    <a:lstStyle/>
                    <a:p>
                      <a:pPr algn="ctr"/>
                      <a:r>
                        <a:rPr kumimoji="1" lang="en-US" altLang="ja-JP" sz="2000" b="0" dirty="0">
                          <a:solidFill>
                            <a:schemeClr val="tx1"/>
                          </a:solidFill>
                        </a:rPr>
                        <a:t>5 </a:t>
                      </a:r>
                      <a:r>
                        <a:rPr kumimoji="1" lang="en-US" altLang="ja-JP" sz="2000" b="0" dirty="0" err="1">
                          <a:solidFill>
                            <a:schemeClr val="tx1"/>
                          </a:solidFill>
                        </a:rPr>
                        <a:t>Gy</a:t>
                      </a:r>
                      <a:endParaRPr kumimoji="1" lang="ja-JP" altLang="en-US" sz="20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t>体長の短縮、囲心空の腫脹、体躯の屈曲等の奇形</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3027487" rtl="0" eaLnBrk="1" fontAlgn="auto" latinLnBrk="0" hangingPunct="1">
                        <a:lnSpc>
                          <a:spcPct val="100000"/>
                        </a:lnSpc>
                        <a:spcBef>
                          <a:spcPts val="0"/>
                        </a:spcBef>
                        <a:spcAft>
                          <a:spcPts val="0"/>
                        </a:spcAft>
                        <a:buClrTx/>
                        <a:buSzTx/>
                        <a:buFontTx/>
                        <a:buNone/>
                        <a:tabLst/>
                        <a:defRPr/>
                      </a:pPr>
                      <a:r>
                        <a:rPr kumimoji="1" lang="ja-JP" altLang="en-US" sz="2000" dirty="0"/>
                        <a:t>照射後 </a:t>
                      </a:r>
                      <a:r>
                        <a:rPr kumimoji="1" lang="en-US" altLang="ja-JP" sz="2000" dirty="0"/>
                        <a:t>4 </a:t>
                      </a:r>
                      <a:r>
                        <a:rPr kumimoji="1" lang="ja-JP" altLang="en-US" sz="2000" dirty="0"/>
                        <a:t>日目に全て死亡（</a:t>
                      </a:r>
                      <a:r>
                        <a:rPr kumimoji="1" lang="en-US" altLang="ja-JP" sz="2000" dirty="0"/>
                        <a:t>0%</a:t>
                      </a:r>
                      <a:r>
                        <a:rPr kumimoji="1" lang="ja-JP" altLang="en-US" sz="2000" dirty="0"/>
                        <a:t>）</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kumimoji="1" lang="ja-JP" altLang="en-US" sz="2000" dirty="0"/>
                        <a:t>全胚が </a:t>
                      </a:r>
                      <a:r>
                        <a:rPr kumimoji="1" lang="en-US" altLang="ja-JP" sz="2000" dirty="0" err="1"/>
                        <a:t>GFP</a:t>
                      </a:r>
                      <a:r>
                        <a:rPr kumimoji="1" lang="en-US" altLang="ja-JP" sz="2000" dirty="0"/>
                        <a:t> </a:t>
                      </a:r>
                      <a:r>
                        <a:rPr kumimoji="1" lang="ja-JP" altLang="en-US" sz="2000" dirty="0"/>
                        <a:t>を発現（</a:t>
                      </a:r>
                      <a:r>
                        <a:rPr kumimoji="1" lang="en-US" altLang="ja-JP" sz="2000" dirty="0"/>
                        <a:t>100%</a:t>
                      </a:r>
                      <a:r>
                        <a:rPr kumimoji="1" lang="ja-JP" altLang="en-US" sz="2000" dirty="0"/>
                        <a:t>）</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26560216"/>
                  </a:ext>
                </a:extLst>
              </a:tr>
              <a:tr h="790819">
                <a:tc vMerge="1">
                  <a:txBody>
                    <a:bodyPr/>
                    <a:lstStyle/>
                    <a:p>
                      <a:endParaRPr kumimoji="1" lang="ja-JP" altLang="en-US" sz="28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000" b="0" dirty="0">
                          <a:solidFill>
                            <a:schemeClr val="tx1"/>
                          </a:solidFill>
                        </a:rPr>
                        <a:t>10 </a:t>
                      </a:r>
                      <a:r>
                        <a:rPr kumimoji="1" lang="en-US" altLang="ja-JP" sz="2000" b="0" dirty="0" err="1">
                          <a:solidFill>
                            <a:schemeClr val="tx1"/>
                          </a:solidFill>
                        </a:rPr>
                        <a:t>Gy</a:t>
                      </a:r>
                      <a:endParaRPr kumimoji="1" lang="ja-JP" altLang="en-US" sz="20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t>体長の短縮、囲心空の腫脹、体躯の屈曲等の奇形</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t>照射後 </a:t>
                      </a:r>
                      <a:r>
                        <a:rPr kumimoji="1" lang="en-US" altLang="ja-JP" sz="2000" dirty="0"/>
                        <a:t>3 </a:t>
                      </a:r>
                      <a:r>
                        <a:rPr kumimoji="1" lang="ja-JP" altLang="en-US" sz="2000" dirty="0"/>
                        <a:t>日目に全て死亡（</a:t>
                      </a:r>
                      <a:r>
                        <a:rPr kumimoji="1" lang="en-US" altLang="ja-JP" sz="2000" dirty="0"/>
                        <a:t>0%</a:t>
                      </a:r>
                      <a:r>
                        <a:rPr kumimoji="1" lang="ja-JP" altLang="en-US" sz="2000" dirty="0"/>
                        <a:t>）</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l" defTabSz="3027487" rtl="0" eaLnBrk="1" fontAlgn="auto" latinLnBrk="0" hangingPunct="1">
                        <a:lnSpc>
                          <a:spcPct val="100000"/>
                        </a:lnSpc>
                        <a:spcBef>
                          <a:spcPts val="0"/>
                        </a:spcBef>
                        <a:spcAft>
                          <a:spcPts val="0"/>
                        </a:spcAft>
                        <a:buClrTx/>
                        <a:buSzTx/>
                        <a:buFontTx/>
                        <a:buNone/>
                        <a:tabLst/>
                        <a:defRPr/>
                      </a:pPr>
                      <a:r>
                        <a:rPr kumimoji="1" lang="ja-JP" altLang="en-US" sz="2000" dirty="0"/>
                        <a:t>全胚が </a:t>
                      </a:r>
                      <a:r>
                        <a:rPr kumimoji="1" lang="en-US" altLang="ja-JP" sz="2000" dirty="0" err="1"/>
                        <a:t>GFP</a:t>
                      </a:r>
                      <a:r>
                        <a:rPr kumimoji="1" lang="en-US" altLang="ja-JP" sz="2000" dirty="0"/>
                        <a:t> </a:t>
                      </a:r>
                      <a:r>
                        <a:rPr kumimoji="1" lang="ja-JP" altLang="en-US" sz="2000" dirty="0"/>
                        <a:t>を発現（</a:t>
                      </a:r>
                      <a:r>
                        <a:rPr kumimoji="1" lang="en-US" altLang="ja-JP" sz="2000" dirty="0"/>
                        <a:t>100%</a:t>
                      </a:r>
                      <a:r>
                        <a:rPr kumimoji="1" lang="ja-JP" altLang="en-US" sz="2000" dirty="0"/>
                        <a:t>）</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48343722"/>
                  </a:ext>
                </a:extLst>
              </a:tr>
              <a:tr h="1142295">
                <a:tc rowSpan="2">
                  <a:txBody>
                    <a:bodyPr/>
                    <a:lstStyle/>
                    <a:p>
                      <a:pPr marL="0" marR="0" lvl="0" indent="0" algn="ctr" defTabSz="3027487" rtl="0" eaLnBrk="1" fontAlgn="auto" latinLnBrk="0" hangingPunct="1">
                        <a:lnSpc>
                          <a:spcPct val="100000"/>
                        </a:lnSpc>
                        <a:spcBef>
                          <a:spcPts val="0"/>
                        </a:spcBef>
                        <a:spcAft>
                          <a:spcPts val="0"/>
                        </a:spcAft>
                        <a:buClrTx/>
                        <a:buSzTx/>
                        <a:buFontTx/>
                        <a:buNone/>
                        <a:tabLst/>
                        <a:defRPr/>
                      </a:pPr>
                      <a:r>
                        <a:rPr kumimoji="1" lang="ja-JP" altLang="en-US" sz="2000" dirty="0"/>
                        <a:t>プロトン</a:t>
                      </a:r>
                      <a:endParaRPr kumimoji="1" lang="en-US" altLang="ja-JP" sz="2000" dirty="0"/>
                    </a:p>
                    <a:p>
                      <a:pPr marL="0" marR="0" lvl="0" indent="0" algn="ctr" defTabSz="3027487" rtl="0" eaLnBrk="1" fontAlgn="auto" latinLnBrk="0" hangingPunct="1">
                        <a:lnSpc>
                          <a:spcPct val="100000"/>
                        </a:lnSpc>
                        <a:spcBef>
                          <a:spcPts val="0"/>
                        </a:spcBef>
                        <a:spcAft>
                          <a:spcPts val="0"/>
                        </a:spcAft>
                        <a:buClrTx/>
                        <a:buSzTx/>
                        <a:buFontTx/>
                        <a:buNone/>
                        <a:tabLst/>
                        <a:defRPr/>
                      </a:pPr>
                      <a:r>
                        <a:rPr kumimoji="1" lang="ja-JP" altLang="en-US" sz="2000" dirty="0"/>
                        <a:t>ビーム</a:t>
                      </a:r>
                      <a:endParaRPr kumimoji="1" lang="ja-JP" altLang="en-US" sz="20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000" b="0" dirty="0">
                          <a:solidFill>
                            <a:schemeClr val="tx1"/>
                          </a:solidFill>
                        </a:rPr>
                        <a:t>5 </a:t>
                      </a:r>
                      <a:r>
                        <a:rPr kumimoji="1" lang="en-US" altLang="ja-JP" sz="2000" b="0" dirty="0" err="1">
                          <a:solidFill>
                            <a:schemeClr val="tx1"/>
                          </a:solidFill>
                        </a:rPr>
                        <a:t>Gy</a:t>
                      </a:r>
                      <a:endParaRPr kumimoji="1" lang="ja-JP" altLang="en-US" sz="20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b="0" dirty="0">
                          <a:solidFill>
                            <a:schemeClr val="tx1"/>
                          </a:solidFill>
                        </a:rPr>
                        <a:t>異常なし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t>照射後</a:t>
                      </a:r>
                      <a:r>
                        <a:rPr kumimoji="1" lang="en-US" altLang="ja-JP" sz="2000" dirty="0"/>
                        <a:t>3</a:t>
                      </a:r>
                      <a:r>
                        <a:rPr kumimoji="1" lang="ja-JP" altLang="en-US" sz="2000" dirty="0"/>
                        <a:t>日目に</a:t>
                      </a:r>
                      <a:r>
                        <a:rPr kumimoji="1" lang="en-US" altLang="ja-JP" sz="2000" dirty="0"/>
                        <a:t>90%</a:t>
                      </a:r>
                      <a:r>
                        <a:rPr kumimoji="1" lang="ja-JP" altLang="en-US" sz="2000" dirty="0"/>
                        <a:t>、</a:t>
                      </a:r>
                      <a:r>
                        <a:rPr kumimoji="1" lang="en-US" altLang="ja-JP" sz="2000" dirty="0"/>
                        <a:t>5</a:t>
                      </a:r>
                      <a:r>
                        <a:rPr kumimoji="1" lang="ja-JP" altLang="en-US" sz="2000" dirty="0"/>
                        <a:t>日目に</a:t>
                      </a:r>
                      <a:r>
                        <a:rPr kumimoji="1" lang="en-US" altLang="ja-JP" sz="2000" dirty="0"/>
                        <a:t>90%</a:t>
                      </a:r>
                      <a:r>
                        <a:rPr kumimoji="1" lang="ja-JP" altLang="en-US" sz="2000" dirty="0"/>
                        <a:t>、</a:t>
                      </a:r>
                      <a:r>
                        <a:rPr kumimoji="1" lang="en-US" altLang="ja-JP" sz="2000" dirty="0"/>
                        <a:t>6</a:t>
                      </a:r>
                      <a:r>
                        <a:rPr kumimoji="1" lang="ja-JP" altLang="en-US" sz="2000" dirty="0"/>
                        <a:t>日目に</a:t>
                      </a:r>
                      <a:r>
                        <a:rPr kumimoji="1" lang="en-US" altLang="ja-JP" sz="2000" dirty="0"/>
                        <a:t>80%</a:t>
                      </a:r>
                      <a:r>
                        <a:rPr kumimoji="1" lang="ja-JP" altLang="en-US" sz="2000" dirty="0"/>
                        <a:t>が生存</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3027487" rtl="0" eaLnBrk="1" fontAlgn="auto" latinLnBrk="0" hangingPunct="1">
                        <a:lnSpc>
                          <a:spcPct val="100000"/>
                        </a:lnSpc>
                        <a:spcBef>
                          <a:spcPts val="0"/>
                        </a:spcBef>
                        <a:spcAft>
                          <a:spcPts val="0"/>
                        </a:spcAft>
                        <a:buClrTx/>
                        <a:buSzTx/>
                        <a:buFontTx/>
                        <a:buNone/>
                        <a:tabLst/>
                        <a:defRPr/>
                      </a:pPr>
                      <a:r>
                        <a:rPr kumimoji="1" lang="en-US" altLang="ja-JP" sz="2000" b="0" dirty="0" err="1">
                          <a:solidFill>
                            <a:schemeClr val="tx1"/>
                          </a:solidFill>
                        </a:rPr>
                        <a:t>GFP</a:t>
                      </a:r>
                      <a:r>
                        <a:rPr kumimoji="1" lang="en-US" altLang="ja-JP" sz="2000" b="0" dirty="0">
                          <a:solidFill>
                            <a:schemeClr val="tx1"/>
                          </a:solidFill>
                        </a:rPr>
                        <a:t> </a:t>
                      </a:r>
                      <a:r>
                        <a:rPr kumimoji="1" lang="ja-JP" altLang="en-US" sz="2000" b="0" dirty="0">
                          <a:solidFill>
                            <a:schemeClr val="tx1"/>
                          </a:solidFill>
                        </a:rPr>
                        <a:t>を発現する胚はなし</a:t>
                      </a:r>
                      <a:r>
                        <a:rPr kumimoji="1" lang="ja-JP" altLang="en-US" sz="2000" dirty="0"/>
                        <a:t>（</a:t>
                      </a:r>
                      <a:r>
                        <a:rPr kumimoji="1" lang="en-US" altLang="ja-JP" sz="2000" dirty="0"/>
                        <a:t>0%</a:t>
                      </a:r>
                      <a:r>
                        <a:rPr kumimoji="1" lang="ja-JP" altLang="en-US" sz="2000" dirty="0"/>
                        <a:t>）</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40611821"/>
                  </a:ext>
                </a:extLst>
              </a:tr>
              <a:tr h="1142295">
                <a:tc vMerge="1">
                  <a:txBody>
                    <a:bodyPr/>
                    <a:lstStyle/>
                    <a:p>
                      <a:pPr marL="0" marR="0" lvl="0" indent="0" algn="l" defTabSz="3027487" rtl="0" eaLnBrk="1" fontAlgn="auto" latinLnBrk="0" hangingPunct="1">
                        <a:lnSpc>
                          <a:spcPct val="100000"/>
                        </a:lnSpc>
                        <a:spcBef>
                          <a:spcPts val="0"/>
                        </a:spcBef>
                        <a:spcAft>
                          <a:spcPts val="0"/>
                        </a:spcAft>
                        <a:buClrTx/>
                        <a:buSzTx/>
                        <a:buFontTx/>
                        <a:buNone/>
                        <a:tabLst/>
                        <a:defRPr/>
                      </a:pPr>
                      <a:endParaRPr kumimoji="1" lang="ja-JP" altLang="en-US" sz="28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000" b="0" dirty="0">
                          <a:solidFill>
                            <a:schemeClr val="tx1"/>
                          </a:solidFill>
                        </a:rPr>
                        <a:t>10 </a:t>
                      </a:r>
                      <a:r>
                        <a:rPr kumimoji="1" lang="en-US" altLang="ja-JP" sz="2000" b="0" dirty="0" err="1">
                          <a:solidFill>
                            <a:schemeClr val="tx1"/>
                          </a:solidFill>
                        </a:rPr>
                        <a:t>Gy</a:t>
                      </a:r>
                      <a:endParaRPr kumimoji="1" lang="ja-JP" altLang="en-US" sz="20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t>囲心空の腫脹、体躯の屈曲等の奇形</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t>照射後</a:t>
                      </a:r>
                      <a:r>
                        <a:rPr kumimoji="1" lang="en-US" altLang="ja-JP" sz="2000" dirty="0"/>
                        <a:t>3</a:t>
                      </a:r>
                      <a:r>
                        <a:rPr kumimoji="1" lang="ja-JP" altLang="en-US" sz="2000" dirty="0"/>
                        <a:t>日目に</a:t>
                      </a:r>
                      <a:r>
                        <a:rPr kumimoji="1" lang="en-US" altLang="ja-JP" sz="2000" dirty="0"/>
                        <a:t>80%</a:t>
                      </a:r>
                      <a:r>
                        <a:rPr kumimoji="1" lang="ja-JP" altLang="en-US" sz="2000" dirty="0"/>
                        <a:t>、</a:t>
                      </a:r>
                      <a:r>
                        <a:rPr kumimoji="1" lang="en-US" altLang="ja-JP" sz="2000" dirty="0"/>
                        <a:t>5</a:t>
                      </a:r>
                      <a:r>
                        <a:rPr kumimoji="1" lang="ja-JP" altLang="en-US" sz="2000" dirty="0"/>
                        <a:t>日目に</a:t>
                      </a:r>
                      <a:r>
                        <a:rPr kumimoji="1" lang="en-US" altLang="ja-JP" sz="2000" dirty="0"/>
                        <a:t>100%</a:t>
                      </a:r>
                      <a:r>
                        <a:rPr kumimoji="1" lang="ja-JP" altLang="en-US" sz="2000" dirty="0"/>
                        <a:t>、</a:t>
                      </a:r>
                      <a:r>
                        <a:rPr kumimoji="1" lang="en-US" altLang="ja-JP" sz="2000" dirty="0"/>
                        <a:t>6</a:t>
                      </a:r>
                      <a:r>
                        <a:rPr kumimoji="1" lang="ja-JP" altLang="en-US" sz="2000" dirty="0"/>
                        <a:t>日目に</a:t>
                      </a:r>
                      <a:r>
                        <a:rPr kumimoji="1" lang="en-US" altLang="ja-JP" sz="2000" dirty="0"/>
                        <a:t>10%</a:t>
                      </a:r>
                      <a:r>
                        <a:rPr kumimoji="1" lang="ja-JP" altLang="en-US" sz="2000" dirty="0"/>
                        <a:t>が生存</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dirty="0"/>
                        <a:t>18</a:t>
                      </a:r>
                      <a:r>
                        <a:rPr kumimoji="1" lang="ja-JP" altLang="en-US" sz="2000" dirty="0"/>
                        <a:t>胚のうち</a:t>
                      </a:r>
                      <a:r>
                        <a:rPr kumimoji="1" lang="en-US" altLang="ja-JP" sz="2000" dirty="0"/>
                        <a:t>12</a:t>
                      </a:r>
                      <a:r>
                        <a:rPr kumimoji="1" lang="ja-JP" altLang="en-US" sz="2000" dirty="0"/>
                        <a:t>胚が </a:t>
                      </a:r>
                      <a:r>
                        <a:rPr kumimoji="1" lang="en-US" altLang="ja-JP" sz="2000" dirty="0" err="1"/>
                        <a:t>GFP</a:t>
                      </a:r>
                      <a:r>
                        <a:rPr kumimoji="1" lang="en-US" altLang="ja-JP" sz="2000" dirty="0"/>
                        <a:t> </a:t>
                      </a:r>
                      <a:r>
                        <a:rPr kumimoji="1" lang="ja-JP" altLang="en-US" sz="2000" dirty="0"/>
                        <a:t>を発現（</a:t>
                      </a:r>
                      <a:r>
                        <a:rPr kumimoji="1" lang="en-US" altLang="ja-JP" sz="2000" dirty="0"/>
                        <a:t>67%</a:t>
                      </a:r>
                      <a:r>
                        <a:rPr kumimoji="1" lang="ja-JP" altLang="en-US" sz="2000" dirty="0"/>
                        <a:t>）</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3490460"/>
                  </a:ext>
                </a:extLst>
              </a:tr>
              <a:tr h="1142295">
                <a:tc rowSpan="3">
                  <a:txBody>
                    <a:bodyPr/>
                    <a:lstStyle/>
                    <a:p>
                      <a:pPr algn="ctr"/>
                      <a:r>
                        <a:rPr kumimoji="1" lang="ja-JP" altLang="en-US" sz="2000" b="0" dirty="0">
                          <a:solidFill>
                            <a:schemeClr val="tx1"/>
                          </a:solidFill>
                        </a:rPr>
                        <a:t>ガンマ線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000" b="0" dirty="0">
                          <a:solidFill>
                            <a:schemeClr val="tx1"/>
                          </a:solidFill>
                        </a:rPr>
                        <a:t>10 </a:t>
                      </a:r>
                      <a:r>
                        <a:rPr kumimoji="1" lang="en-US" altLang="ja-JP" sz="2000" b="0" dirty="0" err="1">
                          <a:solidFill>
                            <a:schemeClr val="tx1"/>
                          </a:solidFill>
                        </a:rPr>
                        <a:t>Gy</a:t>
                      </a:r>
                      <a:endParaRPr kumimoji="1" lang="ja-JP" altLang="en-US" sz="20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t>孵化後に奇形（囲心空の腫脹、体躯の屈曲）の胚あり</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3027487" rtl="0" eaLnBrk="1" fontAlgn="auto" latinLnBrk="0" hangingPunct="1">
                        <a:lnSpc>
                          <a:spcPct val="100000"/>
                        </a:lnSpc>
                        <a:spcBef>
                          <a:spcPts val="0"/>
                        </a:spcBef>
                        <a:spcAft>
                          <a:spcPts val="0"/>
                        </a:spcAft>
                        <a:buClrTx/>
                        <a:buSzTx/>
                        <a:buFontTx/>
                        <a:buNone/>
                        <a:tabLst/>
                        <a:defRPr/>
                      </a:pPr>
                      <a:r>
                        <a:rPr kumimoji="1" lang="ja-JP" altLang="en-US" sz="2000" dirty="0"/>
                        <a:t>照射後</a:t>
                      </a:r>
                      <a:r>
                        <a:rPr kumimoji="1" lang="en-US" altLang="ja-JP" sz="2000" dirty="0"/>
                        <a:t>3</a:t>
                      </a:r>
                      <a:r>
                        <a:rPr kumimoji="1" lang="ja-JP" altLang="en-US" sz="2000" dirty="0"/>
                        <a:t>日目に</a:t>
                      </a:r>
                      <a:r>
                        <a:rPr kumimoji="1" lang="en-US" altLang="ja-JP" sz="2000" dirty="0"/>
                        <a:t>100%</a:t>
                      </a:r>
                      <a:r>
                        <a:rPr kumimoji="1" lang="ja-JP" altLang="en-US" sz="2000" dirty="0"/>
                        <a:t>、</a:t>
                      </a:r>
                      <a:r>
                        <a:rPr kumimoji="1" lang="en-US" altLang="ja-JP" sz="2000" dirty="0"/>
                        <a:t>5</a:t>
                      </a:r>
                      <a:r>
                        <a:rPr kumimoji="1" lang="ja-JP" altLang="en-US" sz="2000" dirty="0"/>
                        <a:t>日目に</a:t>
                      </a:r>
                      <a:r>
                        <a:rPr kumimoji="1" lang="en-US" altLang="ja-JP" sz="2000" dirty="0"/>
                        <a:t>90%</a:t>
                      </a:r>
                      <a:r>
                        <a:rPr kumimoji="1" lang="ja-JP" altLang="en-US" sz="2000" dirty="0"/>
                        <a:t>、</a:t>
                      </a:r>
                      <a:r>
                        <a:rPr kumimoji="1" lang="en-US" altLang="ja-JP" sz="2000" dirty="0"/>
                        <a:t>6</a:t>
                      </a:r>
                      <a:r>
                        <a:rPr kumimoji="1" lang="ja-JP" altLang="en-US" sz="2000" dirty="0"/>
                        <a:t>日目に</a:t>
                      </a:r>
                      <a:r>
                        <a:rPr kumimoji="1" lang="en-US" altLang="ja-JP" sz="2000" dirty="0"/>
                        <a:t>70%</a:t>
                      </a:r>
                      <a:r>
                        <a:rPr kumimoji="1" lang="ja-JP" altLang="en-US" sz="2000" dirty="0"/>
                        <a:t>が生存</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err="1">
                          <a:solidFill>
                            <a:schemeClr val="tx1"/>
                          </a:solidFill>
                        </a:rPr>
                        <a:t>GFP</a:t>
                      </a:r>
                      <a:r>
                        <a:rPr kumimoji="1" lang="en-US" altLang="ja-JP" sz="2000" b="0" dirty="0">
                          <a:solidFill>
                            <a:schemeClr val="tx1"/>
                          </a:solidFill>
                        </a:rPr>
                        <a:t> </a:t>
                      </a:r>
                      <a:r>
                        <a:rPr kumimoji="1" lang="ja-JP" altLang="en-US" sz="2000" b="0" dirty="0">
                          <a:solidFill>
                            <a:schemeClr val="tx1"/>
                          </a:solidFill>
                        </a:rPr>
                        <a:t>を発現する胚はなし</a:t>
                      </a:r>
                      <a:r>
                        <a:rPr kumimoji="1" lang="ja-JP" altLang="en-US" sz="2000" dirty="0"/>
                        <a:t>（</a:t>
                      </a:r>
                      <a:r>
                        <a:rPr kumimoji="1" lang="en-US" altLang="ja-JP" sz="2000" dirty="0"/>
                        <a:t>0%</a:t>
                      </a:r>
                      <a:r>
                        <a:rPr kumimoji="1" lang="ja-JP" altLang="en-US" sz="2000" dirty="0"/>
                        <a:t>）</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532919717"/>
                  </a:ext>
                </a:extLst>
              </a:tr>
              <a:tr h="1493770">
                <a:tc vMerge="1">
                  <a:txBody>
                    <a:bodyPr/>
                    <a:lstStyle/>
                    <a:p>
                      <a:endParaRPr kumimoji="1" lang="ja-JP" altLang="en-US" sz="28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000" b="0" dirty="0">
                          <a:solidFill>
                            <a:schemeClr val="tx1"/>
                          </a:solidFill>
                        </a:rPr>
                        <a:t>20 </a:t>
                      </a:r>
                      <a:r>
                        <a:rPr kumimoji="1" lang="en-US" altLang="ja-JP" sz="2000" b="0" dirty="0" err="1">
                          <a:solidFill>
                            <a:schemeClr val="tx1"/>
                          </a:solidFill>
                        </a:rPr>
                        <a:t>Gy</a:t>
                      </a:r>
                      <a:endParaRPr kumimoji="1" lang="ja-JP" altLang="en-US" sz="20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3027487" rtl="0" eaLnBrk="1" fontAlgn="auto" latinLnBrk="0" hangingPunct="1">
                        <a:lnSpc>
                          <a:spcPct val="100000"/>
                        </a:lnSpc>
                        <a:spcBef>
                          <a:spcPts val="0"/>
                        </a:spcBef>
                        <a:spcAft>
                          <a:spcPts val="0"/>
                        </a:spcAft>
                        <a:buClrTx/>
                        <a:buSzTx/>
                        <a:buFontTx/>
                        <a:buNone/>
                        <a:tabLst/>
                        <a:defRPr/>
                      </a:pPr>
                      <a:r>
                        <a:rPr kumimoji="1" lang="ja-JP" altLang="en-US" sz="2000" dirty="0"/>
                        <a:t>全ての胚において奇形（囲心空の腫脹、体躯の屈曲、頭部の形成不全、小頭症等）</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3027487" rtl="0" eaLnBrk="1" fontAlgn="auto" latinLnBrk="0" hangingPunct="1">
                        <a:lnSpc>
                          <a:spcPct val="100000"/>
                        </a:lnSpc>
                        <a:spcBef>
                          <a:spcPts val="0"/>
                        </a:spcBef>
                        <a:spcAft>
                          <a:spcPts val="0"/>
                        </a:spcAft>
                        <a:buClrTx/>
                        <a:buSzTx/>
                        <a:buFontTx/>
                        <a:buNone/>
                        <a:tabLst/>
                        <a:defRPr/>
                      </a:pPr>
                      <a:r>
                        <a:rPr kumimoji="1" lang="ja-JP" altLang="en-US" sz="2000" dirty="0"/>
                        <a:t>照射後</a:t>
                      </a:r>
                      <a:r>
                        <a:rPr kumimoji="1" lang="en-US" altLang="ja-JP" sz="2000" dirty="0"/>
                        <a:t>3</a:t>
                      </a:r>
                      <a:r>
                        <a:rPr kumimoji="1" lang="ja-JP" altLang="en-US" sz="2000" dirty="0"/>
                        <a:t>日目に</a:t>
                      </a:r>
                      <a:r>
                        <a:rPr kumimoji="1" lang="en-US" altLang="ja-JP" sz="2000" dirty="0"/>
                        <a:t>60%</a:t>
                      </a:r>
                      <a:r>
                        <a:rPr kumimoji="1" lang="ja-JP" altLang="en-US" sz="2000" dirty="0"/>
                        <a:t>、</a:t>
                      </a:r>
                      <a:r>
                        <a:rPr kumimoji="1" lang="en-US" altLang="ja-JP" sz="2000" dirty="0"/>
                        <a:t>5</a:t>
                      </a:r>
                      <a:r>
                        <a:rPr kumimoji="1" lang="ja-JP" altLang="en-US" sz="2000" dirty="0"/>
                        <a:t>日目に</a:t>
                      </a:r>
                      <a:r>
                        <a:rPr kumimoji="1" lang="en-US" altLang="ja-JP" sz="2000" dirty="0"/>
                        <a:t>5%</a:t>
                      </a:r>
                      <a:r>
                        <a:rPr kumimoji="1" lang="ja-JP" altLang="en-US" sz="2000" dirty="0"/>
                        <a:t>、</a:t>
                      </a:r>
                      <a:r>
                        <a:rPr kumimoji="1" lang="en-US" altLang="ja-JP" sz="2000" dirty="0"/>
                        <a:t>6</a:t>
                      </a:r>
                      <a:r>
                        <a:rPr kumimoji="1" lang="ja-JP" altLang="en-US" sz="2000" dirty="0"/>
                        <a:t>日目に</a:t>
                      </a:r>
                      <a:r>
                        <a:rPr kumimoji="1" lang="en-US" altLang="ja-JP" sz="2000" dirty="0"/>
                        <a:t>5%</a:t>
                      </a:r>
                      <a:r>
                        <a:rPr kumimoji="1" lang="ja-JP" altLang="en-US" sz="2000" dirty="0"/>
                        <a:t>が生存</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kumimoji="1" lang="en-US" altLang="ja-JP" sz="2000" dirty="0"/>
                        <a:t>21</a:t>
                      </a:r>
                      <a:r>
                        <a:rPr kumimoji="1" lang="ja-JP" altLang="en-US" sz="2000" dirty="0"/>
                        <a:t>胚のうち</a:t>
                      </a:r>
                      <a:r>
                        <a:rPr kumimoji="1" lang="en-US" altLang="ja-JP" sz="2000" dirty="0"/>
                        <a:t>10</a:t>
                      </a:r>
                      <a:r>
                        <a:rPr kumimoji="1" lang="ja-JP" altLang="en-US" sz="2000" dirty="0"/>
                        <a:t>胚が </a:t>
                      </a:r>
                      <a:r>
                        <a:rPr kumimoji="1" lang="en-US" altLang="ja-JP" sz="2000" dirty="0" err="1"/>
                        <a:t>GFP</a:t>
                      </a:r>
                      <a:r>
                        <a:rPr kumimoji="1" lang="en-US" altLang="ja-JP" sz="2000" dirty="0"/>
                        <a:t> </a:t>
                      </a:r>
                      <a:r>
                        <a:rPr kumimoji="1" lang="ja-JP" altLang="en-US" sz="2000" dirty="0"/>
                        <a:t>を発現（</a:t>
                      </a:r>
                      <a:r>
                        <a:rPr kumimoji="1" lang="en-US" altLang="ja-JP" sz="2000" dirty="0"/>
                        <a:t>48%</a:t>
                      </a:r>
                      <a:r>
                        <a:rPr kumimoji="1" lang="ja-JP" altLang="en-US" sz="2000" dirty="0"/>
                        <a:t>）</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4026201"/>
                  </a:ext>
                </a:extLst>
              </a:tr>
              <a:tr h="1493770">
                <a:tc vMerge="1">
                  <a:txBody>
                    <a:bodyPr/>
                    <a:lstStyle/>
                    <a:p>
                      <a:endParaRPr kumimoji="1" lang="ja-JP" altLang="en-US" sz="28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000" b="0" dirty="0">
                          <a:solidFill>
                            <a:schemeClr val="tx1"/>
                          </a:solidFill>
                        </a:rPr>
                        <a:t>30 </a:t>
                      </a:r>
                      <a:r>
                        <a:rPr kumimoji="1" lang="en-US" altLang="ja-JP" sz="2000" b="0" dirty="0" err="1">
                          <a:solidFill>
                            <a:schemeClr val="tx1"/>
                          </a:solidFill>
                        </a:rPr>
                        <a:t>Gy</a:t>
                      </a:r>
                      <a:endParaRPr kumimoji="1" lang="ja-JP" altLang="en-US" sz="20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t>全ての胚において重度の奇形（囲心空の腫脹、体躯の屈曲、頭部の形成不全、小頭症等）</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dirty="0"/>
                        <a:t>照射後 </a:t>
                      </a:r>
                      <a:r>
                        <a:rPr kumimoji="1" lang="en-US" altLang="ja-JP" sz="2000" dirty="0"/>
                        <a:t>3 </a:t>
                      </a:r>
                      <a:r>
                        <a:rPr kumimoji="1" lang="ja-JP" altLang="en-US" sz="2000" dirty="0"/>
                        <a:t>日目に全て死亡（</a:t>
                      </a:r>
                      <a:r>
                        <a:rPr kumimoji="1" lang="en-US" altLang="ja-JP" sz="2000" dirty="0"/>
                        <a:t>0%</a:t>
                      </a:r>
                      <a:r>
                        <a:rPr kumimoji="1" lang="ja-JP" altLang="en-US" sz="2000" dirty="0"/>
                        <a:t>）</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l" defTabSz="3027487" rtl="0" eaLnBrk="1" fontAlgn="auto" latinLnBrk="0" hangingPunct="1">
                        <a:lnSpc>
                          <a:spcPct val="100000"/>
                        </a:lnSpc>
                        <a:spcBef>
                          <a:spcPts val="0"/>
                        </a:spcBef>
                        <a:spcAft>
                          <a:spcPts val="0"/>
                        </a:spcAft>
                        <a:buClrTx/>
                        <a:buSzTx/>
                        <a:buFontTx/>
                        <a:buNone/>
                        <a:tabLst/>
                        <a:defRPr/>
                      </a:pPr>
                      <a:r>
                        <a:rPr kumimoji="1" lang="ja-JP" altLang="en-US" sz="2000" dirty="0"/>
                        <a:t>全胚が </a:t>
                      </a:r>
                      <a:r>
                        <a:rPr kumimoji="1" lang="en-US" altLang="ja-JP" sz="2000" dirty="0" err="1"/>
                        <a:t>GFP</a:t>
                      </a:r>
                      <a:r>
                        <a:rPr kumimoji="1" lang="en-US" altLang="ja-JP" sz="2000" dirty="0"/>
                        <a:t> </a:t>
                      </a:r>
                      <a:r>
                        <a:rPr kumimoji="1" lang="ja-JP" altLang="en-US" sz="2000" dirty="0"/>
                        <a:t>を発現（</a:t>
                      </a:r>
                      <a:r>
                        <a:rPr kumimoji="1" lang="en-US" altLang="ja-JP" sz="2000" dirty="0"/>
                        <a:t>100%</a:t>
                      </a:r>
                      <a:r>
                        <a:rPr kumimoji="1" lang="ja-JP" altLang="en-US" sz="2000" dirty="0"/>
                        <a:t>）</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8356456"/>
                  </a:ext>
                </a:extLst>
              </a:tr>
            </a:tbl>
          </a:graphicData>
        </a:graphic>
      </p:graphicFrame>
    </p:spTree>
    <p:extLst>
      <p:ext uri="{BB962C8B-B14F-4D97-AF65-F5344CB8AC3E}">
        <p14:creationId xmlns:p14="http://schemas.microsoft.com/office/powerpoint/2010/main" val="63444490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386</TotalTime>
  <Words>1644</Words>
  <Application>Microsoft Office PowerPoint</Application>
  <PresentationFormat>ユーザー設定</PresentationFormat>
  <Paragraphs>118</Paragraphs>
  <Slides>1</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Arial</vt:lpstr>
      <vt:lpstr>Calibri</vt:lpstr>
      <vt:lpstr>Calibri Light</vt:lpstr>
      <vt:lpstr>Times New Roman</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尾田 正二</dc:creator>
  <cp:lastModifiedBy>尾田 正二</cp:lastModifiedBy>
  <cp:revision>31</cp:revision>
  <cp:lastPrinted>2022-12-05T02:14:50Z</cp:lastPrinted>
  <dcterms:created xsi:type="dcterms:W3CDTF">2022-11-30T06:33:36Z</dcterms:created>
  <dcterms:modified xsi:type="dcterms:W3CDTF">2022-12-05T04:49:41Z</dcterms:modified>
</cp:coreProperties>
</file>