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Lst>
  <p:sldSz cx="30275213" cy="42803763"/>
  <p:notesSz cx="9939338" cy="143684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0" d="100"/>
          <a:sy n="50" d="100"/>
        </p:scale>
        <p:origin x="-2021" y="-100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ja-JP" altLang="en-US"/>
              <a:t>マスター タイトルの書式設定</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2433737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2675032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297826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110077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4121319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2567605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ja-JP" altLang="en-US"/>
              <a:t>マスター テキストの書式設定</a:t>
            </a:r>
          </a:p>
        </p:txBody>
      </p:sp>
      <p:sp>
        <p:nvSpPr>
          <p:cNvPr id="4" name="Content Placeholder 3"/>
          <p:cNvSpPr>
            <a:spLocks noGrp="1"/>
          </p:cNvSpPr>
          <p:nvPr>
            <p:ph sz="half" idx="2"/>
          </p:nvPr>
        </p:nvSpPr>
        <p:spPr>
          <a:xfrm>
            <a:off x="2085368" y="15635264"/>
            <a:ext cx="12807832" cy="2299711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ja-JP" altLang="en-US"/>
              <a:t>マスター テキストの書式設定</a:t>
            </a:r>
          </a:p>
        </p:txBody>
      </p:sp>
      <p:sp>
        <p:nvSpPr>
          <p:cNvPr id="6" name="Content Placeholder 5"/>
          <p:cNvSpPr>
            <a:spLocks noGrp="1"/>
          </p:cNvSpPr>
          <p:nvPr>
            <p:ph sz="quarter" idx="4"/>
          </p:nvPr>
        </p:nvSpPr>
        <p:spPr>
          <a:xfrm>
            <a:off x="15326828" y="15635264"/>
            <a:ext cx="12870909" cy="2299711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121645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180106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289672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ja-JP" altLang="en-US"/>
              <a:t>マスター タイトルの書式設定</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259685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6DADCEF-2132-454E-A73C-6B12C91BF235}" type="datetimeFigureOut">
              <a:rPr kumimoji="1" lang="ja-JP" altLang="en-US" smtClean="0"/>
              <a:t>2023/12/4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2931825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16DADCEF-2132-454E-A73C-6B12C91BF235}" type="datetimeFigureOut">
              <a:rPr kumimoji="1" lang="ja-JP" altLang="en-US" smtClean="0"/>
              <a:t>2023/12/4</a:t>
            </a:fld>
            <a:endParaRPr kumimoji="1" lang="ja-JP" altLang="en-U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E8423DC7-60AA-431C-9270-FE416B30F3E1}" type="slidenum">
              <a:rPr kumimoji="1" lang="ja-JP" altLang="en-US" smtClean="0"/>
              <a:t>‹#›</a:t>
            </a:fld>
            <a:endParaRPr kumimoji="1" lang="ja-JP" altLang="en-US"/>
          </a:p>
        </p:txBody>
      </p:sp>
    </p:spTree>
    <p:extLst>
      <p:ext uri="{BB962C8B-B14F-4D97-AF65-F5344CB8AC3E}">
        <p14:creationId xmlns:p14="http://schemas.microsoft.com/office/powerpoint/2010/main" val="4059294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487" rtl="0" eaLnBrk="1" latinLnBrk="0" hangingPunct="1">
        <a:lnSpc>
          <a:spcPct val="90000"/>
        </a:lnSpc>
        <a:spcBef>
          <a:spcPct val="0"/>
        </a:spcBef>
        <a:buNone/>
        <a:defRPr kumimoji="1"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kumimoji="1"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kumimoji="1"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kumimoji="1"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9pPr>
    </p:bodyStyle>
    <p:otherStyle>
      <a:defPPr>
        <a:defRPr lang="en-US"/>
      </a:defPPr>
      <a:lvl1pPr marL="0" algn="l" defTabSz="3027487" rtl="0" eaLnBrk="1" latinLnBrk="0" hangingPunct="1">
        <a:defRPr kumimoji="1" sz="5960" kern="1200">
          <a:solidFill>
            <a:schemeClr val="tx1"/>
          </a:solidFill>
          <a:latin typeface="+mn-lt"/>
          <a:ea typeface="+mn-ea"/>
          <a:cs typeface="+mn-cs"/>
        </a:defRPr>
      </a:lvl1pPr>
      <a:lvl2pPr marL="1513743" algn="l" defTabSz="3027487" rtl="0" eaLnBrk="1" latinLnBrk="0" hangingPunct="1">
        <a:defRPr kumimoji="1" sz="5960" kern="1200">
          <a:solidFill>
            <a:schemeClr val="tx1"/>
          </a:solidFill>
          <a:latin typeface="+mn-lt"/>
          <a:ea typeface="+mn-ea"/>
          <a:cs typeface="+mn-cs"/>
        </a:defRPr>
      </a:lvl2pPr>
      <a:lvl3pPr marL="3027487" algn="l" defTabSz="3027487" rtl="0" eaLnBrk="1" latinLnBrk="0" hangingPunct="1">
        <a:defRPr kumimoji="1" sz="5960" kern="1200">
          <a:solidFill>
            <a:schemeClr val="tx1"/>
          </a:solidFill>
          <a:latin typeface="+mn-lt"/>
          <a:ea typeface="+mn-ea"/>
          <a:cs typeface="+mn-cs"/>
        </a:defRPr>
      </a:lvl3pPr>
      <a:lvl4pPr marL="4541230" algn="l" defTabSz="3027487" rtl="0" eaLnBrk="1" latinLnBrk="0" hangingPunct="1">
        <a:defRPr kumimoji="1" sz="5960" kern="1200">
          <a:solidFill>
            <a:schemeClr val="tx1"/>
          </a:solidFill>
          <a:latin typeface="+mn-lt"/>
          <a:ea typeface="+mn-ea"/>
          <a:cs typeface="+mn-cs"/>
        </a:defRPr>
      </a:lvl4pPr>
      <a:lvl5pPr marL="6054974" algn="l" defTabSz="3027487" rtl="0" eaLnBrk="1" latinLnBrk="0" hangingPunct="1">
        <a:defRPr kumimoji="1" sz="5960" kern="1200">
          <a:solidFill>
            <a:schemeClr val="tx1"/>
          </a:solidFill>
          <a:latin typeface="+mn-lt"/>
          <a:ea typeface="+mn-ea"/>
          <a:cs typeface="+mn-cs"/>
        </a:defRPr>
      </a:lvl5pPr>
      <a:lvl6pPr marL="7568717" algn="l" defTabSz="3027487" rtl="0" eaLnBrk="1" latinLnBrk="0" hangingPunct="1">
        <a:defRPr kumimoji="1" sz="5960" kern="1200">
          <a:solidFill>
            <a:schemeClr val="tx1"/>
          </a:solidFill>
          <a:latin typeface="+mn-lt"/>
          <a:ea typeface="+mn-ea"/>
          <a:cs typeface="+mn-cs"/>
        </a:defRPr>
      </a:lvl6pPr>
      <a:lvl7pPr marL="9082461" algn="l" defTabSz="3027487" rtl="0" eaLnBrk="1" latinLnBrk="0" hangingPunct="1">
        <a:defRPr kumimoji="1" sz="5960" kern="1200">
          <a:solidFill>
            <a:schemeClr val="tx1"/>
          </a:solidFill>
          <a:latin typeface="+mn-lt"/>
          <a:ea typeface="+mn-ea"/>
          <a:cs typeface="+mn-cs"/>
        </a:defRPr>
      </a:lvl7pPr>
      <a:lvl8pPr marL="10596204" algn="l" defTabSz="3027487" rtl="0" eaLnBrk="1" latinLnBrk="0" hangingPunct="1">
        <a:defRPr kumimoji="1" sz="5960" kern="1200">
          <a:solidFill>
            <a:schemeClr val="tx1"/>
          </a:solidFill>
          <a:latin typeface="+mn-lt"/>
          <a:ea typeface="+mn-ea"/>
          <a:cs typeface="+mn-cs"/>
        </a:defRPr>
      </a:lvl8pPr>
      <a:lvl9pPr marL="12109948" algn="l" defTabSz="3027487" rtl="0" eaLnBrk="1" latinLnBrk="0" hangingPunct="1">
        <a:defRPr kumimoji="1"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g"/><Relationship Id="rId18" Type="http://schemas.openxmlformats.org/officeDocument/2006/relationships/image" Target="../media/image17.png"/><Relationship Id="rId3" Type="http://schemas.openxmlformats.org/officeDocument/2006/relationships/image" Target="../media/image2.emf"/><Relationship Id="rId21" Type="http://schemas.openxmlformats.org/officeDocument/2006/relationships/image" Target="../media/image19.tiff"/><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jpeg"/><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gif"/><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gif"/><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CC2BFF06-716E-3C81-FA22-9A13F0954E4C}"/>
              </a:ext>
            </a:extLst>
          </p:cNvPr>
          <p:cNvSpPr/>
          <p:nvPr/>
        </p:nvSpPr>
        <p:spPr>
          <a:xfrm>
            <a:off x="16341" y="0"/>
            <a:ext cx="30276000" cy="4280400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1" name="四角形: 角を丸くする 1050">
            <a:extLst>
              <a:ext uri="{FF2B5EF4-FFF2-40B4-BE49-F238E27FC236}">
                <a16:creationId xmlns:a16="http://schemas.microsoft.com/office/drawing/2014/main" id="{968143E1-C0A5-4002-BBEC-599B1D0D0442}"/>
              </a:ext>
            </a:extLst>
          </p:cNvPr>
          <p:cNvSpPr/>
          <p:nvPr/>
        </p:nvSpPr>
        <p:spPr>
          <a:xfrm>
            <a:off x="424159" y="5245793"/>
            <a:ext cx="11793060" cy="8463745"/>
          </a:xfrm>
          <a:prstGeom prst="roundRect">
            <a:avLst>
              <a:gd name="adj" fmla="val 4095"/>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5" name="四角形: 角を丸くする 1054">
            <a:extLst>
              <a:ext uri="{FF2B5EF4-FFF2-40B4-BE49-F238E27FC236}">
                <a16:creationId xmlns:a16="http://schemas.microsoft.com/office/drawing/2014/main" id="{E7E100BA-B0C0-2021-2673-808C1DEC2AC2}"/>
              </a:ext>
            </a:extLst>
          </p:cNvPr>
          <p:cNvSpPr/>
          <p:nvPr/>
        </p:nvSpPr>
        <p:spPr>
          <a:xfrm>
            <a:off x="16304598" y="22427177"/>
            <a:ext cx="13812380" cy="11946156"/>
          </a:xfrm>
          <a:prstGeom prst="roundRect">
            <a:avLst>
              <a:gd name="adj" fmla="val 4095"/>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4" name="四角形: 角を丸くする 1053">
            <a:extLst>
              <a:ext uri="{FF2B5EF4-FFF2-40B4-BE49-F238E27FC236}">
                <a16:creationId xmlns:a16="http://schemas.microsoft.com/office/drawing/2014/main" id="{858F7C28-667F-1CB4-D31E-6A56616A0ABB}"/>
              </a:ext>
            </a:extLst>
          </p:cNvPr>
          <p:cNvSpPr/>
          <p:nvPr/>
        </p:nvSpPr>
        <p:spPr>
          <a:xfrm>
            <a:off x="16304598" y="13986671"/>
            <a:ext cx="13812380" cy="7770952"/>
          </a:xfrm>
          <a:prstGeom prst="roundRect">
            <a:avLst>
              <a:gd name="adj" fmla="val 4095"/>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53" name="四角形: 角を丸くする 1052">
            <a:extLst>
              <a:ext uri="{FF2B5EF4-FFF2-40B4-BE49-F238E27FC236}">
                <a16:creationId xmlns:a16="http://schemas.microsoft.com/office/drawing/2014/main" id="{E3F549CB-882C-A306-759F-337A83A61228}"/>
              </a:ext>
            </a:extLst>
          </p:cNvPr>
          <p:cNvSpPr/>
          <p:nvPr/>
        </p:nvSpPr>
        <p:spPr>
          <a:xfrm>
            <a:off x="424159" y="13986671"/>
            <a:ext cx="16124692" cy="4656127"/>
          </a:xfrm>
          <a:prstGeom prst="roundRect">
            <a:avLst>
              <a:gd name="adj" fmla="val 7899"/>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8" name="グループ化 27">
            <a:extLst>
              <a:ext uri="{FF2B5EF4-FFF2-40B4-BE49-F238E27FC236}">
                <a16:creationId xmlns:a16="http://schemas.microsoft.com/office/drawing/2014/main" id="{9A9EFA84-1CBA-D21D-E031-2792AA989AC3}"/>
              </a:ext>
            </a:extLst>
          </p:cNvPr>
          <p:cNvGrpSpPr/>
          <p:nvPr/>
        </p:nvGrpSpPr>
        <p:grpSpPr>
          <a:xfrm>
            <a:off x="25829002" y="1006299"/>
            <a:ext cx="4240758" cy="2174458"/>
            <a:chOff x="23947138" y="404919"/>
            <a:chExt cx="5499557" cy="2742136"/>
          </a:xfrm>
        </p:grpSpPr>
        <p:pic>
          <p:nvPicPr>
            <p:cNvPr id="26" name="Picture 2" descr="東大マーク | 東京大学">
              <a:extLst>
                <a:ext uri="{FF2B5EF4-FFF2-40B4-BE49-F238E27FC236}">
                  <a16:creationId xmlns:a16="http://schemas.microsoft.com/office/drawing/2014/main" id="{40905302-1059-413C-530F-CA5153781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7138" y="538322"/>
              <a:ext cx="3601404" cy="2475331"/>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3B0838BA-EEAD-1FFB-BC5F-0332397E5341}"/>
                </a:ext>
              </a:extLst>
            </p:cNvPr>
            <p:cNvPicPr>
              <a:picLocks noChangeAspect="1"/>
            </p:cNvPicPr>
            <p:nvPr/>
          </p:nvPicPr>
          <p:blipFill>
            <a:blip r:embed="rId3"/>
            <a:stretch>
              <a:fillRect/>
            </a:stretch>
          </p:blipFill>
          <p:spPr>
            <a:xfrm>
              <a:off x="26923839" y="404919"/>
              <a:ext cx="2522856" cy="2742136"/>
            </a:xfrm>
            <a:prstGeom prst="rect">
              <a:avLst/>
            </a:prstGeom>
          </p:spPr>
        </p:pic>
      </p:grpSp>
      <p:sp>
        <p:nvSpPr>
          <p:cNvPr id="4" name="テキスト ボックス 3">
            <a:extLst>
              <a:ext uri="{FF2B5EF4-FFF2-40B4-BE49-F238E27FC236}">
                <a16:creationId xmlns:a16="http://schemas.microsoft.com/office/drawing/2014/main" id="{0FC99929-120B-0A04-1B41-9CBA0700B994}"/>
              </a:ext>
            </a:extLst>
          </p:cNvPr>
          <p:cNvSpPr txBox="1"/>
          <p:nvPr/>
        </p:nvSpPr>
        <p:spPr>
          <a:xfrm>
            <a:off x="1854704" y="289868"/>
            <a:ext cx="27150646"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炎症の初期過程を解析するツールとしてのマイクロビーム</a:t>
            </a:r>
            <a:endParaRPr kumimoji="1" lang="en-US" altLang="ja-JP" sz="6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と免疫細胞標識遺伝子組換えメダカの組み合わせ</a:t>
            </a:r>
          </a:p>
        </p:txBody>
      </p:sp>
      <p:sp>
        <p:nvSpPr>
          <p:cNvPr id="5" name="テキスト ボックス 4">
            <a:extLst>
              <a:ext uri="{FF2B5EF4-FFF2-40B4-BE49-F238E27FC236}">
                <a16:creationId xmlns:a16="http://schemas.microsoft.com/office/drawing/2014/main" id="{053E5935-2AA9-258A-91D4-12B4DA3DAE8F}"/>
              </a:ext>
            </a:extLst>
          </p:cNvPr>
          <p:cNvSpPr txBox="1"/>
          <p:nvPr/>
        </p:nvSpPr>
        <p:spPr>
          <a:xfrm>
            <a:off x="7935107" y="2673045"/>
            <a:ext cx="13289215" cy="175432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尾田　正二</a:t>
            </a:r>
            <a:r>
              <a:rPr kumimoji="1" lang="en-US" altLang="ja-JP" sz="540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a)</a:t>
            </a:r>
            <a:r>
              <a:rPr kumimoji="1" lang="ja-JP" altLang="en-US" sz="5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、鈴木　充代</a:t>
            </a:r>
            <a:r>
              <a:rPr kumimoji="1" lang="en-US" altLang="ja-JP" sz="540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b)</a:t>
            </a:r>
            <a:r>
              <a:rPr kumimoji="1" lang="ja-JP" altLang="en-US" sz="5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、舟山　知夫</a:t>
            </a:r>
            <a:r>
              <a:rPr kumimoji="1" lang="en-US" altLang="ja-JP" sz="540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a)</a:t>
            </a:r>
            <a:r>
              <a:rPr kumimoji="1" lang="ja-JP" altLang="en-US" sz="5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東京大院・新領域、</a:t>
            </a:r>
            <a:r>
              <a:rPr kumimoji="1" lang="en-US" altLang="ja-JP" sz="5400" b="0" i="0" u="none" strike="noStrike" kern="1200" cap="none" spc="0" normalizeH="0" baseline="30000" noProof="0" dirty="0">
                <a:ln>
                  <a:noFill/>
                </a:ln>
                <a:solidFill>
                  <a:prstClr val="black"/>
                </a:solidFill>
                <a:effectLst/>
                <a:uLnTx/>
                <a:uFillTx/>
                <a:latin typeface="Calibri" panose="020F0502020204030204"/>
                <a:ea typeface="游ゴシック" panose="020B0400000000000000" pitchFamily="50" charset="-128"/>
                <a:cs typeface="+mn-cs"/>
              </a:rPr>
              <a:t>b)</a:t>
            </a:r>
            <a:r>
              <a:rPr kumimoji="1" lang="en-US" altLang="ja-JP" sz="5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QST</a:t>
            </a:r>
            <a:r>
              <a:rPr kumimoji="1" lang="ja-JP" altLang="en-US" sz="5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・高崎研</a:t>
            </a:r>
          </a:p>
        </p:txBody>
      </p:sp>
      <p:sp>
        <p:nvSpPr>
          <p:cNvPr id="11" name="テキスト ボックス 10">
            <a:extLst>
              <a:ext uri="{FF2B5EF4-FFF2-40B4-BE49-F238E27FC236}">
                <a16:creationId xmlns:a16="http://schemas.microsoft.com/office/drawing/2014/main" id="{9CD1718B-6AEA-598E-66D1-F7C36E98D982}"/>
              </a:ext>
            </a:extLst>
          </p:cNvPr>
          <p:cNvSpPr txBox="1"/>
          <p:nvPr/>
        </p:nvSpPr>
        <p:spPr>
          <a:xfrm>
            <a:off x="16541241" y="27707585"/>
            <a:ext cx="8734907"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１</a:t>
            </a:r>
            <a:r>
              <a:rPr kumimoji="1" lang="ja-JP" altLang="en-US" sz="2800" dirty="0">
                <a:solidFill>
                  <a:srgbClr val="FF0000"/>
                </a:solidFill>
                <a:latin typeface="Calibri" panose="020F0502020204030204"/>
                <a:ea typeface="游ゴシック" panose="020B0400000000000000" pitchFamily="50" charset="-128"/>
              </a:rPr>
              <a:t>）移動するミクログリアの継続的な観察に成功</a:t>
            </a:r>
            <a:endParaRPr kumimoji="1" lang="en-US" altLang="ja-JP" sz="2800" dirty="0">
              <a:solidFill>
                <a:srgbClr val="FF0000"/>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２）ミクログリアの活性化が数日間以上も持続する</a:t>
            </a:r>
            <a:endParaRPr kumimoji="1" lang="en-US" altLang="ja-JP" sz="2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ことを発見</a:t>
            </a:r>
          </a:p>
        </p:txBody>
      </p:sp>
      <p:sp>
        <p:nvSpPr>
          <p:cNvPr id="1059" name="四角形: 角を丸くする 1058">
            <a:extLst>
              <a:ext uri="{FF2B5EF4-FFF2-40B4-BE49-F238E27FC236}">
                <a16:creationId xmlns:a16="http://schemas.microsoft.com/office/drawing/2014/main" id="{BEF227B9-0403-A6BE-8CD6-326FD8121447}"/>
              </a:ext>
            </a:extLst>
          </p:cNvPr>
          <p:cNvSpPr/>
          <p:nvPr/>
        </p:nvSpPr>
        <p:spPr>
          <a:xfrm>
            <a:off x="359263" y="28111218"/>
            <a:ext cx="15632477" cy="5502698"/>
          </a:xfrm>
          <a:prstGeom prst="roundRect">
            <a:avLst>
              <a:gd name="adj" fmla="val 4095"/>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4B5E46E-6C9D-8EBB-BF94-F0A2FB5E94BB}"/>
              </a:ext>
            </a:extLst>
          </p:cNvPr>
          <p:cNvSpPr txBox="1"/>
          <p:nvPr/>
        </p:nvSpPr>
        <p:spPr>
          <a:xfrm>
            <a:off x="680791" y="28337882"/>
            <a:ext cx="14991827" cy="5078313"/>
          </a:xfrm>
          <a:prstGeom prst="rect">
            <a:avLst/>
          </a:prstGeom>
          <a:noFill/>
        </p:spPr>
        <p:txBody>
          <a:bodyPr wrap="square" rtlCol="0">
            <a:spAutoFit/>
          </a:bodyPr>
          <a:lstStyle/>
          <a:p>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⑥ マイクロビームによる毛細血管の傷害がミクログリアを活性化</a:t>
            </a:r>
            <a:endPar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r>
              <a:rPr kumimoji="1" lang="ja-JP" altLang="en-US" sz="3600" b="1" dirty="0">
                <a:solidFill>
                  <a:prstClr val="black"/>
                </a:solidFill>
                <a:latin typeface="Calibri" panose="020F0502020204030204"/>
                <a:ea typeface="游ゴシック" panose="020B0400000000000000" pitchFamily="50" charset="-128"/>
              </a:rPr>
              <a:t>　</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している可能性</a:t>
            </a:r>
            <a:endPar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放射線によって毛細血管が傷害されて持続的炎症が誘導されることが、放射線による組織傷害の原因の一つと考えられる。</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dirty="0" err="1">
                <a:solidFill>
                  <a:prstClr val="black"/>
                </a:solidFill>
                <a:latin typeface="Calibri" panose="020F0502020204030204"/>
                <a:ea typeface="游ゴシック" panose="020B0400000000000000" pitchFamily="50" charset="-128"/>
              </a:rPr>
              <a:t>Furuse</a:t>
            </a:r>
            <a:r>
              <a:rPr kumimoji="1" lang="en-US" altLang="ja-JP" sz="2800" dirty="0">
                <a:solidFill>
                  <a:prstClr val="black"/>
                </a:solidFill>
                <a:latin typeface="Calibri" panose="020F0502020204030204"/>
                <a:ea typeface="游ゴシック" panose="020B0400000000000000" pitchFamily="50" charset="-128"/>
              </a:rPr>
              <a:t> et al., Med Mol </a:t>
            </a:r>
            <a:r>
              <a:rPr kumimoji="1" lang="en-US" altLang="ja-JP" sz="2800" dirty="0" err="1">
                <a:solidFill>
                  <a:prstClr val="black"/>
                </a:solidFill>
                <a:latin typeface="Calibri" panose="020F0502020204030204"/>
                <a:ea typeface="游ゴシック" panose="020B0400000000000000" pitchFamily="50" charset="-128"/>
              </a:rPr>
              <a:t>Morphol</a:t>
            </a:r>
            <a:r>
              <a:rPr kumimoji="1" lang="en-US" altLang="ja-JP" sz="2800" dirty="0">
                <a:solidFill>
                  <a:prstClr val="black"/>
                </a:solidFill>
                <a:latin typeface="Calibri" panose="020F0502020204030204"/>
                <a:ea typeface="游ゴシック" panose="020B0400000000000000" pitchFamily="50" charset="-128"/>
              </a:rPr>
              <a:t>. 2015. 48:183-190.</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Nagata K, et al., Sci Rep. 2016 6:28691.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dirty="0">
              <a:solidFill>
                <a:prstClr val="black"/>
              </a:solidFill>
              <a:latin typeface="Calibri" panose="020F0502020204030204"/>
              <a:ea typeface="游ゴシック" panose="020B0400000000000000" pitchFamily="50" charset="-128"/>
            </a:endParaRPr>
          </a:p>
          <a:p>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マウス大脳に陽子線を照射した放射線壊死</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(radiation brain necrosis; RN)</a:t>
            </a:r>
            <a:r>
              <a:rPr kumimoji="1" lang="ja-JP" altLang="en-US" sz="2800" dirty="0">
                <a:solidFill>
                  <a:prstClr val="black"/>
                </a:solidFill>
                <a:latin typeface="Calibri" panose="020F0502020204030204"/>
                <a:ea typeface="游ゴシック" panose="020B0400000000000000" pitchFamily="50" charset="-128"/>
              </a:rPr>
              <a:t>モデルにおいて、</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活性化したミクログリアが毛細血管の近傍に集積していることを見出した。</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800" dirty="0">
                <a:solidFill>
                  <a:prstClr val="black"/>
                </a:solidFill>
                <a:latin typeface="Calibri" panose="020F0502020204030204"/>
                <a:ea typeface="游ゴシック" panose="020B0400000000000000" pitchFamily="50" charset="-128"/>
              </a:rPr>
              <a:t>梶原、保田、尾田、近藤、三谷</a:t>
            </a:r>
            <a:r>
              <a:rPr kumimoji="1" lang="en-US" altLang="ja-JP" sz="2800" dirty="0">
                <a:solidFill>
                  <a:prstClr val="black"/>
                </a:solidFill>
                <a:latin typeface="Calibri" panose="020F0502020204030204"/>
                <a:ea typeface="游ゴシック" panose="020B0400000000000000" pitchFamily="50" charset="-128"/>
              </a:rPr>
              <a:t>, </a:t>
            </a:r>
            <a:r>
              <a:rPr kumimoji="1" lang="ja-JP" altLang="en-US" sz="2800" dirty="0">
                <a:solidFill>
                  <a:prstClr val="black"/>
                </a:solidFill>
                <a:latin typeface="Calibri" panose="020F0502020204030204"/>
                <a:ea typeface="游ゴシック" panose="020B0400000000000000" pitchFamily="50" charset="-128"/>
              </a:rPr>
              <a:t>　未発表）</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B0D6EAE8-3CB1-B6F9-ED43-7289F506CF06}"/>
              </a:ext>
            </a:extLst>
          </p:cNvPr>
          <p:cNvSpPr txBox="1"/>
          <p:nvPr/>
        </p:nvSpPr>
        <p:spPr>
          <a:xfrm>
            <a:off x="16541241" y="22631862"/>
            <a:ext cx="13574350" cy="470898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3600" b="1" i="0"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r>
              <a:rPr kumimoji="1" lang="en-US" altLang="ja-JP" sz="3600" b="1" i="0"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3600" b="1" i="0"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④＝</a:t>
            </a:r>
            <a:endParaRPr kumimoji="1" lang="en-US" altLang="ja-JP" sz="3600" b="1" i="0"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3600" b="1" i="0"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⑤ミクログリアに蛍光タンパク質を発現する遺伝子組換えメダカ</a:t>
            </a:r>
            <a:endParaRPr kumimoji="1" lang="en-US" altLang="ja-JP" sz="3600" b="1" i="0"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ja-JP" altLang="en-US" sz="3200" b="1" i="0"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遺伝子組換え系統のベースとしたメダカ系統（</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SK2</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多重突然変異のために体色を欠き、遺伝子導入によって蛍光タンパク質を発現させ体内の特定の細胞を可視化する実験に極めて適している。孵化後成魚に成長した後も体躯の透明性が極めて高い特色を有することから</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、従来はライブイメージングの適用が困難であった成魚における研究を加速できると期待される。</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Peh</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 C G, Master thesis, Univ. Tokyo (2019). </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1471533C-D5F2-4A23-487B-CBA835EB4B87}"/>
              </a:ext>
            </a:extLst>
          </p:cNvPr>
          <p:cNvSpPr txBox="1"/>
          <p:nvPr/>
        </p:nvSpPr>
        <p:spPr>
          <a:xfrm>
            <a:off x="541724" y="14158081"/>
            <a:ext cx="16755676" cy="120032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①</a:t>
            </a:r>
            <a:r>
              <a:rPr kumimoji="1" lang="en-US" altLang="ja-JP" sz="3600" b="1" dirty="0">
                <a:solidFill>
                  <a:prstClr val="black"/>
                </a:solidFill>
                <a:latin typeface="Calibri" panose="020F0502020204030204"/>
                <a:ea typeface="游ゴシック" panose="020B0400000000000000" pitchFamily="50" charset="-128"/>
              </a:rPr>
              <a:t>+</a:t>
            </a:r>
            <a:r>
              <a:rPr kumimoji="1" lang="ja-JP" altLang="en-US" sz="3600" b="1" dirty="0">
                <a:solidFill>
                  <a:prstClr val="black"/>
                </a:solidFill>
                <a:latin typeface="Calibri" panose="020F0502020204030204"/>
                <a:ea typeface="游ゴシック" panose="020B0400000000000000" pitchFamily="50" charset="-128"/>
              </a:rPr>
              <a:t>②＝</a:t>
            </a:r>
            <a:endParaRPr kumimoji="1" lang="en-US" altLang="ja-JP" sz="3600" b="1"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③ メダカ胚脳の局所的照射実験による </a:t>
            </a:r>
            <a:r>
              <a:rPr kumimoji="1" lang="en-US" altLang="ja-JP" sz="3600" b="1" dirty="0">
                <a:solidFill>
                  <a:prstClr val="black"/>
                </a:solidFill>
                <a:latin typeface="Calibri" panose="020F0502020204030204"/>
                <a:ea typeface="游ゴシック" panose="020B0400000000000000" pitchFamily="50" charset="-128"/>
              </a:rPr>
              <a:t>Abscopal </a:t>
            </a:r>
            <a:r>
              <a:rPr kumimoji="1" lang="ja-JP" altLang="en-US" sz="3600" b="1" dirty="0">
                <a:solidFill>
                  <a:prstClr val="black"/>
                </a:solidFill>
                <a:latin typeface="Calibri" panose="020F0502020204030204"/>
                <a:ea typeface="游ゴシック" panose="020B0400000000000000" pitchFamily="50" charset="-128"/>
              </a:rPr>
              <a:t>効果の発見</a:t>
            </a:r>
            <a:endPar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0" name="図 29">
            <a:extLst>
              <a:ext uri="{FF2B5EF4-FFF2-40B4-BE49-F238E27FC236}">
                <a16:creationId xmlns:a16="http://schemas.microsoft.com/office/drawing/2014/main" id="{D27FEDA9-0068-CEE2-4168-9FE965911877}"/>
              </a:ext>
            </a:extLst>
          </p:cNvPr>
          <p:cNvPicPr>
            <a:picLocks noChangeAspect="1"/>
          </p:cNvPicPr>
          <p:nvPr/>
        </p:nvPicPr>
        <p:blipFill rotWithShape="1">
          <a:blip r:embed="rId4"/>
          <a:srcRect b="21747"/>
          <a:stretch/>
        </p:blipFill>
        <p:spPr>
          <a:xfrm>
            <a:off x="6270346" y="6009508"/>
            <a:ext cx="5760000" cy="2945107"/>
          </a:xfrm>
          <a:prstGeom prst="rect">
            <a:avLst/>
          </a:prstGeom>
          <a:ln>
            <a:solidFill>
              <a:srgbClr val="FF0000"/>
            </a:solidFill>
          </a:ln>
        </p:spPr>
      </p:pic>
      <p:pic>
        <p:nvPicPr>
          <p:cNvPr id="1032" name="Picture 8" descr="Ijms 18 01428 g003">
            <a:extLst>
              <a:ext uri="{FF2B5EF4-FFF2-40B4-BE49-F238E27FC236}">
                <a16:creationId xmlns:a16="http://schemas.microsoft.com/office/drawing/2014/main" id="{E7D4F05D-633A-A207-CF41-3FBE4C2E4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09143" y="14196457"/>
            <a:ext cx="6846317" cy="64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jms 18 01428 g002">
            <a:extLst>
              <a:ext uri="{FF2B5EF4-FFF2-40B4-BE49-F238E27FC236}">
                <a16:creationId xmlns:a16="http://schemas.microsoft.com/office/drawing/2014/main" id="{BE7206B9-D668-280E-0DAD-BAAF2ADEE0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01169" y="14196457"/>
            <a:ext cx="5736197" cy="6480000"/>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a:extLst>
              <a:ext uri="{FF2B5EF4-FFF2-40B4-BE49-F238E27FC236}">
                <a16:creationId xmlns:a16="http://schemas.microsoft.com/office/drawing/2014/main" id="{CDE1D7CD-2278-A12A-6101-96FAC06DBAA3}"/>
              </a:ext>
            </a:extLst>
          </p:cNvPr>
          <p:cNvSpPr txBox="1"/>
          <p:nvPr/>
        </p:nvSpPr>
        <p:spPr>
          <a:xfrm>
            <a:off x="541725" y="18867860"/>
            <a:ext cx="8986040" cy="526297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④ 遺伝子組換えメダカの作製</a:t>
            </a:r>
            <a:endParaRPr kumimoji="1" lang="en-US" altLang="ja-JP" sz="3600" b="1"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体外受精・体外発生するメダカは遺伝子組換え系統の作製が容易であり、様々な研究に活用されてきた。さらに体色遺伝子の多重劣性系統である </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SK2</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系統は成魚においても体躯の透明性が高く、遺伝子組換えによって蛍光タンパク質を発現させ、体内の生理現象を可視化する好適なプラットフォームとなり得る。</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nl-NL" altLang="ja-JP" sz="2800" dirty="0">
                <a:solidFill>
                  <a:prstClr val="black"/>
                </a:solidFill>
                <a:latin typeface="Calibri" panose="020F0502020204030204"/>
                <a:ea typeface="游ゴシック" panose="020B0400000000000000" pitchFamily="50" charset="-128"/>
              </a:rPr>
              <a:t>Fukamachi S, et al., BMC Biol. 2009 7:64.</a:t>
            </a:r>
            <a:endParaRPr kumimoji="1" lang="en-US" altLang="ja-JP" sz="2800"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MEDAKA</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目高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(DVD) 2010</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（株）ドキュメンタリーチャンネル</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algn="just"/>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Nagata K, et al., Sci Rep. 2016 6:28691.</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9" name="図 38">
            <a:extLst>
              <a:ext uri="{FF2B5EF4-FFF2-40B4-BE49-F238E27FC236}">
                <a16:creationId xmlns:a16="http://schemas.microsoft.com/office/drawing/2014/main" id="{50A6887B-6E74-046F-56C7-A56EAD219183}"/>
              </a:ext>
            </a:extLst>
          </p:cNvPr>
          <p:cNvPicPr>
            <a:picLocks noChangeAspect="1"/>
          </p:cNvPicPr>
          <p:nvPr/>
        </p:nvPicPr>
        <p:blipFill>
          <a:blip r:embed="rId7"/>
          <a:stretch>
            <a:fillRect/>
          </a:stretch>
        </p:blipFill>
        <p:spPr>
          <a:xfrm>
            <a:off x="9867416" y="22552951"/>
            <a:ext cx="5165519" cy="2865437"/>
          </a:xfrm>
          <a:prstGeom prst="rect">
            <a:avLst/>
          </a:prstGeom>
        </p:spPr>
      </p:pic>
      <p:grpSp>
        <p:nvGrpSpPr>
          <p:cNvPr id="1044" name="グループ化 1043">
            <a:extLst>
              <a:ext uri="{FF2B5EF4-FFF2-40B4-BE49-F238E27FC236}">
                <a16:creationId xmlns:a16="http://schemas.microsoft.com/office/drawing/2014/main" id="{C0A9C6C9-EBBD-6689-FCA3-60DD57AEDBBC}"/>
              </a:ext>
            </a:extLst>
          </p:cNvPr>
          <p:cNvGrpSpPr/>
          <p:nvPr/>
        </p:nvGrpSpPr>
        <p:grpSpPr>
          <a:xfrm>
            <a:off x="9859143" y="19386519"/>
            <a:ext cx="6250055" cy="2880808"/>
            <a:chOff x="11485113" y="23566436"/>
            <a:chExt cx="6478588" cy="2986145"/>
          </a:xfrm>
        </p:grpSpPr>
        <p:grpSp>
          <p:nvGrpSpPr>
            <p:cNvPr id="43" name="グループ化 42">
              <a:extLst>
                <a:ext uri="{FF2B5EF4-FFF2-40B4-BE49-F238E27FC236}">
                  <a16:creationId xmlns:a16="http://schemas.microsoft.com/office/drawing/2014/main" id="{33CB2646-F7F7-E994-8937-DE26467003EE}"/>
                </a:ext>
              </a:extLst>
            </p:cNvPr>
            <p:cNvGrpSpPr/>
            <p:nvPr/>
          </p:nvGrpSpPr>
          <p:grpSpPr>
            <a:xfrm>
              <a:off x="11485113" y="23566436"/>
              <a:ext cx="6478588" cy="2970212"/>
              <a:chOff x="1406525" y="3357564"/>
              <a:chExt cx="6478588" cy="2970212"/>
            </a:xfrm>
          </p:grpSpPr>
          <p:pic>
            <p:nvPicPr>
              <p:cNvPr id="44" name="Picture 3" descr="sk21">
                <a:extLst>
                  <a:ext uri="{FF2B5EF4-FFF2-40B4-BE49-F238E27FC236}">
                    <a16:creationId xmlns:a16="http://schemas.microsoft.com/office/drawing/2014/main" id="{C72ADEA3-3280-FC73-6F17-F832DCA4D0C1}"/>
                  </a:ext>
                </a:extLst>
              </p:cNvPr>
              <p:cNvPicPr>
                <a:picLocks noChangeAspect="1" noChangeArrowheads="1"/>
              </p:cNvPicPr>
              <p:nvPr/>
            </p:nvPicPr>
            <p:blipFill>
              <a:blip r:embed="rId8" cstate="print"/>
              <a:srcRect/>
              <a:stretch>
                <a:fillRect/>
              </a:stretch>
            </p:blipFill>
            <p:spPr bwMode="auto">
              <a:xfrm>
                <a:off x="1406525" y="3357564"/>
                <a:ext cx="6478588" cy="2970212"/>
              </a:xfrm>
              <a:prstGeom prst="rect">
                <a:avLst/>
              </a:prstGeom>
              <a:noFill/>
            </p:spPr>
          </p:pic>
          <p:grpSp>
            <p:nvGrpSpPr>
              <p:cNvPr id="45" name="Group 10">
                <a:extLst>
                  <a:ext uri="{FF2B5EF4-FFF2-40B4-BE49-F238E27FC236}">
                    <a16:creationId xmlns:a16="http://schemas.microsoft.com/office/drawing/2014/main" id="{349DA180-D5E8-3DF4-F3B4-4E6081281B0B}"/>
                  </a:ext>
                </a:extLst>
              </p:cNvPr>
              <p:cNvGrpSpPr>
                <a:grpSpLocks/>
              </p:cNvGrpSpPr>
              <p:nvPr/>
            </p:nvGrpSpPr>
            <p:grpSpPr bwMode="auto">
              <a:xfrm>
                <a:off x="1908175" y="3860800"/>
                <a:ext cx="4313238" cy="2022475"/>
                <a:chOff x="1202" y="2432"/>
                <a:chExt cx="2717" cy="1274"/>
              </a:xfrm>
            </p:grpSpPr>
            <p:sp>
              <p:nvSpPr>
                <p:cNvPr id="46" name="Text Box 11">
                  <a:extLst>
                    <a:ext uri="{FF2B5EF4-FFF2-40B4-BE49-F238E27FC236}">
                      <a16:creationId xmlns:a16="http://schemas.microsoft.com/office/drawing/2014/main" id="{11843B0E-58BA-FEA1-2257-2E8E32393BBF}"/>
                    </a:ext>
                  </a:extLst>
                </p:cNvPr>
                <p:cNvSpPr txBox="1">
                  <a:spLocks noChangeArrowheads="1"/>
                </p:cNvSpPr>
                <p:nvPr/>
              </p:nvSpPr>
              <p:spPr bwMode="auto">
                <a:xfrm>
                  <a:off x="2744" y="2432"/>
                  <a:ext cx="757" cy="231"/>
                </a:xfrm>
                <a:prstGeom prst="rect">
                  <a:avLst/>
                </a:prstGeom>
                <a:noFill/>
                <a:ln w="9525">
                  <a:noFill/>
                  <a:miter lim="800000"/>
                  <a:headEnd/>
                  <a:tailEnd/>
                </a:ln>
                <a:effectLst/>
              </p:spPr>
              <p:txBody>
                <a:bodyPr wrap="none">
                  <a:spAutoFit/>
                </a:bodyPr>
                <a:lstStyle/>
                <a:p>
                  <a:r>
                    <a:rPr lang="ja-JP" altLang="en-US">
                      <a:solidFill>
                        <a:schemeClr val="bg2"/>
                      </a:solidFill>
                    </a:rPr>
                    <a:t>ウキブクロ</a:t>
                  </a:r>
                </a:p>
              </p:txBody>
            </p:sp>
            <p:sp>
              <p:nvSpPr>
                <p:cNvPr id="47" name="Text Box 12">
                  <a:extLst>
                    <a:ext uri="{FF2B5EF4-FFF2-40B4-BE49-F238E27FC236}">
                      <a16:creationId xmlns:a16="http://schemas.microsoft.com/office/drawing/2014/main" id="{74491C7A-1233-6A6D-427E-3B8F5A1A79F8}"/>
                    </a:ext>
                  </a:extLst>
                </p:cNvPr>
                <p:cNvSpPr txBox="1">
                  <a:spLocks noChangeArrowheads="1"/>
                </p:cNvSpPr>
                <p:nvPr/>
              </p:nvSpPr>
              <p:spPr bwMode="auto">
                <a:xfrm>
                  <a:off x="3107" y="3475"/>
                  <a:ext cx="404" cy="231"/>
                </a:xfrm>
                <a:prstGeom prst="rect">
                  <a:avLst/>
                </a:prstGeom>
                <a:noFill/>
                <a:ln w="9525">
                  <a:noFill/>
                  <a:miter lim="800000"/>
                  <a:headEnd/>
                  <a:tailEnd/>
                </a:ln>
                <a:effectLst/>
              </p:spPr>
              <p:txBody>
                <a:bodyPr wrap="none">
                  <a:spAutoFit/>
                </a:bodyPr>
                <a:lstStyle/>
                <a:p>
                  <a:r>
                    <a:rPr lang="ja-JP" altLang="en-US">
                      <a:solidFill>
                        <a:schemeClr val="bg2"/>
                      </a:solidFill>
                    </a:rPr>
                    <a:t>腸菅</a:t>
                  </a:r>
                </a:p>
              </p:txBody>
            </p:sp>
            <p:sp>
              <p:nvSpPr>
                <p:cNvPr id="48" name="Text Box 13">
                  <a:extLst>
                    <a:ext uri="{FF2B5EF4-FFF2-40B4-BE49-F238E27FC236}">
                      <a16:creationId xmlns:a16="http://schemas.microsoft.com/office/drawing/2014/main" id="{52D3A30C-3EB4-A5D3-469F-FCC690FED9EC}"/>
                    </a:ext>
                  </a:extLst>
                </p:cNvPr>
                <p:cNvSpPr txBox="1">
                  <a:spLocks noChangeArrowheads="1"/>
                </p:cNvSpPr>
                <p:nvPr/>
              </p:nvSpPr>
              <p:spPr bwMode="auto">
                <a:xfrm>
                  <a:off x="1656" y="2432"/>
                  <a:ext cx="404" cy="231"/>
                </a:xfrm>
                <a:prstGeom prst="rect">
                  <a:avLst/>
                </a:prstGeom>
                <a:noFill/>
                <a:ln w="9525">
                  <a:noFill/>
                  <a:miter lim="800000"/>
                  <a:headEnd/>
                  <a:tailEnd/>
                </a:ln>
                <a:effectLst/>
              </p:spPr>
              <p:txBody>
                <a:bodyPr wrap="none">
                  <a:spAutoFit/>
                </a:bodyPr>
                <a:lstStyle/>
                <a:p>
                  <a:r>
                    <a:rPr lang="ja-JP" altLang="en-US">
                      <a:solidFill>
                        <a:schemeClr val="bg2"/>
                      </a:solidFill>
                    </a:rPr>
                    <a:t>腎臓</a:t>
                  </a:r>
                </a:p>
              </p:txBody>
            </p:sp>
            <p:sp>
              <p:nvSpPr>
                <p:cNvPr id="49" name="Text Box 14">
                  <a:extLst>
                    <a:ext uri="{FF2B5EF4-FFF2-40B4-BE49-F238E27FC236}">
                      <a16:creationId xmlns:a16="http://schemas.microsoft.com/office/drawing/2014/main" id="{F5289D19-D295-39E3-95C8-D607F0B9F2C3}"/>
                    </a:ext>
                  </a:extLst>
                </p:cNvPr>
                <p:cNvSpPr txBox="1">
                  <a:spLocks noChangeArrowheads="1"/>
                </p:cNvSpPr>
                <p:nvPr/>
              </p:nvSpPr>
              <p:spPr bwMode="auto">
                <a:xfrm>
                  <a:off x="1927" y="3475"/>
                  <a:ext cx="404" cy="231"/>
                </a:xfrm>
                <a:prstGeom prst="rect">
                  <a:avLst/>
                </a:prstGeom>
                <a:noFill/>
                <a:ln w="9525">
                  <a:noFill/>
                  <a:miter lim="800000"/>
                  <a:headEnd/>
                  <a:tailEnd/>
                </a:ln>
                <a:effectLst/>
              </p:spPr>
              <p:txBody>
                <a:bodyPr wrap="none">
                  <a:spAutoFit/>
                </a:bodyPr>
                <a:lstStyle/>
                <a:p>
                  <a:r>
                    <a:rPr lang="ja-JP" altLang="en-US">
                      <a:solidFill>
                        <a:schemeClr val="bg2"/>
                      </a:solidFill>
                    </a:rPr>
                    <a:t>肝臓</a:t>
                  </a:r>
                </a:p>
              </p:txBody>
            </p:sp>
            <p:sp>
              <p:nvSpPr>
                <p:cNvPr id="50" name="Text Box 15">
                  <a:extLst>
                    <a:ext uri="{FF2B5EF4-FFF2-40B4-BE49-F238E27FC236}">
                      <a16:creationId xmlns:a16="http://schemas.microsoft.com/office/drawing/2014/main" id="{396DE7E0-58A6-DE38-7142-29C866225B73}"/>
                    </a:ext>
                  </a:extLst>
                </p:cNvPr>
                <p:cNvSpPr txBox="1">
                  <a:spLocks noChangeArrowheads="1"/>
                </p:cNvSpPr>
                <p:nvPr/>
              </p:nvSpPr>
              <p:spPr bwMode="auto">
                <a:xfrm>
                  <a:off x="1202" y="3294"/>
                  <a:ext cx="404" cy="231"/>
                </a:xfrm>
                <a:prstGeom prst="rect">
                  <a:avLst/>
                </a:prstGeom>
                <a:noFill/>
                <a:ln w="9525">
                  <a:noFill/>
                  <a:miter lim="800000"/>
                  <a:headEnd/>
                  <a:tailEnd/>
                </a:ln>
                <a:effectLst/>
              </p:spPr>
              <p:txBody>
                <a:bodyPr wrap="none">
                  <a:spAutoFit/>
                </a:bodyPr>
                <a:lstStyle/>
                <a:p>
                  <a:r>
                    <a:rPr lang="ja-JP" altLang="en-US">
                      <a:solidFill>
                        <a:schemeClr val="bg2"/>
                      </a:solidFill>
                    </a:rPr>
                    <a:t>心臓</a:t>
                  </a:r>
                </a:p>
              </p:txBody>
            </p:sp>
            <p:sp>
              <p:nvSpPr>
                <p:cNvPr id="51" name="Text Box 16">
                  <a:extLst>
                    <a:ext uri="{FF2B5EF4-FFF2-40B4-BE49-F238E27FC236}">
                      <a16:creationId xmlns:a16="http://schemas.microsoft.com/office/drawing/2014/main" id="{D40D7981-CB33-F757-1504-4DEB59A07274}"/>
                    </a:ext>
                  </a:extLst>
                </p:cNvPr>
                <p:cNvSpPr txBox="1">
                  <a:spLocks noChangeArrowheads="1"/>
                </p:cNvSpPr>
                <p:nvPr/>
              </p:nvSpPr>
              <p:spPr bwMode="auto">
                <a:xfrm>
                  <a:off x="1202" y="2659"/>
                  <a:ext cx="260" cy="231"/>
                </a:xfrm>
                <a:prstGeom prst="rect">
                  <a:avLst/>
                </a:prstGeom>
                <a:noFill/>
                <a:ln w="9525">
                  <a:noFill/>
                  <a:miter lim="800000"/>
                  <a:headEnd/>
                  <a:tailEnd/>
                </a:ln>
                <a:effectLst/>
              </p:spPr>
              <p:txBody>
                <a:bodyPr wrap="none">
                  <a:spAutoFit/>
                </a:bodyPr>
                <a:lstStyle/>
                <a:p>
                  <a:r>
                    <a:rPr lang="ja-JP" altLang="en-US">
                      <a:solidFill>
                        <a:schemeClr val="bg2"/>
                      </a:solidFill>
                    </a:rPr>
                    <a:t>脳</a:t>
                  </a:r>
                </a:p>
              </p:txBody>
            </p:sp>
            <p:sp>
              <p:nvSpPr>
                <p:cNvPr id="52" name="Line 17">
                  <a:extLst>
                    <a:ext uri="{FF2B5EF4-FFF2-40B4-BE49-F238E27FC236}">
                      <a16:creationId xmlns:a16="http://schemas.microsoft.com/office/drawing/2014/main" id="{33CD74C8-1171-BD23-021A-2AA7F5D734D2}"/>
                    </a:ext>
                  </a:extLst>
                </p:cNvPr>
                <p:cNvSpPr>
                  <a:spLocks noChangeShapeType="1"/>
                </p:cNvSpPr>
                <p:nvPr/>
              </p:nvSpPr>
              <p:spPr bwMode="auto">
                <a:xfrm flipV="1">
                  <a:off x="2154" y="3249"/>
                  <a:ext cx="136" cy="226"/>
                </a:xfrm>
                <a:prstGeom prst="line">
                  <a:avLst/>
                </a:prstGeom>
                <a:noFill/>
                <a:ln w="9525">
                  <a:solidFill>
                    <a:schemeClr val="tx1"/>
                  </a:solidFill>
                  <a:round/>
                  <a:headEnd/>
                  <a:tailEnd type="triangle" w="med" len="med"/>
                </a:ln>
                <a:effectLst/>
              </p:spPr>
              <p:txBody>
                <a:bodyPr/>
                <a:lstStyle/>
                <a:p>
                  <a:endParaRPr lang="ja-JP" altLang="en-US"/>
                </a:p>
              </p:txBody>
            </p:sp>
            <p:sp>
              <p:nvSpPr>
                <p:cNvPr id="53" name="Line 18">
                  <a:extLst>
                    <a:ext uri="{FF2B5EF4-FFF2-40B4-BE49-F238E27FC236}">
                      <a16:creationId xmlns:a16="http://schemas.microsoft.com/office/drawing/2014/main" id="{56F92FA3-D768-F280-D793-4A1B9341EA5D}"/>
                    </a:ext>
                  </a:extLst>
                </p:cNvPr>
                <p:cNvSpPr>
                  <a:spLocks noChangeShapeType="1"/>
                </p:cNvSpPr>
                <p:nvPr/>
              </p:nvSpPr>
              <p:spPr bwMode="auto">
                <a:xfrm flipV="1">
                  <a:off x="1701" y="3294"/>
                  <a:ext cx="363" cy="45"/>
                </a:xfrm>
                <a:prstGeom prst="line">
                  <a:avLst/>
                </a:prstGeom>
                <a:noFill/>
                <a:ln w="9525">
                  <a:solidFill>
                    <a:schemeClr val="tx1"/>
                  </a:solidFill>
                  <a:round/>
                  <a:headEnd/>
                  <a:tailEnd type="triangle" w="med" len="med"/>
                </a:ln>
                <a:effectLst/>
              </p:spPr>
              <p:txBody>
                <a:bodyPr/>
                <a:lstStyle/>
                <a:p>
                  <a:endParaRPr lang="ja-JP" altLang="en-US"/>
                </a:p>
              </p:txBody>
            </p:sp>
            <p:sp>
              <p:nvSpPr>
                <p:cNvPr id="54" name="Line 19">
                  <a:extLst>
                    <a:ext uri="{FF2B5EF4-FFF2-40B4-BE49-F238E27FC236}">
                      <a16:creationId xmlns:a16="http://schemas.microsoft.com/office/drawing/2014/main" id="{93110C0D-065D-ECC6-8BD8-2C691F7C9CA1}"/>
                    </a:ext>
                  </a:extLst>
                </p:cNvPr>
                <p:cNvSpPr>
                  <a:spLocks noChangeShapeType="1"/>
                </p:cNvSpPr>
                <p:nvPr/>
              </p:nvSpPr>
              <p:spPr bwMode="auto">
                <a:xfrm>
                  <a:off x="1519" y="2795"/>
                  <a:ext cx="272" cy="91"/>
                </a:xfrm>
                <a:prstGeom prst="line">
                  <a:avLst/>
                </a:prstGeom>
                <a:noFill/>
                <a:ln w="9525">
                  <a:solidFill>
                    <a:schemeClr val="tx1"/>
                  </a:solidFill>
                  <a:round/>
                  <a:headEnd/>
                  <a:tailEnd type="triangle" w="med" len="med"/>
                </a:ln>
                <a:effectLst/>
              </p:spPr>
              <p:txBody>
                <a:bodyPr/>
                <a:lstStyle/>
                <a:p>
                  <a:endParaRPr lang="ja-JP" altLang="en-US"/>
                </a:p>
              </p:txBody>
            </p:sp>
            <p:sp>
              <p:nvSpPr>
                <p:cNvPr id="55" name="Line 20">
                  <a:extLst>
                    <a:ext uri="{FF2B5EF4-FFF2-40B4-BE49-F238E27FC236}">
                      <a16:creationId xmlns:a16="http://schemas.microsoft.com/office/drawing/2014/main" id="{0FE39FFE-2AB6-E59F-49C3-D0C743F8176E}"/>
                    </a:ext>
                  </a:extLst>
                </p:cNvPr>
                <p:cNvSpPr>
                  <a:spLocks noChangeShapeType="1"/>
                </p:cNvSpPr>
                <p:nvPr/>
              </p:nvSpPr>
              <p:spPr bwMode="auto">
                <a:xfrm>
                  <a:off x="1927" y="2659"/>
                  <a:ext cx="273" cy="272"/>
                </a:xfrm>
                <a:prstGeom prst="line">
                  <a:avLst/>
                </a:prstGeom>
                <a:noFill/>
                <a:ln w="9525">
                  <a:solidFill>
                    <a:schemeClr val="tx1"/>
                  </a:solidFill>
                  <a:round/>
                  <a:headEnd/>
                  <a:tailEnd type="triangle" w="med" len="med"/>
                </a:ln>
                <a:effectLst/>
              </p:spPr>
              <p:txBody>
                <a:bodyPr/>
                <a:lstStyle/>
                <a:p>
                  <a:endParaRPr lang="ja-JP" altLang="en-US"/>
                </a:p>
              </p:txBody>
            </p:sp>
            <p:sp>
              <p:nvSpPr>
                <p:cNvPr id="56" name="Line 21">
                  <a:extLst>
                    <a:ext uri="{FF2B5EF4-FFF2-40B4-BE49-F238E27FC236}">
                      <a16:creationId xmlns:a16="http://schemas.microsoft.com/office/drawing/2014/main" id="{1B648C63-DDB0-F49B-3223-E1A6CC66139E}"/>
                    </a:ext>
                  </a:extLst>
                </p:cNvPr>
                <p:cNvSpPr>
                  <a:spLocks noChangeShapeType="1"/>
                </p:cNvSpPr>
                <p:nvPr/>
              </p:nvSpPr>
              <p:spPr bwMode="auto">
                <a:xfrm flipH="1">
                  <a:off x="2744" y="2659"/>
                  <a:ext cx="317" cy="272"/>
                </a:xfrm>
                <a:prstGeom prst="line">
                  <a:avLst/>
                </a:prstGeom>
                <a:noFill/>
                <a:ln w="9525">
                  <a:solidFill>
                    <a:schemeClr val="tx1"/>
                  </a:solidFill>
                  <a:round/>
                  <a:headEnd/>
                  <a:tailEnd type="triangle" w="med" len="med"/>
                </a:ln>
                <a:effectLst/>
              </p:spPr>
              <p:txBody>
                <a:bodyPr/>
                <a:lstStyle/>
                <a:p>
                  <a:endParaRPr lang="ja-JP" altLang="en-US"/>
                </a:p>
              </p:txBody>
            </p:sp>
            <p:sp>
              <p:nvSpPr>
                <p:cNvPr id="57" name="Line 22">
                  <a:extLst>
                    <a:ext uri="{FF2B5EF4-FFF2-40B4-BE49-F238E27FC236}">
                      <a16:creationId xmlns:a16="http://schemas.microsoft.com/office/drawing/2014/main" id="{A9632021-24A6-C836-FD8C-37E8B616120F}"/>
                    </a:ext>
                  </a:extLst>
                </p:cNvPr>
                <p:cNvSpPr>
                  <a:spLocks noChangeShapeType="1"/>
                </p:cNvSpPr>
                <p:nvPr/>
              </p:nvSpPr>
              <p:spPr bwMode="auto">
                <a:xfrm flipH="1" flipV="1">
                  <a:off x="2426" y="3249"/>
                  <a:ext cx="681" cy="317"/>
                </a:xfrm>
                <a:prstGeom prst="line">
                  <a:avLst/>
                </a:prstGeom>
                <a:noFill/>
                <a:ln w="9525">
                  <a:solidFill>
                    <a:schemeClr val="tx1"/>
                  </a:solidFill>
                  <a:round/>
                  <a:headEnd/>
                  <a:tailEnd type="triangle" w="med" len="med"/>
                </a:ln>
                <a:effectLst/>
              </p:spPr>
              <p:txBody>
                <a:bodyPr/>
                <a:lstStyle/>
                <a:p>
                  <a:endParaRPr lang="ja-JP" altLang="en-US"/>
                </a:p>
              </p:txBody>
            </p:sp>
            <p:sp>
              <p:nvSpPr>
                <p:cNvPr id="58" name="Text Box 23">
                  <a:extLst>
                    <a:ext uri="{FF2B5EF4-FFF2-40B4-BE49-F238E27FC236}">
                      <a16:creationId xmlns:a16="http://schemas.microsoft.com/office/drawing/2014/main" id="{76D65609-E343-1B6D-32E4-C9A28EFE6183}"/>
                    </a:ext>
                  </a:extLst>
                </p:cNvPr>
                <p:cNvSpPr txBox="1">
                  <a:spLocks noChangeArrowheads="1"/>
                </p:cNvSpPr>
                <p:nvPr/>
              </p:nvSpPr>
              <p:spPr bwMode="auto">
                <a:xfrm>
                  <a:off x="3515" y="3339"/>
                  <a:ext cx="404" cy="231"/>
                </a:xfrm>
                <a:prstGeom prst="rect">
                  <a:avLst/>
                </a:prstGeom>
                <a:noFill/>
                <a:ln w="9525">
                  <a:noFill/>
                  <a:miter lim="800000"/>
                  <a:headEnd/>
                  <a:tailEnd/>
                </a:ln>
                <a:effectLst/>
              </p:spPr>
              <p:txBody>
                <a:bodyPr wrap="none">
                  <a:spAutoFit/>
                </a:bodyPr>
                <a:lstStyle/>
                <a:p>
                  <a:r>
                    <a:rPr lang="ja-JP" altLang="en-US">
                      <a:solidFill>
                        <a:schemeClr val="bg2"/>
                      </a:solidFill>
                    </a:rPr>
                    <a:t>卵巣</a:t>
                  </a:r>
                </a:p>
              </p:txBody>
            </p:sp>
            <p:sp>
              <p:nvSpPr>
                <p:cNvPr id="59" name="Line 24">
                  <a:extLst>
                    <a:ext uri="{FF2B5EF4-FFF2-40B4-BE49-F238E27FC236}">
                      <a16:creationId xmlns:a16="http://schemas.microsoft.com/office/drawing/2014/main" id="{345C94E7-C463-629A-58A9-6B98AEB871C0}"/>
                    </a:ext>
                  </a:extLst>
                </p:cNvPr>
                <p:cNvSpPr>
                  <a:spLocks noChangeShapeType="1"/>
                </p:cNvSpPr>
                <p:nvPr/>
              </p:nvSpPr>
              <p:spPr bwMode="auto">
                <a:xfrm flipH="1" flipV="1">
                  <a:off x="2744" y="3158"/>
                  <a:ext cx="726" cy="227"/>
                </a:xfrm>
                <a:prstGeom prst="line">
                  <a:avLst/>
                </a:prstGeom>
                <a:noFill/>
                <a:ln w="9525">
                  <a:solidFill>
                    <a:schemeClr val="tx1"/>
                  </a:solidFill>
                  <a:round/>
                  <a:headEnd/>
                  <a:tailEnd type="triangle" w="med" len="med"/>
                </a:ln>
                <a:effectLst/>
              </p:spPr>
              <p:txBody>
                <a:bodyPr/>
                <a:lstStyle/>
                <a:p>
                  <a:endParaRPr lang="ja-JP" altLang="en-US"/>
                </a:p>
              </p:txBody>
            </p:sp>
          </p:grpSp>
        </p:grpSp>
        <p:sp>
          <p:nvSpPr>
            <p:cNvPr id="60" name="Text Box 8">
              <a:extLst>
                <a:ext uri="{FF2B5EF4-FFF2-40B4-BE49-F238E27FC236}">
                  <a16:creationId xmlns:a16="http://schemas.microsoft.com/office/drawing/2014/main" id="{3CCEB472-06BD-730E-E3D4-6309D18AEF41}"/>
                </a:ext>
              </a:extLst>
            </p:cNvPr>
            <p:cNvSpPr txBox="1">
              <a:spLocks noChangeArrowheads="1"/>
            </p:cNvSpPr>
            <p:nvPr/>
          </p:nvSpPr>
          <p:spPr bwMode="auto">
            <a:xfrm>
              <a:off x="11677125" y="26095381"/>
              <a:ext cx="2408238" cy="457200"/>
            </a:xfrm>
            <a:prstGeom prst="rect">
              <a:avLst/>
            </a:prstGeom>
            <a:noFill/>
            <a:ln w="9525">
              <a:noFill/>
              <a:miter lim="800000"/>
              <a:headEnd/>
              <a:tailEnd/>
            </a:ln>
            <a:effectLst/>
          </p:spPr>
          <p:txBody>
            <a:bodyPr wrap="none">
              <a:spAutoFit/>
            </a:bodyPr>
            <a:lstStyle/>
            <a:p>
              <a:r>
                <a:rPr lang="ja-JP" altLang="en-US" sz="2400" b="1" dirty="0">
                  <a:solidFill>
                    <a:srgbClr val="000000"/>
                  </a:solidFill>
                  <a:latin typeface="Times" charset="0"/>
                  <a:ea typeface="Osaka" charset="-128"/>
                </a:rPr>
                <a:t>透明メダカ（</a:t>
              </a:r>
              <a:r>
                <a:rPr lang="en-US" altLang="ja-JP" sz="2400" b="1" dirty="0" err="1">
                  <a:solidFill>
                    <a:srgbClr val="000000"/>
                  </a:solidFill>
                  <a:latin typeface="Times" charset="0"/>
                  <a:ea typeface="Osaka" charset="-128"/>
                </a:rPr>
                <a:t>SK2</a:t>
              </a:r>
              <a:r>
                <a:rPr lang="ja-JP" altLang="en-US" sz="2400" b="1" dirty="0">
                  <a:solidFill>
                    <a:srgbClr val="000000"/>
                  </a:solidFill>
                  <a:latin typeface="Times" charset="0"/>
                  <a:ea typeface="Osaka" charset="-128"/>
                </a:rPr>
                <a:t>）</a:t>
              </a:r>
            </a:p>
          </p:txBody>
        </p:sp>
      </p:grpSp>
      <p:grpSp>
        <p:nvGrpSpPr>
          <p:cNvPr id="18" name="グループ化 17">
            <a:extLst>
              <a:ext uri="{FF2B5EF4-FFF2-40B4-BE49-F238E27FC236}">
                <a16:creationId xmlns:a16="http://schemas.microsoft.com/office/drawing/2014/main" id="{6638CA08-B13C-8614-4B3A-9607276C323E}"/>
              </a:ext>
            </a:extLst>
          </p:cNvPr>
          <p:cNvGrpSpPr/>
          <p:nvPr/>
        </p:nvGrpSpPr>
        <p:grpSpPr>
          <a:xfrm>
            <a:off x="604980" y="24261092"/>
            <a:ext cx="9361040" cy="3402880"/>
            <a:chOff x="583761" y="23321733"/>
            <a:chExt cx="9361040" cy="3402880"/>
          </a:xfrm>
        </p:grpSpPr>
        <p:pic>
          <p:nvPicPr>
            <p:cNvPr id="41" name="図 40">
              <a:extLst>
                <a:ext uri="{FF2B5EF4-FFF2-40B4-BE49-F238E27FC236}">
                  <a16:creationId xmlns:a16="http://schemas.microsoft.com/office/drawing/2014/main" id="{BC12507A-8A5D-C624-9146-B398C69C95EA}"/>
                </a:ext>
              </a:extLst>
            </p:cNvPr>
            <p:cNvPicPr>
              <a:picLocks noChangeAspect="1"/>
            </p:cNvPicPr>
            <p:nvPr/>
          </p:nvPicPr>
          <p:blipFill>
            <a:blip r:embed="rId9"/>
            <a:stretch>
              <a:fillRect/>
            </a:stretch>
          </p:blipFill>
          <p:spPr>
            <a:xfrm>
              <a:off x="6776435" y="23389080"/>
              <a:ext cx="2399152" cy="1341099"/>
            </a:xfrm>
            <a:prstGeom prst="rect">
              <a:avLst/>
            </a:prstGeom>
          </p:spPr>
        </p:pic>
        <p:grpSp>
          <p:nvGrpSpPr>
            <p:cNvPr id="1037" name="グループ化 1036">
              <a:extLst>
                <a:ext uri="{FF2B5EF4-FFF2-40B4-BE49-F238E27FC236}">
                  <a16:creationId xmlns:a16="http://schemas.microsoft.com/office/drawing/2014/main" id="{4455AD43-C22C-1D2C-5C0E-42389BEBEF7A}"/>
                </a:ext>
              </a:extLst>
            </p:cNvPr>
            <p:cNvGrpSpPr/>
            <p:nvPr/>
          </p:nvGrpSpPr>
          <p:grpSpPr>
            <a:xfrm>
              <a:off x="583761" y="24827683"/>
              <a:ext cx="9361040" cy="1896930"/>
              <a:chOff x="310219" y="26153068"/>
              <a:chExt cx="9361040" cy="1896930"/>
            </a:xfrm>
          </p:grpSpPr>
          <p:pic>
            <p:nvPicPr>
              <p:cNvPr id="1025" name="図 1024" descr="草の上にある食事&#10;&#10;低い精度で自動的に生成された説明">
                <a:extLst>
                  <a:ext uri="{FF2B5EF4-FFF2-40B4-BE49-F238E27FC236}">
                    <a16:creationId xmlns:a16="http://schemas.microsoft.com/office/drawing/2014/main" id="{024C9BC0-37C8-7083-8633-7CA02110CAEE}"/>
                  </a:ext>
                </a:extLst>
              </p:cNvPr>
              <p:cNvPicPr>
                <a:picLocks noChangeAspect="1"/>
              </p:cNvPicPr>
              <p:nvPr/>
            </p:nvPicPr>
            <p:blipFill rotWithShape="1">
              <a:blip r:embed="rId10">
                <a:extLst>
                  <a:ext uri="{28A0092B-C50C-407E-A947-70E740481C1C}">
                    <a14:useLocalDpi xmlns:a14="http://schemas.microsoft.com/office/drawing/2010/main" val="0"/>
                  </a:ext>
                </a:extLst>
              </a:blip>
              <a:srcRect t="224" b="559"/>
              <a:stretch/>
            </p:blipFill>
            <p:spPr>
              <a:xfrm>
                <a:off x="527259" y="26251660"/>
                <a:ext cx="9144000" cy="1749042"/>
              </a:xfrm>
              <a:prstGeom prst="rect">
                <a:avLst/>
              </a:prstGeom>
            </p:spPr>
          </p:pic>
          <p:grpSp>
            <p:nvGrpSpPr>
              <p:cNvPr id="1035" name="グループ化 1034">
                <a:extLst>
                  <a:ext uri="{FF2B5EF4-FFF2-40B4-BE49-F238E27FC236}">
                    <a16:creationId xmlns:a16="http://schemas.microsoft.com/office/drawing/2014/main" id="{462418CC-E1F5-E66A-1A29-A17F39367A5A}"/>
                  </a:ext>
                </a:extLst>
              </p:cNvPr>
              <p:cNvGrpSpPr/>
              <p:nvPr/>
            </p:nvGrpSpPr>
            <p:grpSpPr>
              <a:xfrm>
                <a:off x="310219" y="26153068"/>
                <a:ext cx="9361039" cy="1896930"/>
                <a:chOff x="310219" y="26153068"/>
                <a:chExt cx="9361039" cy="1896930"/>
              </a:xfrm>
              <a:solidFill>
                <a:schemeClr val="bg1"/>
              </a:solidFill>
            </p:grpSpPr>
            <p:sp>
              <p:nvSpPr>
                <p:cNvPr id="1027" name="正方形/長方形 1026">
                  <a:extLst>
                    <a:ext uri="{FF2B5EF4-FFF2-40B4-BE49-F238E27FC236}">
                      <a16:creationId xmlns:a16="http://schemas.microsoft.com/office/drawing/2014/main" id="{0A9788FF-6761-7BE5-5C3C-107CDC6048BE}"/>
                    </a:ext>
                  </a:extLst>
                </p:cNvPr>
                <p:cNvSpPr/>
                <p:nvPr/>
              </p:nvSpPr>
              <p:spPr>
                <a:xfrm>
                  <a:off x="7187491" y="26153068"/>
                  <a:ext cx="141737" cy="184763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9" name="正方形/長方形 1028">
                  <a:extLst>
                    <a:ext uri="{FF2B5EF4-FFF2-40B4-BE49-F238E27FC236}">
                      <a16:creationId xmlns:a16="http://schemas.microsoft.com/office/drawing/2014/main" id="{2DF3A517-6AAE-0E3E-1E7A-4D6B4AF8DC5E}"/>
                    </a:ext>
                  </a:extLst>
                </p:cNvPr>
                <p:cNvSpPr/>
                <p:nvPr/>
              </p:nvSpPr>
              <p:spPr>
                <a:xfrm>
                  <a:off x="4773082" y="26169298"/>
                  <a:ext cx="141737" cy="184763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1" name="正方形/長方形 1030">
                  <a:extLst>
                    <a:ext uri="{FF2B5EF4-FFF2-40B4-BE49-F238E27FC236}">
                      <a16:creationId xmlns:a16="http://schemas.microsoft.com/office/drawing/2014/main" id="{BDB00FBD-2B5A-05DF-A351-D1ED6581287F}"/>
                    </a:ext>
                  </a:extLst>
                </p:cNvPr>
                <p:cNvSpPr/>
                <p:nvPr/>
              </p:nvSpPr>
              <p:spPr>
                <a:xfrm>
                  <a:off x="2843765" y="26202364"/>
                  <a:ext cx="141737" cy="184763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3" name="正方形/長方形 1032">
                  <a:extLst>
                    <a:ext uri="{FF2B5EF4-FFF2-40B4-BE49-F238E27FC236}">
                      <a16:creationId xmlns:a16="http://schemas.microsoft.com/office/drawing/2014/main" id="{19F2F713-8773-1698-1678-02E177BFDE16}"/>
                    </a:ext>
                  </a:extLst>
                </p:cNvPr>
                <p:cNvSpPr/>
                <p:nvPr/>
              </p:nvSpPr>
              <p:spPr>
                <a:xfrm rot="5400000" flipH="1">
                  <a:off x="4941301" y="23285904"/>
                  <a:ext cx="98876" cy="936103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043" name="グループ化 1042">
              <a:extLst>
                <a:ext uri="{FF2B5EF4-FFF2-40B4-BE49-F238E27FC236}">
                  <a16:creationId xmlns:a16="http://schemas.microsoft.com/office/drawing/2014/main" id="{902E81E0-D991-E6C1-78FD-C635D046F210}"/>
                </a:ext>
              </a:extLst>
            </p:cNvPr>
            <p:cNvGrpSpPr/>
            <p:nvPr/>
          </p:nvGrpSpPr>
          <p:grpSpPr>
            <a:xfrm>
              <a:off x="806607" y="23321733"/>
              <a:ext cx="5524500" cy="1507307"/>
              <a:chOff x="768168" y="24673951"/>
              <a:chExt cx="5524500" cy="1507307"/>
            </a:xfrm>
          </p:grpSpPr>
          <p:pic>
            <p:nvPicPr>
              <p:cNvPr id="1039" name="図 1038" descr="屋内, 顕微鏡, コンピュータ, キッチン が含まれている画像&#10;&#10;自動的に生成された説明">
                <a:extLst>
                  <a:ext uri="{FF2B5EF4-FFF2-40B4-BE49-F238E27FC236}">
                    <a16:creationId xmlns:a16="http://schemas.microsoft.com/office/drawing/2014/main" id="{CFA3664E-66BB-4CCF-140A-A86ADA14E444}"/>
                  </a:ext>
                </a:extLst>
              </p:cNvPr>
              <p:cNvPicPr>
                <a:picLocks noChangeAspect="1"/>
              </p:cNvPicPr>
              <p:nvPr/>
            </p:nvPicPr>
            <p:blipFill rotWithShape="1">
              <a:blip r:embed="rId11">
                <a:extLst>
                  <a:ext uri="{28A0092B-C50C-407E-A947-70E740481C1C}">
                    <a14:useLocalDpi xmlns:a14="http://schemas.microsoft.com/office/drawing/2010/main" val="0"/>
                  </a:ext>
                </a:extLst>
              </a:blip>
              <a:srcRect b="2988"/>
              <a:stretch/>
            </p:blipFill>
            <p:spPr>
              <a:xfrm>
                <a:off x="768168" y="24741299"/>
                <a:ext cx="5524500" cy="1312132"/>
              </a:xfrm>
              <a:prstGeom prst="rect">
                <a:avLst/>
              </a:prstGeom>
            </p:spPr>
          </p:pic>
          <p:grpSp>
            <p:nvGrpSpPr>
              <p:cNvPr id="1042" name="グループ化 1041">
                <a:extLst>
                  <a:ext uri="{FF2B5EF4-FFF2-40B4-BE49-F238E27FC236}">
                    <a16:creationId xmlns:a16="http://schemas.microsoft.com/office/drawing/2014/main" id="{C39A73A3-28C1-7E46-EF9C-C8AEA3ACBC1B}"/>
                  </a:ext>
                </a:extLst>
              </p:cNvPr>
              <p:cNvGrpSpPr/>
              <p:nvPr/>
            </p:nvGrpSpPr>
            <p:grpSpPr>
              <a:xfrm>
                <a:off x="2499192" y="24673951"/>
                <a:ext cx="2250028" cy="1507307"/>
                <a:chOff x="2499192" y="24673951"/>
                <a:chExt cx="2250028" cy="1507307"/>
              </a:xfrm>
              <a:solidFill>
                <a:schemeClr val="bg1"/>
              </a:solidFill>
            </p:grpSpPr>
            <p:sp>
              <p:nvSpPr>
                <p:cNvPr id="1040" name="正方形/長方形 1039">
                  <a:extLst>
                    <a:ext uri="{FF2B5EF4-FFF2-40B4-BE49-F238E27FC236}">
                      <a16:creationId xmlns:a16="http://schemas.microsoft.com/office/drawing/2014/main" id="{F70952A1-8AA6-798F-1458-4B22EBD53ABB}"/>
                    </a:ext>
                  </a:extLst>
                </p:cNvPr>
                <p:cNvSpPr/>
                <p:nvPr/>
              </p:nvSpPr>
              <p:spPr>
                <a:xfrm>
                  <a:off x="4607483" y="24673951"/>
                  <a:ext cx="141737" cy="147807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1" name="正方形/長方形 1040">
                  <a:extLst>
                    <a:ext uri="{FF2B5EF4-FFF2-40B4-BE49-F238E27FC236}">
                      <a16:creationId xmlns:a16="http://schemas.microsoft.com/office/drawing/2014/main" id="{6283FD91-DA45-ED26-EBD8-42A21EEC0B78}"/>
                    </a:ext>
                  </a:extLst>
                </p:cNvPr>
                <p:cNvSpPr/>
                <p:nvPr/>
              </p:nvSpPr>
              <p:spPr>
                <a:xfrm>
                  <a:off x="2499192" y="24703186"/>
                  <a:ext cx="141737" cy="147807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pic>
        <p:nvPicPr>
          <p:cNvPr id="1048" name="Picture 2">
            <a:extLst>
              <a:ext uri="{FF2B5EF4-FFF2-40B4-BE49-F238E27FC236}">
                <a16:creationId xmlns:a16="http://schemas.microsoft.com/office/drawing/2014/main" id="{DCB3D783-C13C-12BF-90CA-F106EC1752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4441" y="2567657"/>
            <a:ext cx="3566168" cy="230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9" name="テキスト ボックス 1048">
            <a:extLst>
              <a:ext uri="{FF2B5EF4-FFF2-40B4-BE49-F238E27FC236}">
                <a16:creationId xmlns:a16="http://schemas.microsoft.com/office/drawing/2014/main" id="{DF601A1F-B70F-47A3-C6A1-BD7CB5A5FDD5}"/>
              </a:ext>
            </a:extLst>
          </p:cNvPr>
          <p:cNvSpPr txBox="1"/>
          <p:nvPr/>
        </p:nvSpPr>
        <p:spPr>
          <a:xfrm>
            <a:off x="841070" y="39770538"/>
            <a:ext cx="19333930" cy="2554545"/>
          </a:xfrm>
          <a:prstGeom prst="rect">
            <a:avLst/>
          </a:prstGeom>
          <a:noFill/>
        </p:spPr>
        <p:txBody>
          <a:bodyPr wrap="square" rtlCol="0">
            <a:spAutoFit/>
          </a:bodyPr>
          <a:lstStyle/>
          <a:p>
            <a:r>
              <a:rPr kumimoji="1" lang="ja-JP" altLang="en-US" sz="3200" dirty="0"/>
              <a:t>　本研究において、</a:t>
            </a:r>
            <a:r>
              <a:rPr kumimoji="1" lang="ja-JP" altLang="en-US" sz="3200" b="1" dirty="0"/>
              <a:t>マイクロビームによる局所的炎症の誘導</a:t>
            </a:r>
            <a:r>
              <a:rPr kumimoji="1" lang="ja-JP" altLang="en-US" sz="3200" dirty="0"/>
              <a:t>と</a:t>
            </a:r>
            <a:r>
              <a:rPr kumimoji="1" lang="ja-JP" altLang="en-US" sz="3200" b="1" dirty="0"/>
              <a:t>遺伝子組換えメダカにおけるミクログリアのライブイメージング</a:t>
            </a:r>
            <a:r>
              <a:rPr kumimoji="1" lang="ja-JP" altLang="en-US" sz="3200" dirty="0"/>
              <a:t>を組み合わせること</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によって、</a:t>
            </a:r>
            <a:r>
              <a:rPr kumimoji="1" lang="ja-JP" altLang="en-US" sz="3200" dirty="0"/>
              <a:t>生きたメダカにおいてミクログリアの挙動を可視化し、上述の組織学的解析によって得られた知見を確認できることを示した。本手法により、免疫細胞が示す初期応答を可視化し、</a:t>
            </a:r>
            <a:r>
              <a:rPr kumimoji="1" lang="ja-JP" altLang="en-US" sz="3200" b="1" dirty="0"/>
              <a:t>炎症がいかに開始され、いかに終息あるいは拡大していくか、炎症反応のダイナミクスを解明する道が開かれた</a:t>
            </a:r>
            <a:r>
              <a:rPr kumimoji="1" lang="ja-JP" altLang="en-US" sz="3200" dirty="0"/>
              <a:t>。</a:t>
            </a:r>
          </a:p>
        </p:txBody>
      </p:sp>
      <p:sp>
        <p:nvSpPr>
          <p:cNvPr id="1058" name="正方形/長方形 1057">
            <a:extLst>
              <a:ext uri="{FF2B5EF4-FFF2-40B4-BE49-F238E27FC236}">
                <a16:creationId xmlns:a16="http://schemas.microsoft.com/office/drawing/2014/main" id="{0B695812-50BE-8BF3-A059-A6813186CDBD}"/>
              </a:ext>
            </a:extLst>
          </p:cNvPr>
          <p:cNvSpPr/>
          <p:nvPr/>
        </p:nvSpPr>
        <p:spPr>
          <a:xfrm>
            <a:off x="28124363" y="11061697"/>
            <a:ext cx="1992614" cy="158328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7EB472C2-90C4-6A71-45C3-92562E6475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092496" y="29057903"/>
            <a:ext cx="2602621" cy="4291304"/>
          </a:xfrm>
          <a:prstGeom prst="rect">
            <a:avLst/>
          </a:prstGeom>
        </p:spPr>
      </p:pic>
      <p:pic>
        <p:nvPicPr>
          <p:cNvPr id="8" name="図 7">
            <a:extLst>
              <a:ext uri="{FF2B5EF4-FFF2-40B4-BE49-F238E27FC236}">
                <a16:creationId xmlns:a16="http://schemas.microsoft.com/office/drawing/2014/main" id="{3659E87E-9FF5-772C-F443-712C7B47216D}"/>
              </a:ext>
            </a:extLst>
          </p:cNvPr>
          <p:cNvPicPr>
            <a:picLocks noChangeAspect="1"/>
          </p:cNvPicPr>
          <p:nvPr/>
        </p:nvPicPr>
        <p:blipFill>
          <a:blip r:embed="rId14"/>
          <a:stretch>
            <a:fillRect/>
          </a:stretch>
        </p:blipFill>
        <p:spPr>
          <a:xfrm>
            <a:off x="25058214" y="27070941"/>
            <a:ext cx="4836996" cy="6345254"/>
          </a:xfrm>
          <a:prstGeom prst="rect">
            <a:avLst/>
          </a:prstGeom>
        </p:spPr>
      </p:pic>
      <p:pic>
        <p:nvPicPr>
          <p:cNvPr id="10" name="図 9">
            <a:extLst>
              <a:ext uri="{FF2B5EF4-FFF2-40B4-BE49-F238E27FC236}">
                <a16:creationId xmlns:a16="http://schemas.microsoft.com/office/drawing/2014/main" id="{A2F6599C-89FC-53B6-D09B-A26CC5C017BD}"/>
              </a:ext>
            </a:extLst>
          </p:cNvPr>
          <p:cNvPicPr>
            <a:picLocks noChangeAspect="1"/>
          </p:cNvPicPr>
          <p:nvPr/>
        </p:nvPicPr>
        <p:blipFill>
          <a:blip r:embed="rId15"/>
          <a:stretch>
            <a:fillRect/>
          </a:stretch>
        </p:blipFill>
        <p:spPr>
          <a:xfrm>
            <a:off x="16529587" y="29350434"/>
            <a:ext cx="5223461" cy="3998773"/>
          </a:xfrm>
          <a:prstGeom prst="rect">
            <a:avLst/>
          </a:prstGeom>
        </p:spPr>
      </p:pic>
      <p:sp>
        <p:nvSpPr>
          <p:cNvPr id="3" name="テキスト ボックス 2">
            <a:extLst>
              <a:ext uri="{FF2B5EF4-FFF2-40B4-BE49-F238E27FC236}">
                <a16:creationId xmlns:a16="http://schemas.microsoft.com/office/drawing/2014/main" id="{6211918C-2413-02FD-15B6-F39ADE5DD04E}"/>
              </a:ext>
            </a:extLst>
          </p:cNvPr>
          <p:cNvSpPr txBox="1"/>
          <p:nvPr/>
        </p:nvSpPr>
        <p:spPr>
          <a:xfrm>
            <a:off x="841070" y="37488591"/>
            <a:ext cx="19333930" cy="2062103"/>
          </a:xfrm>
          <a:prstGeom prst="rect">
            <a:avLst/>
          </a:prstGeom>
          <a:noFill/>
        </p:spPr>
        <p:txBody>
          <a:bodyPr wrap="square" rtlCol="0">
            <a:spAutoFit/>
          </a:bodyPr>
          <a:lstStyle/>
          <a:p>
            <a:r>
              <a:rPr kumimoji="1" lang="ja-JP" altLang="en-US" sz="3200" dirty="0"/>
              <a:t>　従来、炎症反応における免疫細胞の挙動を解析するためには、炎症部位を化学固定して組織切片を作製し、免疫細胞に特異的な抗体を用いた免疫染色によって好中球、マクロファージ、ミクログリア等の挙動を解析する。しかし、この手法ではある瞬間における炎症反応の時間的一面のみを解析するに留まり、炎症反応、特に重要である炎症初期の免疫細胞の挙動を解明することに大きな困難を伴っていた。</a:t>
            </a:r>
            <a:endParaRPr kumimoji="1" lang="en-US" altLang="ja-JP" sz="3200" dirty="0"/>
          </a:p>
        </p:txBody>
      </p:sp>
      <p:sp>
        <p:nvSpPr>
          <p:cNvPr id="13" name="テキスト ボックス 12">
            <a:extLst>
              <a:ext uri="{FF2B5EF4-FFF2-40B4-BE49-F238E27FC236}">
                <a16:creationId xmlns:a16="http://schemas.microsoft.com/office/drawing/2014/main" id="{226C3CCF-FF26-262A-92E6-96DDA4F3526E}"/>
              </a:ext>
            </a:extLst>
          </p:cNvPr>
          <p:cNvSpPr txBox="1"/>
          <p:nvPr/>
        </p:nvSpPr>
        <p:spPr>
          <a:xfrm>
            <a:off x="841070" y="34714202"/>
            <a:ext cx="19333930" cy="2554545"/>
          </a:xfrm>
          <a:prstGeom prst="rect">
            <a:avLst/>
          </a:prstGeom>
          <a:noFill/>
        </p:spPr>
        <p:txBody>
          <a:bodyPr wrap="square" rtlCol="0">
            <a:spAutoFit/>
          </a:bodyPr>
          <a:lstStyle/>
          <a:p>
            <a:r>
              <a:rPr kumimoji="1" lang="ja-JP" altLang="en-US" sz="3200" dirty="0"/>
              <a:t>　初期の炎症では好中球やマクロファージが活性化して血管から組織間隙に遊出し、体外から侵入した細菌や壊死した細胞組織を貪食する。通常は炎症反応は速やかに終息するが、</a:t>
            </a:r>
            <a:r>
              <a:rPr kumimoji="1" lang="ja-JP" altLang="en-US" sz="3200" b="1" dirty="0"/>
              <a:t>炎症が慢性化</a:t>
            </a:r>
            <a:r>
              <a:rPr kumimoji="1" lang="ja-JP" altLang="en-US" sz="3200" dirty="0"/>
              <a:t>し、あるいは</a:t>
            </a:r>
            <a:r>
              <a:rPr kumimoji="1" lang="ja-JP" altLang="en-US" sz="3200" b="1" dirty="0"/>
              <a:t>サイトカインストームが発生して劇症化</a:t>
            </a:r>
            <a:r>
              <a:rPr kumimoji="1" lang="ja-JP" altLang="en-US" sz="3200" dirty="0"/>
              <a:t>した場合には深刻な問題となる。</a:t>
            </a:r>
            <a:r>
              <a:rPr kumimoji="1" lang="ja-JP" altLang="en-US" sz="3200" b="1" dirty="0"/>
              <a:t>初期炎症から劇症化への移行</a:t>
            </a:r>
            <a:r>
              <a:rPr kumimoji="1" lang="ja-JP" altLang="en-US" sz="3200" dirty="0"/>
              <a:t>のメカニズム解明と治療法の開発のためには、</a:t>
            </a:r>
            <a:r>
              <a:rPr kumimoji="1" lang="ja-JP" altLang="en-US" sz="3200" b="1" dirty="0"/>
              <a:t>局所的に炎症を誘導</a:t>
            </a:r>
            <a:r>
              <a:rPr kumimoji="1" lang="ja-JP" altLang="en-US" sz="3200" dirty="0"/>
              <a:t>し、好中球やマクロファージなどの</a:t>
            </a:r>
            <a:r>
              <a:rPr kumimoji="1" lang="ja-JP" altLang="en-US" sz="3200" b="1" dirty="0"/>
              <a:t>免疫細胞がどのように挙動する</a:t>
            </a:r>
            <a:r>
              <a:rPr kumimoji="1" lang="ja-JP" altLang="en-US" sz="3200" dirty="0"/>
              <a:t>のかを解析することが極めて重要である。</a:t>
            </a:r>
            <a:endParaRPr kumimoji="1" lang="en-US" altLang="ja-JP" sz="3200" dirty="0"/>
          </a:p>
        </p:txBody>
      </p:sp>
      <p:sp>
        <p:nvSpPr>
          <p:cNvPr id="14" name="テキスト ボックス 13">
            <a:extLst>
              <a:ext uri="{FF2B5EF4-FFF2-40B4-BE49-F238E27FC236}">
                <a16:creationId xmlns:a16="http://schemas.microsoft.com/office/drawing/2014/main" id="{27C4F49D-BFBE-91C8-91C1-E6CDCA1771FF}"/>
              </a:ext>
            </a:extLst>
          </p:cNvPr>
          <p:cNvSpPr txBox="1"/>
          <p:nvPr/>
        </p:nvSpPr>
        <p:spPr>
          <a:xfrm>
            <a:off x="1618217" y="33909359"/>
            <a:ext cx="3449626" cy="646331"/>
          </a:xfrm>
          <a:prstGeom prst="rect">
            <a:avLst/>
          </a:prstGeom>
          <a:noFill/>
        </p:spPr>
        <p:txBody>
          <a:bodyPr wrap="square" rtlCol="0">
            <a:spAutoFit/>
          </a:bodyPr>
          <a:lstStyle/>
          <a:p>
            <a:r>
              <a:rPr kumimoji="1" lang="ja-JP" altLang="en-US" sz="3600" b="1" dirty="0">
                <a:solidFill>
                  <a:prstClr val="black"/>
                </a:solidFill>
                <a:latin typeface="Calibri" panose="020F0502020204030204"/>
                <a:ea typeface="游ゴシック" panose="020B0400000000000000" pitchFamily="50" charset="-128"/>
              </a:rPr>
              <a:t>⑦本研究の</a:t>
            </a: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結論</a:t>
            </a:r>
            <a:endParaRPr kumimoji="1" lang="en-US" altLang="ja-JP"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8" name="Picture 4">
            <a:extLst>
              <a:ext uri="{FF2B5EF4-FFF2-40B4-BE49-F238E27FC236}">
                <a16:creationId xmlns:a16="http://schemas.microsoft.com/office/drawing/2014/main" id="{267B249D-413D-8136-02C7-435096843B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70346" y="9082215"/>
            <a:ext cx="5760000" cy="4065883"/>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D00A1FA0-3A4C-BD86-A486-4CE439014977}"/>
              </a:ext>
            </a:extLst>
          </p:cNvPr>
          <p:cNvSpPr txBox="1"/>
          <p:nvPr/>
        </p:nvSpPr>
        <p:spPr>
          <a:xfrm>
            <a:off x="522674" y="5343880"/>
            <a:ext cx="9234527" cy="667875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① メダカ胚脳における放射線影響の研究</a:t>
            </a:r>
            <a:endParaRPr kumimoji="1" lang="en-US" altLang="ja-JP" sz="3600" b="1"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ja-JP" altLang="en-US" sz="2800" i="0"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我々は初期メダカ胚（３日胚）に</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放射線を照射し、形成中の中脳</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（視蓋）に誘導されるアポトー</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シス細胞死を研究してきた。</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en-US" altLang="ja-JP" sz="2800"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Yasuda T, Oda S, et al., J </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Radiat</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Res.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b="1" i="0"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2009</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50(6):487-494.</a:t>
            </a:r>
            <a:endParaRPr kumimoji="1" lang="en-US" altLang="ja-JP" sz="2800"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fr-FR"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Yasuda T, </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Oda S, </a:t>
            </a:r>
            <a:r>
              <a:rPr kumimoji="1" lang="fr-FR"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et al., Int J Radiat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fr-FR"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Biol. </a:t>
            </a:r>
            <a:r>
              <a:rPr kumimoji="1" lang="fr-F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2011</a:t>
            </a:r>
            <a:r>
              <a:rPr kumimoji="1" lang="fr-FR"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87(9):915-922.</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Yasuda T, Oda S, et al., </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PLoS</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One.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2015</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10(6):</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e0127325</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fr-FR"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Yasuda T, et al., J Radiat Res. </a:t>
            </a:r>
            <a:r>
              <a:rPr kumimoji="1" lang="fr-F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2016</a:t>
            </a:r>
            <a:r>
              <a:rPr kumimoji="1" lang="fr-FR"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fr-FR"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57(1):9-15.</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03BC1D53-377F-ACA3-00DD-8022D8E4689D}"/>
              </a:ext>
            </a:extLst>
          </p:cNvPr>
          <p:cNvSpPr txBox="1"/>
          <p:nvPr/>
        </p:nvSpPr>
        <p:spPr>
          <a:xfrm>
            <a:off x="796653" y="12599980"/>
            <a:ext cx="5452916" cy="646331"/>
          </a:xfrm>
          <a:prstGeom prst="rect">
            <a:avLst/>
          </a:prstGeom>
          <a:noFill/>
        </p:spPr>
        <p:txBody>
          <a:bodyPr wrap="square" rtlCol="0">
            <a:spAutoFit/>
          </a:bodyPr>
          <a:lstStyle/>
          <a:p>
            <a:r>
              <a:rPr kumimoji="1" lang="ja-JP" altLang="en-US" dirty="0"/>
              <a:t>メダカ胚視蓋に誘導されるアポトーシス細胞死と</a:t>
            </a:r>
            <a:endParaRPr kumimoji="1" lang="en-US" altLang="ja-JP" dirty="0"/>
          </a:p>
          <a:p>
            <a:r>
              <a:rPr kumimoji="1" lang="ja-JP" altLang="en-US" dirty="0"/>
              <a:t>ミクログリアによるその除去の時間経過</a:t>
            </a:r>
          </a:p>
        </p:txBody>
      </p:sp>
      <p:sp>
        <p:nvSpPr>
          <p:cNvPr id="1056" name="四角形: 角を丸くする 1055">
            <a:extLst>
              <a:ext uri="{FF2B5EF4-FFF2-40B4-BE49-F238E27FC236}">
                <a16:creationId xmlns:a16="http://schemas.microsoft.com/office/drawing/2014/main" id="{68AAA9DB-EBB3-506B-0127-2370F2F5C506}"/>
              </a:ext>
            </a:extLst>
          </p:cNvPr>
          <p:cNvSpPr/>
          <p:nvPr/>
        </p:nvSpPr>
        <p:spPr>
          <a:xfrm>
            <a:off x="21716508" y="3259025"/>
            <a:ext cx="8400469" cy="7232299"/>
          </a:xfrm>
          <a:prstGeom prst="roundRect">
            <a:avLst>
              <a:gd name="adj" fmla="val 4095"/>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四角形: 角を丸くする 1051">
            <a:extLst>
              <a:ext uri="{FF2B5EF4-FFF2-40B4-BE49-F238E27FC236}">
                <a16:creationId xmlns:a16="http://schemas.microsoft.com/office/drawing/2014/main" id="{DAD5A3D8-8F4B-B84D-5F7F-8F593AADB59F}"/>
              </a:ext>
            </a:extLst>
          </p:cNvPr>
          <p:cNvSpPr/>
          <p:nvPr/>
        </p:nvSpPr>
        <p:spPr>
          <a:xfrm>
            <a:off x="12476290" y="5226817"/>
            <a:ext cx="17640688" cy="8521097"/>
          </a:xfrm>
          <a:prstGeom prst="roundRect">
            <a:avLst>
              <a:gd name="adj" fmla="val 315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99303D8F-71BF-B71F-0D4A-CAB0BC7B9F95}"/>
              </a:ext>
            </a:extLst>
          </p:cNvPr>
          <p:cNvSpPr txBox="1"/>
          <p:nvPr/>
        </p:nvSpPr>
        <p:spPr>
          <a:xfrm>
            <a:off x="12561795" y="5343880"/>
            <a:ext cx="8708769" cy="797141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② マイクロビームの開発と生物影響研究</a:t>
            </a:r>
            <a:endParaRPr kumimoji="1" lang="en-US" altLang="ja-JP" sz="3600" b="1"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ja-JP" altLang="en-US" sz="2800" i="0"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2800" dirty="0">
                <a:solidFill>
                  <a:prstClr val="black"/>
                </a:solidFill>
                <a:latin typeface="Calibri" panose="020F0502020204030204"/>
                <a:ea typeface="游ゴシック" panose="020B0400000000000000" pitchFamily="50" charset="-128"/>
              </a:rPr>
              <a:t>高崎</a:t>
            </a:r>
            <a:r>
              <a:rPr kumimoji="1" lang="en-US" altLang="ja-JP" sz="2800" dirty="0" err="1">
                <a:solidFill>
                  <a:prstClr val="black"/>
                </a:solidFill>
                <a:latin typeface="Calibri" panose="020F0502020204030204"/>
                <a:ea typeface="游ゴシック" panose="020B0400000000000000" pitchFamily="50" charset="-128"/>
              </a:rPr>
              <a:t>QST</a:t>
            </a:r>
            <a:r>
              <a:rPr kumimoji="1" lang="en-US" altLang="ja-JP" sz="2800" dirty="0">
                <a:solidFill>
                  <a:prstClr val="black"/>
                </a:solidFill>
                <a:latin typeface="Calibri" panose="020F0502020204030204"/>
                <a:ea typeface="游ゴシック" panose="020B0400000000000000" pitchFamily="50" charset="-128"/>
              </a:rPr>
              <a:t> </a:t>
            </a:r>
            <a:r>
              <a:rPr kumimoji="1" lang="ja-JP" altLang="en-US" sz="2800" dirty="0">
                <a:solidFill>
                  <a:prstClr val="black"/>
                </a:solidFill>
                <a:latin typeface="Calibri" panose="020F0502020204030204"/>
                <a:ea typeface="游ゴシック" panose="020B0400000000000000" pitchFamily="50" charset="-128"/>
              </a:rPr>
              <a:t>のイオン照射研究施設</a:t>
            </a:r>
            <a:r>
              <a:rPr kumimoji="1" lang="en-US" altLang="ja-JP" sz="2800" dirty="0">
                <a:solidFill>
                  <a:prstClr val="black"/>
                </a:solidFill>
                <a:latin typeface="Calibri" panose="020F0502020204030204"/>
                <a:ea typeface="游ゴシック" panose="020B0400000000000000" pitchFamily="50" charset="-128"/>
              </a:rPr>
              <a:t> TIARA (Takasaki Ion Accelerators for Advanced Radiation Application) </a:t>
            </a:r>
            <a:r>
              <a:rPr kumimoji="1" lang="ja-JP" altLang="en-US" sz="2800" dirty="0">
                <a:solidFill>
                  <a:prstClr val="black"/>
                </a:solidFill>
                <a:latin typeface="Calibri" panose="020F0502020204030204"/>
                <a:ea typeface="游ゴシック" panose="020B0400000000000000" pitchFamily="50" charset="-128"/>
              </a:rPr>
              <a:t>に実装された生物用マイクロビーム照射装置を用いて、微小化したイオンビームを顕微鏡の試料台に設置した生物試料の狙った場所を局所的に照射する技術を開発してきた。</a:t>
            </a:r>
            <a:endParaRPr kumimoji="1" lang="en-US" altLang="ja-JP" sz="2800"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en-US" altLang="ja-JP" sz="2800"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fr-FR" altLang="ja-JP" sz="2800" dirty="0">
                <a:solidFill>
                  <a:prstClr val="black"/>
                </a:solidFill>
                <a:latin typeface="Calibri" panose="020F0502020204030204"/>
                <a:ea typeface="游ゴシック" panose="020B0400000000000000" pitchFamily="50" charset="-128"/>
              </a:rPr>
              <a:t>Funayama T, et al., J Radiat Res. </a:t>
            </a:r>
            <a:r>
              <a:rPr kumimoji="1" lang="fr-FR" altLang="ja-JP" sz="2800" b="1" dirty="0">
                <a:solidFill>
                  <a:prstClr val="black"/>
                </a:solidFill>
                <a:latin typeface="Calibri" panose="020F0502020204030204"/>
                <a:ea typeface="游ゴシック" panose="020B0400000000000000" pitchFamily="50" charset="-128"/>
              </a:rPr>
              <a:t>2008</a:t>
            </a:r>
            <a:r>
              <a:rPr kumimoji="1" lang="fr-FR" altLang="ja-JP" sz="2800" dirty="0">
                <a:solidFill>
                  <a:prstClr val="black"/>
                </a:solidFill>
                <a:latin typeface="Calibri" panose="020F0502020204030204"/>
                <a:ea typeface="游ゴシック" panose="020B0400000000000000" pitchFamily="50" charset="-128"/>
              </a:rPr>
              <a:t> 49(1):71-82.</a:t>
            </a:r>
            <a:endParaRPr kumimoji="1" lang="en-US" altLang="ja-JP" sz="2800"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da-DK" altLang="ja-JP" sz="2800" dirty="0">
                <a:solidFill>
                  <a:prstClr val="black"/>
                </a:solidFill>
                <a:latin typeface="Calibri" panose="020F0502020204030204"/>
                <a:ea typeface="游ゴシック" panose="020B0400000000000000" pitchFamily="50" charset="-128"/>
              </a:rPr>
              <a:t>Suzuki M, et al., J Radiat Res. </a:t>
            </a:r>
            <a:r>
              <a:rPr kumimoji="1" lang="da-DK" altLang="ja-JP" sz="2800" b="1" dirty="0">
                <a:solidFill>
                  <a:prstClr val="black"/>
                </a:solidFill>
                <a:latin typeface="Calibri" panose="020F0502020204030204"/>
                <a:ea typeface="游ゴシック" panose="020B0400000000000000" pitchFamily="50" charset="-128"/>
              </a:rPr>
              <a:t>2017 </a:t>
            </a:r>
            <a:r>
              <a:rPr kumimoji="1" lang="da-DK" altLang="ja-JP" sz="2800" dirty="0">
                <a:solidFill>
                  <a:prstClr val="black"/>
                </a:solidFill>
                <a:latin typeface="Calibri" panose="020F0502020204030204"/>
                <a:ea typeface="游ゴシック" panose="020B0400000000000000" pitchFamily="50" charset="-128"/>
              </a:rPr>
              <a:t>58(6):881-886.</a:t>
            </a:r>
            <a:endParaRPr kumimoji="1" lang="en-US" altLang="ja-JP" sz="2800"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dirty="0">
                <a:solidFill>
                  <a:prstClr val="black"/>
                </a:solidFill>
                <a:latin typeface="Calibri" panose="020F0502020204030204"/>
                <a:ea typeface="游ゴシック" panose="020B0400000000000000" pitchFamily="50" charset="-128"/>
              </a:rPr>
              <a:t>Suzuki M, et al., Biology (Basel). </a:t>
            </a:r>
            <a:r>
              <a:rPr kumimoji="1" lang="en-US" altLang="ja-JP" sz="2800" b="1" dirty="0">
                <a:solidFill>
                  <a:prstClr val="black"/>
                </a:solidFill>
                <a:latin typeface="Calibri" panose="020F0502020204030204"/>
                <a:ea typeface="游ゴシック" panose="020B0400000000000000" pitchFamily="50" charset="-128"/>
              </a:rPr>
              <a:t>2020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dirty="0">
                <a:solidFill>
                  <a:prstClr val="black"/>
                </a:solidFill>
                <a:latin typeface="Calibri" panose="020F0502020204030204"/>
                <a:ea typeface="游ゴシック" panose="020B0400000000000000" pitchFamily="50" charset="-128"/>
              </a:rPr>
              <a:t>9(9):289.</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Yasuda T, </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Funayama</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T, et al., Biology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(Basel). </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9(12):447.</a:t>
            </a:r>
          </a:p>
          <a:p>
            <a:pPr algn="just">
              <a:defRPr/>
            </a:pPr>
            <a:r>
              <a:rPr kumimoji="1" lang="en-US" altLang="ja-JP" sz="2800" dirty="0">
                <a:solidFill>
                  <a:prstClr val="black"/>
                </a:solidFill>
                <a:latin typeface="Calibri" panose="020F0502020204030204"/>
                <a:ea typeface="游ゴシック" panose="020B0400000000000000" pitchFamily="50" charset="-128"/>
              </a:rPr>
              <a:t>Nagata et al., </a:t>
            </a:r>
            <a:r>
              <a:rPr kumimoji="1" lang="en-US" altLang="ja-JP" sz="2800" dirty="0" err="1">
                <a:solidFill>
                  <a:prstClr val="black"/>
                </a:solidFill>
                <a:latin typeface="Calibri" panose="020F0502020204030204"/>
                <a:ea typeface="游ゴシック" panose="020B0400000000000000" pitchFamily="50" charset="-128"/>
              </a:rPr>
              <a:t>CYTOLOGIA</a:t>
            </a:r>
            <a:r>
              <a:rPr kumimoji="1" lang="en-US" altLang="ja-JP" sz="2800" dirty="0">
                <a:solidFill>
                  <a:prstClr val="black"/>
                </a:solidFill>
                <a:latin typeface="Calibri" panose="020F0502020204030204"/>
                <a:ea typeface="游ゴシック" panose="020B0400000000000000" pitchFamily="50" charset="-128"/>
              </a:rPr>
              <a:t> </a:t>
            </a:r>
            <a:r>
              <a:rPr kumimoji="1" lang="en-US" altLang="ja-JP" sz="2800" b="1" dirty="0">
                <a:solidFill>
                  <a:prstClr val="black"/>
                </a:solidFill>
                <a:latin typeface="Calibri" panose="020F0502020204030204"/>
                <a:ea typeface="游ゴシック" panose="020B0400000000000000" pitchFamily="50" charset="-128"/>
              </a:rPr>
              <a:t>2022</a:t>
            </a:r>
            <a:r>
              <a:rPr kumimoji="1" lang="en-US" altLang="ja-JP" sz="2800" dirty="0">
                <a:solidFill>
                  <a:prstClr val="black"/>
                </a:solidFill>
                <a:latin typeface="Calibri" panose="020F0502020204030204"/>
                <a:ea typeface="游ゴシック" panose="020B0400000000000000" pitchFamily="50" charset="-128"/>
              </a:rPr>
              <a:t> 87.1</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dirty="0">
                <a:solidFill>
                  <a:prstClr val="black"/>
                </a:solidFill>
                <a:latin typeface="Calibri" panose="020F0502020204030204"/>
                <a:ea typeface="游ゴシック" panose="020B0400000000000000" pitchFamily="50" charset="-128"/>
              </a:rPr>
              <a:t>Nagata K, et al., Int J </a:t>
            </a:r>
            <a:r>
              <a:rPr kumimoji="1" lang="en-US" altLang="ja-JP" sz="2800" dirty="0" err="1">
                <a:solidFill>
                  <a:prstClr val="black"/>
                </a:solidFill>
                <a:latin typeface="Calibri" panose="020F0502020204030204"/>
                <a:ea typeface="游ゴシック" panose="020B0400000000000000" pitchFamily="50" charset="-128"/>
              </a:rPr>
              <a:t>Radiat</a:t>
            </a:r>
            <a:r>
              <a:rPr kumimoji="1" lang="en-US" altLang="ja-JP" sz="2800" dirty="0">
                <a:solidFill>
                  <a:prstClr val="black"/>
                </a:solidFill>
                <a:latin typeface="Calibri" panose="020F0502020204030204"/>
                <a:ea typeface="游ゴシック" panose="020B0400000000000000" pitchFamily="50" charset="-128"/>
              </a:rPr>
              <a:t> Biol. </a:t>
            </a:r>
            <a:r>
              <a:rPr kumimoji="1" lang="en-US" altLang="ja-JP" sz="2800" b="1" dirty="0">
                <a:solidFill>
                  <a:prstClr val="black"/>
                </a:solidFill>
                <a:latin typeface="Calibri" panose="020F0502020204030204"/>
                <a:ea typeface="游ゴシック" panose="020B0400000000000000" pitchFamily="50" charset="-128"/>
              </a:rPr>
              <a:t>2023</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2800" dirty="0">
                <a:solidFill>
                  <a:prstClr val="black"/>
                </a:solidFill>
                <a:latin typeface="Calibri" panose="020F0502020204030204"/>
                <a:ea typeface="游ゴシック" panose="020B0400000000000000" pitchFamily="50" charset="-128"/>
              </a:rPr>
              <a:t> 99(4):663-672. </a:t>
            </a:r>
          </a:p>
        </p:txBody>
      </p:sp>
      <p:pic>
        <p:nvPicPr>
          <p:cNvPr id="1026" name="Picture 2" descr="量研高崎量子応用研究所のマイクロビーム装置">
            <a:extLst>
              <a:ext uri="{FF2B5EF4-FFF2-40B4-BE49-F238E27FC236}">
                <a16:creationId xmlns:a16="http://schemas.microsoft.com/office/drawing/2014/main" id="{055FA012-6CC0-D73B-3654-C72D438E22F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683582" y="6728544"/>
            <a:ext cx="8271878" cy="6229066"/>
          </a:xfrm>
          <a:prstGeom prst="rect">
            <a:avLst/>
          </a:prstGeom>
          <a:noFill/>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874553B2-72F6-62C7-24F9-4835C21136DB}"/>
              </a:ext>
            </a:extLst>
          </p:cNvPr>
          <p:cNvPicPr>
            <a:picLocks noChangeAspect="1"/>
          </p:cNvPicPr>
          <p:nvPr/>
        </p:nvPicPr>
        <p:blipFill rotWithShape="1">
          <a:blip r:embed="rId18"/>
          <a:srcRect b="30721"/>
          <a:stretch/>
        </p:blipFill>
        <p:spPr>
          <a:xfrm>
            <a:off x="22528837" y="3432433"/>
            <a:ext cx="6879440" cy="3171633"/>
          </a:xfrm>
          <a:prstGeom prst="rect">
            <a:avLst/>
          </a:prstGeom>
          <a:ln>
            <a:solidFill>
              <a:srgbClr val="FF0000"/>
            </a:solidFill>
          </a:ln>
        </p:spPr>
      </p:pic>
      <p:grpSp>
        <p:nvGrpSpPr>
          <p:cNvPr id="1065" name="グループ化 1064">
            <a:extLst>
              <a:ext uri="{FF2B5EF4-FFF2-40B4-BE49-F238E27FC236}">
                <a16:creationId xmlns:a16="http://schemas.microsoft.com/office/drawing/2014/main" id="{9337D133-8805-C63F-84AC-3F7FA169D2A0}"/>
              </a:ext>
            </a:extLst>
          </p:cNvPr>
          <p:cNvGrpSpPr/>
          <p:nvPr/>
        </p:nvGrpSpPr>
        <p:grpSpPr>
          <a:xfrm>
            <a:off x="18823303" y="10441289"/>
            <a:ext cx="2532766" cy="2516321"/>
            <a:chOff x="4655058" y="3023401"/>
            <a:chExt cx="3136932" cy="3116564"/>
          </a:xfrm>
        </p:grpSpPr>
        <p:grpSp>
          <p:nvGrpSpPr>
            <p:cNvPr id="1061" name="図形グループ 26">
              <a:extLst>
                <a:ext uri="{FF2B5EF4-FFF2-40B4-BE49-F238E27FC236}">
                  <a16:creationId xmlns:a16="http://schemas.microsoft.com/office/drawing/2014/main" id="{6B6A7E95-43F7-1FB9-593E-0B1F7F0CC61F}"/>
                </a:ext>
              </a:extLst>
            </p:cNvPr>
            <p:cNvGrpSpPr/>
            <p:nvPr/>
          </p:nvGrpSpPr>
          <p:grpSpPr>
            <a:xfrm>
              <a:off x="4655058" y="3023403"/>
              <a:ext cx="3136932" cy="3116562"/>
              <a:chOff x="3010112" y="991228"/>
              <a:chExt cx="2179196" cy="2165045"/>
            </a:xfrm>
          </p:grpSpPr>
          <p:pic>
            <p:nvPicPr>
              <p:cNvPr id="1062" name="図 1061" descr="image0016.tif">
                <a:extLst>
                  <a:ext uri="{FF2B5EF4-FFF2-40B4-BE49-F238E27FC236}">
                    <a16:creationId xmlns:a16="http://schemas.microsoft.com/office/drawing/2014/main" id="{6DBFCD30-46F6-CF90-0732-9AF2534841EF}"/>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a:ext>
                </a:extLst>
              </a:blip>
              <a:srcRect/>
              <a:stretch/>
            </p:blipFill>
            <p:spPr>
              <a:xfrm>
                <a:off x="3010112" y="991228"/>
                <a:ext cx="2179196" cy="2165045"/>
              </a:xfrm>
              <a:prstGeom prst="rect">
                <a:avLst/>
              </a:prstGeom>
            </p:spPr>
          </p:pic>
          <p:pic>
            <p:nvPicPr>
              <p:cNvPr id="1063" name="図 1062" descr="image0007.tif">
                <a:extLst>
                  <a:ext uri="{FF2B5EF4-FFF2-40B4-BE49-F238E27FC236}">
                    <a16:creationId xmlns:a16="http://schemas.microsoft.com/office/drawing/2014/main" id="{5D8B1390-F361-D309-ABAD-7559D6AC965B}"/>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rot="1084497">
                <a:off x="3812142" y="1164285"/>
                <a:ext cx="1148990" cy="210152"/>
              </a:xfrm>
              <a:prstGeom prst="rect">
                <a:avLst/>
              </a:prstGeom>
            </p:spPr>
          </p:pic>
        </p:grpSp>
        <p:sp>
          <p:nvSpPr>
            <p:cNvPr id="1064" name="平行四辺形 1063">
              <a:extLst>
                <a:ext uri="{FF2B5EF4-FFF2-40B4-BE49-F238E27FC236}">
                  <a16:creationId xmlns:a16="http://schemas.microsoft.com/office/drawing/2014/main" id="{81D46E31-F2E4-E4C9-B293-C7552031A5A1}"/>
                </a:ext>
              </a:extLst>
            </p:cNvPr>
            <p:cNvSpPr/>
            <p:nvPr/>
          </p:nvSpPr>
          <p:spPr>
            <a:xfrm>
              <a:off x="5247832" y="3023401"/>
              <a:ext cx="2322357" cy="3090534"/>
            </a:xfrm>
            <a:prstGeom prst="parallelogram">
              <a:avLst>
                <a:gd name="adj" fmla="val 34426"/>
              </a:avLst>
            </a:prstGeom>
            <a:solidFill>
              <a:srgbClr val="FFF5A8">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a:latin typeface="ヒラギノ角ゴ Pro W3"/>
                <a:ea typeface="ヒラギノ角ゴ Pro W3"/>
                <a:cs typeface="ヒラギノ角ゴ Pro W3"/>
              </a:endParaRPr>
            </a:p>
          </p:txBody>
        </p:sp>
      </p:grpSp>
      <p:sp>
        <p:nvSpPr>
          <p:cNvPr id="9" name="テキスト ボックス 8">
            <a:extLst>
              <a:ext uri="{FF2B5EF4-FFF2-40B4-BE49-F238E27FC236}">
                <a16:creationId xmlns:a16="http://schemas.microsoft.com/office/drawing/2014/main" id="{D8E1804E-A3F0-5D17-4114-6CD4CB4BFFCB}"/>
              </a:ext>
            </a:extLst>
          </p:cNvPr>
          <p:cNvSpPr txBox="1"/>
          <p:nvPr/>
        </p:nvSpPr>
        <p:spPr>
          <a:xfrm>
            <a:off x="15843718" y="12982025"/>
            <a:ext cx="5452916" cy="646331"/>
          </a:xfrm>
          <a:prstGeom prst="rect">
            <a:avLst/>
          </a:prstGeom>
          <a:noFill/>
        </p:spPr>
        <p:txBody>
          <a:bodyPr wrap="square" rtlCol="0">
            <a:spAutoFit/>
          </a:bodyPr>
          <a:lstStyle/>
          <a:p>
            <a:r>
              <a:rPr kumimoji="1" lang="ja-JP" altLang="en-US" dirty="0"/>
              <a:t>メダカ成魚の精巣における</a:t>
            </a:r>
            <a:endParaRPr kumimoji="1" lang="en-US" altLang="ja-JP" dirty="0"/>
          </a:p>
          <a:p>
            <a:r>
              <a:rPr kumimoji="1" lang="ja-JP" altLang="en-US" dirty="0"/>
              <a:t>炭素線マイクロビームのパスと誘導された精巣卵</a:t>
            </a:r>
          </a:p>
        </p:txBody>
      </p:sp>
      <p:sp>
        <p:nvSpPr>
          <p:cNvPr id="17" name="テキスト ボックス 16">
            <a:extLst>
              <a:ext uri="{FF2B5EF4-FFF2-40B4-BE49-F238E27FC236}">
                <a16:creationId xmlns:a16="http://schemas.microsoft.com/office/drawing/2014/main" id="{DC0CAA96-763B-1455-6E5E-28DF1F077E18}"/>
              </a:ext>
            </a:extLst>
          </p:cNvPr>
          <p:cNvSpPr txBox="1"/>
          <p:nvPr/>
        </p:nvSpPr>
        <p:spPr>
          <a:xfrm>
            <a:off x="599731" y="15605058"/>
            <a:ext cx="15941510" cy="267765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2800" dirty="0">
                <a:solidFill>
                  <a:prstClr val="black"/>
                </a:solidFill>
                <a:latin typeface="Calibri" panose="020F0502020204030204"/>
                <a:ea typeface="游ゴシック" panose="020B0400000000000000" pitchFamily="50" charset="-128"/>
              </a:rPr>
              <a:t>　</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メダカ初期胚（３日胚）の中脳（視蓋）の右葉のみを局所的にマイクロビームで照射</a:t>
            </a:r>
            <a:r>
              <a:rPr kumimoji="1" lang="ja-JP" altLang="en-US" sz="2800" dirty="0">
                <a:solidFill>
                  <a:prstClr val="black"/>
                </a:solidFill>
                <a:latin typeface="Calibri" panose="020F0502020204030204"/>
                <a:ea typeface="游ゴシック" panose="020B0400000000000000" pitchFamily="50" charset="-128"/>
              </a:rPr>
              <a:t>すると</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照射域内のみにアポトーシスが誘導され、また照射直後は照射域内のミクログリアのみが活性化した。その後、照射されていない視蓋左葉にも活性ミクログリアが現れて炎症が脳全体に</a:t>
            </a:r>
            <a:r>
              <a:rPr kumimoji="1" lang="ja-JP" altLang="en-US" sz="2800" dirty="0">
                <a:solidFill>
                  <a:prstClr val="black"/>
                </a:solidFill>
                <a:latin typeface="Calibri" panose="020F0502020204030204"/>
                <a:ea typeface="游ゴシック" panose="020B0400000000000000" pitchFamily="50" charset="-128"/>
              </a:rPr>
              <a:t>拡がる</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ことを見出した。</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en-US" altLang="ja-JP" sz="2800" dirty="0">
              <a:solidFill>
                <a:prstClr val="black"/>
              </a:solidFill>
              <a:latin typeface="Calibri" panose="020F0502020204030204"/>
              <a:ea typeface="游ゴシック" panose="020B0400000000000000"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fr-FR"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Yasuda T, et al., Int J Mol Sci. </a:t>
            </a:r>
            <a:r>
              <a:rPr kumimoji="1" lang="fr-FR"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2017</a:t>
            </a:r>
            <a:r>
              <a:rPr kumimoji="1" lang="fr-FR"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18(7):1428.</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EA0AC6EE-B524-24B3-8CED-A848F66BBF72}"/>
              </a:ext>
            </a:extLst>
          </p:cNvPr>
          <p:cNvSpPr txBox="1"/>
          <p:nvPr/>
        </p:nvSpPr>
        <p:spPr>
          <a:xfrm>
            <a:off x="17242809" y="20887721"/>
            <a:ext cx="5452916" cy="646331"/>
          </a:xfrm>
          <a:prstGeom prst="rect">
            <a:avLst/>
          </a:prstGeom>
          <a:noFill/>
        </p:spPr>
        <p:txBody>
          <a:bodyPr wrap="square" rtlCol="0">
            <a:spAutoFit/>
          </a:bodyPr>
          <a:lstStyle/>
          <a:p>
            <a:r>
              <a:rPr kumimoji="1" lang="ja-JP" altLang="en-US" dirty="0"/>
              <a:t>メダカ胚視蓋右葉への炭素線マイクロビーム照射により誘導されたアポトーシス細胞死</a:t>
            </a:r>
          </a:p>
        </p:txBody>
      </p:sp>
      <p:sp>
        <p:nvSpPr>
          <p:cNvPr id="24" name="テキスト ボックス 23">
            <a:extLst>
              <a:ext uri="{FF2B5EF4-FFF2-40B4-BE49-F238E27FC236}">
                <a16:creationId xmlns:a16="http://schemas.microsoft.com/office/drawing/2014/main" id="{A63DA7F1-8117-A3A6-8C66-FACEAD15DB1C}"/>
              </a:ext>
            </a:extLst>
          </p:cNvPr>
          <p:cNvSpPr txBox="1"/>
          <p:nvPr/>
        </p:nvSpPr>
        <p:spPr>
          <a:xfrm>
            <a:off x="23146547" y="20828683"/>
            <a:ext cx="6724880" cy="646331"/>
          </a:xfrm>
          <a:prstGeom prst="rect">
            <a:avLst/>
          </a:prstGeom>
          <a:noFill/>
        </p:spPr>
        <p:txBody>
          <a:bodyPr wrap="square" rtlCol="0">
            <a:spAutoFit/>
          </a:bodyPr>
          <a:lstStyle/>
          <a:p>
            <a:r>
              <a:rPr kumimoji="1" lang="ja-JP" altLang="en-US" dirty="0"/>
              <a:t>メダカ胚視蓋右葉への炭素線マイクロビーム照射により誘導されたアポトーシス細胞死とミクログリアの活性化</a:t>
            </a:r>
          </a:p>
        </p:txBody>
      </p:sp>
      <p:sp>
        <p:nvSpPr>
          <p:cNvPr id="33" name="正方形/長方形 32">
            <a:extLst>
              <a:ext uri="{FF2B5EF4-FFF2-40B4-BE49-F238E27FC236}">
                <a16:creationId xmlns:a16="http://schemas.microsoft.com/office/drawing/2014/main" id="{B68B3F94-76C1-650C-3726-7ADC7A583AFF}"/>
              </a:ext>
            </a:extLst>
          </p:cNvPr>
          <p:cNvSpPr/>
          <p:nvPr/>
        </p:nvSpPr>
        <p:spPr>
          <a:xfrm>
            <a:off x="23889620" y="14363700"/>
            <a:ext cx="2027122" cy="6323170"/>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0507FD7D-C660-ED54-A3B8-955875518AC0}"/>
              </a:ext>
            </a:extLst>
          </p:cNvPr>
          <p:cNvSpPr/>
          <p:nvPr/>
        </p:nvSpPr>
        <p:spPr>
          <a:xfrm>
            <a:off x="25989738" y="14351000"/>
            <a:ext cx="2027122" cy="6323170"/>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4A9D757A-4C09-EA68-8476-400D20D4405B}"/>
              </a:ext>
            </a:extLst>
          </p:cNvPr>
          <p:cNvSpPr txBox="1"/>
          <p:nvPr/>
        </p:nvSpPr>
        <p:spPr>
          <a:xfrm>
            <a:off x="23911275" y="14462529"/>
            <a:ext cx="2031325" cy="461665"/>
          </a:xfrm>
          <a:prstGeom prst="rect">
            <a:avLst/>
          </a:prstGeom>
          <a:noFill/>
        </p:spPr>
        <p:txBody>
          <a:bodyPr wrap="none" rtlCol="0">
            <a:spAutoFit/>
          </a:bodyPr>
          <a:lstStyle/>
          <a:p>
            <a:r>
              <a:rPr kumimoji="1" lang="ja-JP" altLang="en-US" sz="2400" b="1" dirty="0">
                <a:solidFill>
                  <a:schemeClr val="bg1"/>
                </a:solidFill>
              </a:rPr>
              <a:t>脳全体を照射</a:t>
            </a:r>
          </a:p>
        </p:txBody>
      </p:sp>
      <p:sp>
        <p:nvSpPr>
          <p:cNvPr id="36" name="テキスト ボックス 35">
            <a:extLst>
              <a:ext uri="{FF2B5EF4-FFF2-40B4-BE49-F238E27FC236}">
                <a16:creationId xmlns:a16="http://schemas.microsoft.com/office/drawing/2014/main" id="{3A44055E-FBC0-4BB7-EBA4-A4423FC52E74}"/>
              </a:ext>
            </a:extLst>
          </p:cNvPr>
          <p:cNvSpPr txBox="1"/>
          <p:nvPr/>
        </p:nvSpPr>
        <p:spPr>
          <a:xfrm>
            <a:off x="25963880" y="14499214"/>
            <a:ext cx="2031325" cy="461665"/>
          </a:xfrm>
          <a:prstGeom prst="rect">
            <a:avLst/>
          </a:prstGeom>
          <a:noFill/>
        </p:spPr>
        <p:txBody>
          <a:bodyPr wrap="none" rtlCol="0">
            <a:spAutoFit/>
          </a:bodyPr>
          <a:lstStyle/>
          <a:p>
            <a:r>
              <a:rPr kumimoji="1" lang="ja-JP" altLang="en-US" sz="2400" b="1" dirty="0">
                <a:solidFill>
                  <a:schemeClr val="bg1"/>
                </a:solidFill>
              </a:rPr>
              <a:t>右葉のみ照射</a:t>
            </a:r>
          </a:p>
        </p:txBody>
      </p:sp>
      <p:sp>
        <p:nvSpPr>
          <p:cNvPr id="37" name="テキスト ボックス 36">
            <a:extLst>
              <a:ext uri="{FF2B5EF4-FFF2-40B4-BE49-F238E27FC236}">
                <a16:creationId xmlns:a16="http://schemas.microsoft.com/office/drawing/2014/main" id="{B342D7D9-D540-7069-025E-EA46D3841DF0}"/>
              </a:ext>
            </a:extLst>
          </p:cNvPr>
          <p:cNvSpPr txBox="1"/>
          <p:nvPr/>
        </p:nvSpPr>
        <p:spPr>
          <a:xfrm>
            <a:off x="23171681" y="17981203"/>
            <a:ext cx="1164101" cy="369332"/>
          </a:xfrm>
          <a:prstGeom prst="rect">
            <a:avLst/>
          </a:prstGeom>
          <a:solidFill>
            <a:schemeClr val="bg1"/>
          </a:solidFill>
          <a:ln>
            <a:solidFill>
              <a:srgbClr val="FF0000"/>
            </a:solidFill>
          </a:ln>
        </p:spPr>
        <p:txBody>
          <a:bodyPr wrap="none" rtlCol="0">
            <a:spAutoFit/>
          </a:bodyPr>
          <a:lstStyle/>
          <a:p>
            <a:r>
              <a:rPr kumimoji="1" lang="en-US" altLang="ja-JP" b="1" dirty="0"/>
              <a:t>24 </a:t>
            </a:r>
            <a:r>
              <a:rPr kumimoji="1" lang="ja-JP" altLang="en-US" b="1" dirty="0"/>
              <a:t>時間後</a:t>
            </a:r>
          </a:p>
        </p:txBody>
      </p:sp>
      <p:sp>
        <p:nvSpPr>
          <p:cNvPr id="38" name="テキスト ボックス 37">
            <a:extLst>
              <a:ext uri="{FF2B5EF4-FFF2-40B4-BE49-F238E27FC236}">
                <a16:creationId xmlns:a16="http://schemas.microsoft.com/office/drawing/2014/main" id="{BB9F920E-D92A-6B4B-2A9B-AB9C37E577AF}"/>
              </a:ext>
            </a:extLst>
          </p:cNvPr>
          <p:cNvSpPr txBox="1"/>
          <p:nvPr/>
        </p:nvSpPr>
        <p:spPr>
          <a:xfrm>
            <a:off x="23171681" y="20166499"/>
            <a:ext cx="1164101" cy="369332"/>
          </a:xfrm>
          <a:prstGeom prst="rect">
            <a:avLst/>
          </a:prstGeom>
          <a:solidFill>
            <a:schemeClr val="bg1"/>
          </a:solidFill>
          <a:ln>
            <a:solidFill>
              <a:srgbClr val="FF0000"/>
            </a:solidFill>
          </a:ln>
        </p:spPr>
        <p:txBody>
          <a:bodyPr wrap="none" rtlCol="0">
            <a:spAutoFit/>
          </a:bodyPr>
          <a:lstStyle/>
          <a:p>
            <a:r>
              <a:rPr kumimoji="1" lang="en-US" altLang="ja-JP" b="1" dirty="0"/>
              <a:t>48 </a:t>
            </a:r>
            <a:r>
              <a:rPr kumimoji="1" lang="ja-JP" altLang="en-US" b="1" dirty="0"/>
              <a:t>時間後</a:t>
            </a:r>
          </a:p>
        </p:txBody>
      </p:sp>
      <p:sp>
        <p:nvSpPr>
          <p:cNvPr id="40" name="テキスト ボックス 39">
            <a:extLst>
              <a:ext uri="{FF2B5EF4-FFF2-40B4-BE49-F238E27FC236}">
                <a16:creationId xmlns:a16="http://schemas.microsoft.com/office/drawing/2014/main" id="{C33E0A0A-4B64-F133-1BC2-C571C7E4FD18}"/>
              </a:ext>
            </a:extLst>
          </p:cNvPr>
          <p:cNvSpPr txBox="1"/>
          <p:nvPr/>
        </p:nvSpPr>
        <p:spPr>
          <a:xfrm>
            <a:off x="22947625" y="15304000"/>
            <a:ext cx="946093" cy="523220"/>
          </a:xfrm>
          <a:prstGeom prst="rect">
            <a:avLst/>
          </a:prstGeom>
          <a:solidFill>
            <a:schemeClr val="bg1"/>
          </a:solidFill>
          <a:ln>
            <a:solidFill>
              <a:srgbClr val="FF0000"/>
            </a:solidFill>
          </a:ln>
        </p:spPr>
        <p:txBody>
          <a:bodyPr wrap="none" rtlCol="0">
            <a:spAutoFit/>
          </a:bodyPr>
          <a:lstStyle/>
          <a:p>
            <a:r>
              <a:rPr kumimoji="1" lang="en-US" altLang="ja-JP" sz="1400" b="1" dirty="0"/>
              <a:t>24 </a:t>
            </a:r>
            <a:r>
              <a:rPr kumimoji="1" lang="ja-JP" altLang="en-US" sz="1400" b="1" dirty="0"/>
              <a:t>時間後</a:t>
            </a:r>
            <a:endParaRPr kumimoji="1" lang="en-US" altLang="ja-JP" sz="1400" b="1" dirty="0"/>
          </a:p>
          <a:p>
            <a:r>
              <a:rPr kumimoji="1" lang="ja-JP" altLang="en-US" sz="1400" b="1" dirty="0"/>
              <a:t>細胞死</a:t>
            </a:r>
          </a:p>
        </p:txBody>
      </p:sp>
      <p:sp>
        <p:nvSpPr>
          <p:cNvPr id="42" name="テキスト ボックス 41">
            <a:extLst>
              <a:ext uri="{FF2B5EF4-FFF2-40B4-BE49-F238E27FC236}">
                <a16:creationId xmlns:a16="http://schemas.microsoft.com/office/drawing/2014/main" id="{BD799E88-3333-0673-FF86-DDF80A80935E}"/>
              </a:ext>
            </a:extLst>
          </p:cNvPr>
          <p:cNvSpPr txBox="1"/>
          <p:nvPr/>
        </p:nvSpPr>
        <p:spPr>
          <a:xfrm>
            <a:off x="16529587" y="33620867"/>
            <a:ext cx="5223461" cy="369332"/>
          </a:xfrm>
          <a:prstGeom prst="rect">
            <a:avLst/>
          </a:prstGeom>
          <a:noFill/>
        </p:spPr>
        <p:txBody>
          <a:bodyPr wrap="square" rtlCol="0">
            <a:spAutoFit/>
          </a:bodyPr>
          <a:lstStyle/>
          <a:p>
            <a:r>
              <a:rPr kumimoji="1" lang="ja-JP" altLang="en-US" dirty="0"/>
              <a:t>ミクログリアの活性化は</a:t>
            </a:r>
            <a:r>
              <a:rPr kumimoji="1" lang="en-US" altLang="ja-JP" dirty="0"/>
              <a:t>120</a:t>
            </a:r>
            <a:r>
              <a:rPr kumimoji="1" lang="ja-JP" altLang="en-US" dirty="0"/>
              <a:t>時間以上も持続した。</a:t>
            </a:r>
          </a:p>
        </p:txBody>
      </p:sp>
      <p:sp>
        <p:nvSpPr>
          <p:cNvPr id="61" name="テキスト ボックス 60">
            <a:extLst>
              <a:ext uri="{FF2B5EF4-FFF2-40B4-BE49-F238E27FC236}">
                <a16:creationId xmlns:a16="http://schemas.microsoft.com/office/drawing/2014/main" id="{81D747CB-7257-EAC0-A01E-9AF2C8DAF387}"/>
              </a:ext>
            </a:extLst>
          </p:cNvPr>
          <p:cNvSpPr txBox="1"/>
          <p:nvPr/>
        </p:nvSpPr>
        <p:spPr>
          <a:xfrm>
            <a:off x="21900362" y="33399605"/>
            <a:ext cx="3040617" cy="923330"/>
          </a:xfrm>
          <a:prstGeom prst="rect">
            <a:avLst/>
          </a:prstGeom>
          <a:noFill/>
        </p:spPr>
        <p:txBody>
          <a:bodyPr wrap="square" rtlCol="0">
            <a:spAutoFit/>
          </a:bodyPr>
          <a:lstStyle/>
          <a:p>
            <a:r>
              <a:rPr kumimoji="1" lang="ja-JP" altLang="en-US" dirty="0"/>
              <a:t>マイクロビームにより局所照射した領域のミクログリアのみが最初に活性化した。</a:t>
            </a:r>
          </a:p>
        </p:txBody>
      </p:sp>
      <p:sp>
        <p:nvSpPr>
          <p:cNvPr id="62" name="テキスト ボックス 61">
            <a:extLst>
              <a:ext uri="{FF2B5EF4-FFF2-40B4-BE49-F238E27FC236}">
                <a16:creationId xmlns:a16="http://schemas.microsoft.com/office/drawing/2014/main" id="{6B0204AC-4772-7541-3400-E93B924FED68}"/>
              </a:ext>
            </a:extLst>
          </p:cNvPr>
          <p:cNvSpPr txBox="1"/>
          <p:nvPr/>
        </p:nvSpPr>
        <p:spPr>
          <a:xfrm>
            <a:off x="25303460" y="33538104"/>
            <a:ext cx="4451037" cy="646331"/>
          </a:xfrm>
          <a:prstGeom prst="rect">
            <a:avLst/>
          </a:prstGeom>
          <a:noFill/>
        </p:spPr>
        <p:txBody>
          <a:bodyPr wrap="square" rtlCol="0">
            <a:spAutoFit/>
          </a:bodyPr>
          <a:lstStyle/>
          <a:p>
            <a:r>
              <a:rPr kumimoji="1" lang="ja-JP" altLang="en-US" dirty="0"/>
              <a:t>活性化したミクログリアの移動を</a:t>
            </a:r>
            <a:r>
              <a:rPr kumimoji="1" lang="en-US" altLang="ja-JP" dirty="0"/>
              <a:t>10</a:t>
            </a:r>
            <a:r>
              <a:rPr kumimoji="1" lang="ja-JP" altLang="en-US" dirty="0"/>
              <a:t>時間にわたって追跡することに成功した。</a:t>
            </a:r>
          </a:p>
        </p:txBody>
      </p:sp>
      <p:grpSp>
        <p:nvGrpSpPr>
          <p:cNvPr id="1024" name="グループ化 1023">
            <a:extLst>
              <a:ext uri="{FF2B5EF4-FFF2-40B4-BE49-F238E27FC236}">
                <a16:creationId xmlns:a16="http://schemas.microsoft.com/office/drawing/2014/main" id="{1A1DE2B6-D768-D041-63A1-0C29EF563C04}"/>
              </a:ext>
            </a:extLst>
          </p:cNvPr>
          <p:cNvGrpSpPr/>
          <p:nvPr/>
        </p:nvGrpSpPr>
        <p:grpSpPr>
          <a:xfrm>
            <a:off x="20706935" y="34673565"/>
            <a:ext cx="8385392" cy="8004226"/>
            <a:chOff x="20706935" y="34673565"/>
            <a:chExt cx="8385392" cy="8004226"/>
          </a:xfrm>
        </p:grpSpPr>
        <p:sp>
          <p:nvSpPr>
            <p:cNvPr id="15" name="星: 7 pt 14">
              <a:extLst>
                <a:ext uri="{FF2B5EF4-FFF2-40B4-BE49-F238E27FC236}">
                  <a16:creationId xmlns:a16="http://schemas.microsoft.com/office/drawing/2014/main" id="{82A29FAE-5270-C2FA-F9FF-4B9F783BDCEA}"/>
                </a:ext>
              </a:extLst>
            </p:cNvPr>
            <p:cNvSpPr/>
            <p:nvPr/>
          </p:nvSpPr>
          <p:spPr>
            <a:xfrm>
              <a:off x="22947625" y="37949353"/>
              <a:ext cx="2263179" cy="1361213"/>
            </a:xfrm>
            <a:prstGeom prst="star7">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6" name="二等辺三角形 1035">
              <a:extLst>
                <a:ext uri="{FF2B5EF4-FFF2-40B4-BE49-F238E27FC236}">
                  <a16:creationId xmlns:a16="http://schemas.microsoft.com/office/drawing/2014/main" id="{AF597FDD-EA7D-4BC8-5A7F-7C195A5839D2}"/>
                </a:ext>
              </a:extLst>
            </p:cNvPr>
            <p:cNvSpPr/>
            <p:nvPr/>
          </p:nvSpPr>
          <p:spPr>
            <a:xfrm flipV="1">
              <a:off x="23674475" y="38620931"/>
              <a:ext cx="881321" cy="399011"/>
            </a:xfrm>
            <a:prstGeom prst="triangle">
              <a:avLst/>
            </a:prstGeom>
            <a:solidFill>
              <a:srgbClr val="FF99CC"/>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96" name="グループ化 1095">
              <a:extLst>
                <a:ext uri="{FF2B5EF4-FFF2-40B4-BE49-F238E27FC236}">
                  <a16:creationId xmlns:a16="http://schemas.microsoft.com/office/drawing/2014/main" id="{11301361-3C36-2FA1-8E53-90FC0C83BBD1}"/>
                </a:ext>
              </a:extLst>
            </p:cNvPr>
            <p:cNvGrpSpPr/>
            <p:nvPr/>
          </p:nvGrpSpPr>
          <p:grpSpPr>
            <a:xfrm>
              <a:off x="23472793" y="35561629"/>
              <a:ext cx="974283" cy="708290"/>
              <a:chOff x="23472793" y="35561629"/>
              <a:chExt cx="974283" cy="708290"/>
            </a:xfrm>
          </p:grpSpPr>
          <p:sp>
            <p:nvSpPr>
              <p:cNvPr id="31" name="楕円 30">
                <a:extLst>
                  <a:ext uri="{FF2B5EF4-FFF2-40B4-BE49-F238E27FC236}">
                    <a16:creationId xmlns:a16="http://schemas.microsoft.com/office/drawing/2014/main" id="{72B0ED6C-F598-56B8-BB4F-8C8608390327}"/>
                  </a:ext>
                </a:extLst>
              </p:cNvPr>
              <p:cNvSpPr/>
              <p:nvPr/>
            </p:nvSpPr>
            <p:spPr>
              <a:xfrm>
                <a:off x="23671490" y="35837994"/>
                <a:ext cx="582051" cy="431925"/>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5" name="楕円 1044">
                <a:extLst>
                  <a:ext uri="{FF2B5EF4-FFF2-40B4-BE49-F238E27FC236}">
                    <a16:creationId xmlns:a16="http://schemas.microsoft.com/office/drawing/2014/main" id="{88CF8D39-700B-F3D0-CDF7-5E9F49151727}"/>
                  </a:ext>
                </a:extLst>
              </p:cNvPr>
              <p:cNvSpPr/>
              <p:nvPr/>
            </p:nvSpPr>
            <p:spPr>
              <a:xfrm>
                <a:off x="23472793" y="35561629"/>
                <a:ext cx="201682" cy="201682"/>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6" name="楕円 1045">
                <a:extLst>
                  <a:ext uri="{FF2B5EF4-FFF2-40B4-BE49-F238E27FC236}">
                    <a16:creationId xmlns:a16="http://schemas.microsoft.com/office/drawing/2014/main" id="{CE16ECF8-6424-4C07-F68B-4324C3D012B8}"/>
                  </a:ext>
                </a:extLst>
              </p:cNvPr>
              <p:cNvSpPr/>
              <p:nvPr/>
            </p:nvSpPr>
            <p:spPr>
              <a:xfrm>
                <a:off x="24245394" y="35571212"/>
                <a:ext cx="201682" cy="201682"/>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47" name="楕円 1046">
              <a:extLst>
                <a:ext uri="{FF2B5EF4-FFF2-40B4-BE49-F238E27FC236}">
                  <a16:creationId xmlns:a16="http://schemas.microsoft.com/office/drawing/2014/main" id="{1A90FB1C-67DB-421A-3E67-F46A57B02269}"/>
                </a:ext>
              </a:extLst>
            </p:cNvPr>
            <p:cNvSpPr/>
            <p:nvPr/>
          </p:nvSpPr>
          <p:spPr>
            <a:xfrm>
              <a:off x="23679251" y="38293665"/>
              <a:ext cx="148960" cy="14896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0" name="楕円 1049">
              <a:extLst>
                <a:ext uri="{FF2B5EF4-FFF2-40B4-BE49-F238E27FC236}">
                  <a16:creationId xmlns:a16="http://schemas.microsoft.com/office/drawing/2014/main" id="{2B4A9241-190A-AE9E-F0AF-467ED829CE9B}"/>
                </a:ext>
              </a:extLst>
            </p:cNvPr>
            <p:cNvSpPr/>
            <p:nvPr/>
          </p:nvSpPr>
          <p:spPr>
            <a:xfrm>
              <a:off x="24271755" y="38311239"/>
              <a:ext cx="148960" cy="14896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7" name="楕円 1056">
              <a:extLst>
                <a:ext uri="{FF2B5EF4-FFF2-40B4-BE49-F238E27FC236}">
                  <a16:creationId xmlns:a16="http://schemas.microsoft.com/office/drawing/2014/main" id="{A84311B2-427E-014C-E828-093A2445214E}"/>
                </a:ext>
              </a:extLst>
            </p:cNvPr>
            <p:cNvSpPr/>
            <p:nvPr/>
          </p:nvSpPr>
          <p:spPr>
            <a:xfrm>
              <a:off x="23416962" y="38346999"/>
              <a:ext cx="148960" cy="14896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楕円 1059">
              <a:extLst>
                <a:ext uri="{FF2B5EF4-FFF2-40B4-BE49-F238E27FC236}">
                  <a16:creationId xmlns:a16="http://schemas.microsoft.com/office/drawing/2014/main" id="{1EEA6C9E-9079-DF0D-1A9C-5633D46283E9}"/>
                </a:ext>
              </a:extLst>
            </p:cNvPr>
            <p:cNvSpPr/>
            <p:nvPr/>
          </p:nvSpPr>
          <p:spPr>
            <a:xfrm>
              <a:off x="23345328" y="38636140"/>
              <a:ext cx="148960" cy="14896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6" name="楕円 1065">
              <a:extLst>
                <a:ext uri="{FF2B5EF4-FFF2-40B4-BE49-F238E27FC236}">
                  <a16:creationId xmlns:a16="http://schemas.microsoft.com/office/drawing/2014/main" id="{73AB4A83-F234-43A1-08A3-FB19B37A4D36}"/>
                </a:ext>
              </a:extLst>
            </p:cNvPr>
            <p:cNvSpPr/>
            <p:nvPr/>
          </p:nvSpPr>
          <p:spPr>
            <a:xfrm>
              <a:off x="24620637" y="38338114"/>
              <a:ext cx="148960" cy="14896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08" name="グループ化 1107">
              <a:extLst>
                <a:ext uri="{FF2B5EF4-FFF2-40B4-BE49-F238E27FC236}">
                  <a16:creationId xmlns:a16="http://schemas.microsoft.com/office/drawing/2014/main" id="{4FDE39B0-D964-16FB-DE4D-5576EFDDACBB}"/>
                </a:ext>
              </a:extLst>
            </p:cNvPr>
            <p:cNvGrpSpPr/>
            <p:nvPr/>
          </p:nvGrpSpPr>
          <p:grpSpPr>
            <a:xfrm>
              <a:off x="25058214" y="40946516"/>
              <a:ext cx="2478331" cy="1731275"/>
              <a:chOff x="25132471" y="40655656"/>
              <a:chExt cx="2478331" cy="1731275"/>
            </a:xfrm>
          </p:grpSpPr>
          <p:sp>
            <p:nvSpPr>
              <p:cNvPr id="16" name="爆発: 14 pt 15">
                <a:extLst>
                  <a:ext uri="{FF2B5EF4-FFF2-40B4-BE49-F238E27FC236}">
                    <a16:creationId xmlns:a16="http://schemas.microsoft.com/office/drawing/2014/main" id="{94D05C10-0C7B-0110-9192-84B30054D358}"/>
                  </a:ext>
                </a:extLst>
              </p:cNvPr>
              <p:cNvSpPr/>
              <p:nvPr/>
            </p:nvSpPr>
            <p:spPr>
              <a:xfrm rot="1273127">
                <a:off x="25132471" y="40655656"/>
                <a:ext cx="2478331" cy="1731275"/>
              </a:xfrm>
              <a:prstGeom prst="irregularSeal2">
                <a:avLst/>
              </a:prstGeom>
              <a:solidFill>
                <a:schemeClr val="tx1">
                  <a:lumMod val="85000"/>
                  <a:lumOff val="1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07" name="グループ化 1106">
                <a:extLst>
                  <a:ext uri="{FF2B5EF4-FFF2-40B4-BE49-F238E27FC236}">
                    <a16:creationId xmlns:a16="http://schemas.microsoft.com/office/drawing/2014/main" id="{E7BFC09C-A99B-52A5-062F-2E29355AAF64}"/>
                  </a:ext>
                </a:extLst>
              </p:cNvPr>
              <p:cNvGrpSpPr/>
              <p:nvPr/>
            </p:nvGrpSpPr>
            <p:grpSpPr>
              <a:xfrm>
                <a:off x="25479327" y="41062116"/>
                <a:ext cx="1634558" cy="960467"/>
                <a:chOff x="25479327" y="41062116"/>
                <a:chExt cx="1634558" cy="960467"/>
              </a:xfrm>
            </p:grpSpPr>
            <p:sp>
              <p:nvSpPr>
                <p:cNvPr id="1038" name="星: 7 pt 1037">
                  <a:extLst>
                    <a:ext uri="{FF2B5EF4-FFF2-40B4-BE49-F238E27FC236}">
                      <a16:creationId xmlns:a16="http://schemas.microsoft.com/office/drawing/2014/main" id="{E2F0024E-FFEC-B9F8-A004-7B94E2C38062}"/>
                    </a:ext>
                  </a:extLst>
                </p:cNvPr>
                <p:cNvSpPr/>
                <p:nvPr/>
              </p:nvSpPr>
              <p:spPr>
                <a:xfrm>
                  <a:off x="25950542" y="41315784"/>
                  <a:ext cx="747955" cy="449865"/>
                </a:xfrm>
                <a:prstGeom prst="star7">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7" name="楕円 1066">
                  <a:extLst>
                    <a:ext uri="{FF2B5EF4-FFF2-40B4-BE49-F238E27FC236}">
                      <a16:creationId xmlns:a16="http://schemas.microsoft.com/office/drawing/2014/main" id="{2F6E9FD2-4447-74B4-5C2B-ECAF74E14443}"/>
                    </a:ext>
                  </a:extLst>
                </p:cNvPr>
                <p:cNvSpPr/>
                <p:nvPr/>
              </p:nvSpPr>
              <p:spPr>
                <a:xfrm>
                  <a:off x="25814920" y="41218122"/>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8" name="楕円 1067">
                  <a:extLst>
                    <a:ext uri="{FF2B5EF4-FFF2-40B4-BE49-F238E27FC236}">
                      <a16:creationId xmlns:a16="http://schemas.microsoft.com/office/drawing/2014/main" id="{9277C302-5A33-8A1F-41F2-89DF9C2BBB59}"/>
                    </a:ext>
                  </a:extLst>
                </p:cNvPr>
                <p:cNvSpPr/>
                <p:nvPr/>
              </p:nvSpPr>
              <p:spPr>
                <a:xfrm>
                  <a:off x="25989738" y="41085729"/>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9" name="楕円 1068">
                  <a:extLst>
                    <a:ext uri="{FF2B5EF4-FFF2-40B4-BE49-F238E27FC236}">
                      <a16:creationId xmlns:a16="http://schemas.microsoft.com/office/drawing/2014/main" id="{08B43BEA-2878-976C-BE3B-80BC361E8492}"/>
                    </a:ext>
                  </a:extLst>
                </p:cNvPr>
                <p:cNvSpPr/>
                <p:nvPr/>
              </p:nvSpPr>
              <p:spPr>
                <a:xfrm>
                  <a:off x="25611720" y="41062116"/>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0" name="楕円 1069">
                  <a:extLst>
                    <a:ext uri="{FF2B5EF4-FFF2-40B4-BE49-F238E27FC236}">
                      <a16:creationId xmlns:a16="http://schemas.microsoft.com/office/drawing/2014/main" id="{7BEFC1F9-3982-8318-66DA-AEF9AFA3D246}"/>
                    </a:ext>
                  </a:extLst>
                </p:cNvPr>
                <p:cNvSpPr/>
                <p:nvPr/>
              </p:nvSpPr>
              <p:spPr>
                <a:xfrm>
                  <a:off x="25479327" y="41350515"/>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1" name="楕円 1070">
                  <a:extLst>
                    <a:ext uri="{FF2B5EF4-FFF2-40B4-BE49-F238E27FC236}">
                      <a16:creationId xmlns:a16="http://schemas.microsoft.com/office/drawing/2014/main" id="{97ACE805-2BD9-C328-3347-E21270CF53F0}"/>
                    </a:ext>
                  </a:extLst>
                </p:cNvPr>
                <p:cNvSpPr/>
                <p:nvPr/>
              </p:nvSpPr>
              <p:spPr>
                <a:xfrm>
                  <a:off x="25545523" y="41636287"/>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2" name="楕円 1071">
                  <a:extLst>
                    <a:ext uri="{FF2B5EF4-FFF2-40B4-BE49-F238E27FC236}">
                      <a16:creationId xmlns:a16="http://schemas.microsoft.com/office/drawing/2014/main" id="{363175DF-6196-5048-0C28-5996D742D0A7}"/>
                    </a:ext>
                  </a:extLst>
                </p:cNvPr>
                <p:cNvSpPr/>
                <p:nvPr/>
              </p:nvSpPr>
              <p:spPr>
                <a:xfrm>
                  <a:off x="25850545" y="41768680"/>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3" name="楕円 1072">
                  <a:extLst>
                    <a:ext uri="{FF2B5EF4-FFF2-40B4-BE49-F238E27FC236}">
                      <a16:creationId xmlns:a16="http://schemas.microsoft.com/office/drawing/2014/main" id="{BF02E722-4730-03E1-9A31-642D23D5F186}"/>
                    </a:ext>
                  </a:extLst>
                </p:cNvPr>
                <p:cNvSpPr/>
                <p:nvPr/>
              </p:nvSpPr>
              <p:spPr>
                <a:xfrm>
                  <a:off x="26367756" y="41117429"/>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4" name="楕円 1073">
                  <a:extLst>
                    <a:ext uri="{FF2B5EF4-FFF2-40B4-BE49-F238E27FC236}">
                      <a16:creationId xmlns:a16="http://schemas.microsoft.com/office/drawing/2014/main" id="{25382928-AFE6-C252-CFF7-0EE8BCE40459}"/>
                    </a:ext>
                  </a:extLst>
                </p:cNvPr>
                <p:cNvSpPr/>
                <p:nvPr/>
              </p:nvSpPr>
              <p:spPr>
                <a:xfrm>
                  <a:off x="26686089" y="41128312"/>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5" name="楕円 1074">
                  <a:extLst>
                    <a:ext uri="{FF2B5EF4-FFF2-40B4-BE49-F238E27FC236}">
                      <a16:creationId xmlns:a16="http://schemas.microsoft.com/office/drawing/2014/main" id="{0DD2CA13-BEE2-54D0-9809-F5AAADD2277D}"/>
                    </a:ext>
                  </a:extLst>
                </p:cNvPr>
                <p:cNvSpPr/>
                <p:nvPr/>
              </p:nvSpPr>
              <p:spPr>
                <a:xfrm>
                  <a:off x="26792581" y="41388900"/>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6" name="楕円 1075">
                  <a:extLst>
                    <a:ext uri="{FF2B5EF4-FFF2-40B4-BE49-F238E27FC236}">
                      <a16:creationId xmlns:a16="http://schemas.microsoft.com/office/drawing/2014/main" id="{F97180DC-A8FC-41D4-451A-4E5C47213B4C}"/>
                    </a:ext>
                  </a:extLst>
                </p:cNvPr>
                <p:cNvSpPr/>
                <p:nvPr/>
              </p:nvSpPr>
              <p:spPr>
                <a:xfrm>
                  <a:off x="25744011" y="41429861"/>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7" name="楕円 1076">
                  <a:extLst>
                    <a:ext uri="{FF2B5EF4-FFF2-40B4-BE49-F238E27FC236}">
                      <a16:creationId xmlns:a16="http://schemas.microsoft.com/office/drawing/2014/main" id="{A81578F2-4468-47CD-68A6-A280FBBA0E71}"/>
                    </a:ext>
                  </a:extLst>
                </p:cNvPr>
                <p:cNvSpPr/>
                <p:nvPr/>
              </p:nvSpPr>
              <p:spPr>
                <a:xfrm>
                  <a:off x="26981492" y="41496057"/>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8" name="楕円 1077">
                  <a:extLst>
                    <a:ext uri="{FF2B5EF4-FFF2-40B4-BE49-F238E27FC236}">
                      <a16:creationId xmlns:a16="http://schemas.microsoft.com/office/drawing/2014/main" id="{999CB895-B529-3E5B-609B-B048DB8B71E6}"/>
                    </a:ext>
                  </a:extLst>
                </p:cNvPr>
                <p:cNvSpPr/>
                <p:nvPr/>
              </p:nvSpPr>
              <p:spPr>
                <a:xfrm>
                  <a:off x="26138157" y="41890190"/>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9" name="楕円 1078">
                  <a:extLst>
                    <a:ext uri="{FF2B5EF4-FFF2-40B4-BE49-F238E27FC236}">
                      <a16:creationId xmlns:a16="http://schemas.microsoft.com/office/drawing/2014/main" id="{7A844365-97E8-C744-8B41-AA911F8FE3F6}"/>
                    </a:ext>
                  </a:extLst>
                </p:cNvPr>
                <p:cNvSpPr/>
                <p:nvPr/>
              </p:nvSpPr>
              <p:spPr>
                <a:xfrm>
                  <a:off x="25574346" y="41822626"/>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0" name="楕円 1079">
                  <a:extLst>
                    <a:ext uri="{FF2B5EF4-FFF2-40B4-BE49-F238E27FC236}">
                      <a16:creationId xmlns:a16="http://schemas.microsoft.com/office/drawing/2014/main" id="{D82F3D67-E971-1C3A-EABA-9779D930BD3F}"/>
                    </a:ext>
                  </a:extLst>
                </p:cNvPr>
                <p:cNvSpPr/>
                <p:nvPr/>
              </p:nvSpPr>
              <p:spPr>
                <a:xfrm>
                  <a:off x="26847149" y="41673827"/>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1" name="楕円 1080">
                  <a:extLst>
                    <a:ext uri="{FF2B5EF4-FFF2-40B4-BE49-F238E27FC236}">
                      <a16:creationId xmlns:a16="http://schemas.microsoft.com/office/drawing/2014/main" id="{DAE167BA-4455-47DE-C6DC-F90801B012A7}"/>
                    </a:ext>
                  </a:extLst>
                </p:cNvPr>
                <p:cNvSpPr/>
                <p:nvPr/>
              </p:nvSpPr>
              <p:spPr>
                <a:xfrm>
                  <a:off x="26500149" y="41890190"/>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2" name="楕円 1081">
                  <a:extLst>
                    <a:ext uri="{FF2B5EF4-FFF2-40B4-BE49-F238E27FC236}">
                      <a16:creationId xmlns:a16="http://schemas.microsoft.com/office/drawing/2014/main" id="{3B08A711-3C7D-8D70-64A6-EA70EA6E41F5}"/>
                    </a:ext>
                  </a:extLst>
                </p:cNvPr>
                <p:cNvSpPr/>
                <p:nvPr/>
              </p:nvSpPr>
              <p:spPr>
                <a:xfrm>
                  <a:off x="26635771" y="41768679"/>
                  <a:ext cx="132393" cy="132393"/>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83" name="星: 10 pt 1082">
              <a:extLst>
                <a:ext uri="{FF2B5EF4-FFF2-40B4-BE49-F238E27FC236}">
                  <a16:creationId xmlns:a16="http://schemas.microsoft.com/office/drawing/2014/main" id="{F5531B97-7C8F-2469-FBF6-8C1D09BC525A}"/>
                </a:ext>
              </a:extLst>
            </p:cNvPr>
            <p:cNvSpPr/>
            <p:nvPr/>
          </p:nvSpPr>
          <p:spPr>
            <a:xfrm>
              <a:off x="22569003" y="34673565"/>
              <a:ext cx="443645" cy="443645"/>
            </a:xfrm>
            <a:prstGeom prst="star10">
              <a:avLst>
                <a:gd name="adj" fmla="val 19632"/>
                <a:gd name="hf" fmla="val 105146"/>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4" name="星: 10 pt 1083">
              <a:extLst>
                <a:ext uri="{FF2B5EF4-FFF2-40B4-BE49-F238E27FC236}">
                  <a16:creationId xmlns:a16="http://schemas.microsoft.com/office/drawing/2014/main" id="{DB46B766-164D-CF48-479B-9F702A2D6982}"/>
                </a:ext>
              </a:extLst>
            </p:cNvPr>
            <p:cNvSpPr/>
            <p:nvPr/>
          </p:nvSpPr>
          <p:spPr>
            <a:xfrm>
              <a:off x="21716508" y="35197636"/>
              <a:ext cx="443645" cy="443645"/>
            </a:xfrm>
            <a:prstGeom prst="star10">
              <a:avLst>
                <a:gd name="adj" fmla="val 19632"/>
                <a:gd name="hf" fmla="val 105146"/>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5" name="星: 10 pt 1084">
              <a:extLst>
                <a:ext uri="{FF2B5EF4-FFF2-40B4-BE49-F238E27FC236}">
                  <a16:creationId xmlns:a16="http://schemas.microsoft.com/office/drawing/2014/main" id="{CA0FF307-1678-300C-712D-80EB63126717}"/>
                </a:ext>
              </a:extLst>
            </p:cNvPr>
            <p:cNvSpPr/>
            <p:nvPr/>
          </p:nvSpPr>
          <p:spPr>
            <a:xfrm>
              <a:off x="21883148" y="34703023"/>
              <a:ext cx="443645" cy="443645"/>
            </a:xfrm>
            <a:prstGeom prst="star10">
              <a:avLst>
                <a:gd name="adj" fmla="val 19632"/>
                <a:gd name="hf" fmla="val 105146"/>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6" name="矢印: 右 1085">
              <a:extLst>
                <a:ext uri="{FF2B5EF4-FFF2-40B4-BE49-F238E27FC236}">
                  <a16:creationId xmlns:a16="http://schemas.microsoft.com/office/drawing/2014/main" id="{8B90517D-C456-811D-64F1-957A1818439A}"/>
                </a:ext>
              </a:extLst>
            </p:cNvPr>
            <p:cNvSpPr/>
            <p:nvPr/>
          </p:nvSpPr>
          <p:spPr>
            <a:xfrm rot="2413116">
              <a:off x="22446392" y="35259608"/>
              <a:ext cx="470977" cy="443747"/>
            </a:xfrm>
            <a:prstGeom prst="rightArrow">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9" name="グループ化 1088">
              <a:extLst>
                <a:ext uri="{FF2B5EF4-FFF2-40B4-BE49-F238E27FC236}">
                  <a16:creationId xmlns:a16="http://schemas.microsoft.com/office/drawing/2014/main" id="{74541904-9EED-5379-2F6C-DD8A6602B99B}"/>
                </a:ext>
              </a:extLst>
            </p:cNvPr>
            <p:cNvGrpSpPr/>
            <p:nvPr/>
          </p:nvGrpSpPr>
          <p:grpSpPr>
            <a:xfrm>
              <a:off x="23296310" y="37539471"/>
              <a:ext cx="515378" cy="515378"/>
              <a:chOff x="23210788" y="37358668"/>
              <a:chExt cx="515378" cy="515378"/>
            </a:xfrm>
          </p:grpSpPr>
          <p:sp>
            <p:nvSpPr>
              <p:cNvPr id="1087" name="星: 10 pt 1086">
                <a:extLst>
                  <a:ext uri="{FF2B5EF4-FFF2-40B4-BE49-F238E27FC236}">
                    <a16:creationId xmlns:a16="http://schemas.microsoft.com/office/drawing/2014/main" id="{7EEEA501-D35E-AC1A-2AF3-1798723643B0}"/>
                  </a:ext>
                </a:extLst>
              </p:cNvPr>
              <p:cNvSpPr/>
              <p:nvPr/>
            </p:nvSpPr>
            <p:spPr>
              <a:xfrm>
                <a:off x="23246655" y="37394535"/>
                <a:ext cx="443645" cy="443645"/>
              </a:xfrm>
              <a:prstGeom prst="star10">
                <a:avLst>
                  <a:gd name="adj" fmla="val 19632"/>
                  <a:gd name="hf" fmla="val 105146"/>
                </a:avLst>
              </a:prstGeom>
              <a:solidFill>
                <a:schemeClr val="tx1">
                  <a:lumMod val="65000"/>
                  <a:lumOff val="3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8" name="楕円 1087">
                <a:extLst>
                  <a:ext uri="{FF2B5EF4-FFF2-40B4-BE49-F238E27FC236}">
                    <a16:creationId xmlns:a16="http://schemas.microsoft.com/office/drawing/2014/main" id="{52248B22-10D4-120B-C16E-C2FC146B14B2}"/>
                  </a:ext>
                </a:extLst>
              </p:cNvPr>
              <p:cNvSpPr/>
              <p:nvPr/>
            </p:nvSpPr>
            <p:spPr>
              <a:xfrm>
                <a:off x="23210788" y="37358668"/>
                <a:ext cx="515378" cy="51537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90" name="グループ化 1089">
              <a:extLst>
                <a:ext uri="{FF2B5EF4-FFF2-40B4-BE49-F238E27FC236}">
                  <a16:creationId xmlns:a16="http://schemas.microsoft.com/office/drawing/2014/main" id="{21D74CC7-8205-F283-FC91-093B29432074}"/>
                </a:ext>
              </a:extLst>
            </p:cNvPr>
            <p:cNvGrpSpPr/>
            <p:nvPr/>
          </p:nvGrpSpPr>
          <p:grpSpPr>
            <a:xfrm>
              <a:off x="24405941" y="37585082"/>
              <a:ext cx="515378" cy="515378"/>
              <a:chOff x="23210788" y="37358668"/>
              <a:chExt cx="515378" cy="515378"/>
            </a:xfrm>
          </p:grpSpPr>
          <p:sp>
            <p:nvSpPr>
              <p:cNvPr id="1091" name="星: 10 pt 1090">
                <a:extLst>
                  <a:ext uri="{FF2B5EF4-FFF2-40B4-BE49-F238E27FC236}">
                    <a16:creationId xmlns:a16="http://schemas.microsoft.com/office/drawing/2014/main" id="{79F824F7-5870-9F75-4D8D-8E125B0DDA57}"/>
                  </a:ext>
                </a:extLst>
              </p:cNvPr>
              <p:cNvSpPr/>
              <p:nvPr/>
            </p:nvSpPr>
            <p:spPr>
              <a:xfrm>
                <a:off x="23246655" y="37394535"/>
                <a:ext cx="443645" cy="443645"/>
              </a:xfrm>
              <a:prstGeom prst="star10">
                <a:avLst>
                  <a:gd name="adj" fmla="val 19632"/>
                  <a:gd name="hf" fmla="val 105146"/>
                </a:avLst>
              </a:prstGeom>
              <a:solidFill>
                <a:schemeClr val="tx1">
                  <a:lumMod val="65000"/>
                  <a:lumOff val="3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2" name="楕円 1091">
                <a:extLst>
                  <a:ext uri="{FF2B5EF4-FFF2-40B4-BE49-F238E27FC236}">
                    <a16:creationId xmlns:a16="http://schemas.microsoft.com/office/drawing/2014/main" id="{62DA7FC0-1186-3190-0EB8-12E21E630C72}"/>
                  </a:ext>
                </a:extLst>
              </p:cNvPr>
              <p:cNvSpPr/>
              <p:nvPr/>
            </p:nvSpPr>
            <p:spPr>
              <a:xfrm>
                <a:off x="23210788" y="37358668"/>
                <a:ext cx="515378" cy="51537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93" name="グループ化 1092">
              <a:extLst>
                <a:ext uri="{FF2B5EF4-FFF2-40B4-BE49-F238E27FC236}">
                  <a16:creationId xmlns:a16="http://schemas.microsoft.com/office/drawing/2014/main" id="{21F2C49F-236F-24DF-D034-FF3E7BF6F458}"/>
                </a:ext>
              </a:extLst>
            </p:cNvPr>
            <p:cNvGrpSpPr/>
            <p:nvPr/>
          </p:nvGrpSpPr>
          <p:grpSpPr>
            <a:xfrm>
              <a:off x="22536140" y="38007562"/>
              <a:ext cx="515378" cy="515378"/>
              <a:chOff x="23210788" y="37358668"/>
              <a:chExt cx="515378" cy="515378"/>
            </a:xfrm>
          </p:grpSpPr>
          <p:sp>
            <p:nvSpPr>
              <p:cNvPr id="1094" name="星: 10 pt 1093">
                <a:extLst>
                  <a:ext uri="{FF2B5EF4-FFF2-40B4-BE49-F238E27FC236}">
                    <a16:creationId xmlns:a16="http://schemas.microsoft.com/office/drawing/2014/main" id="{194C16B1-417F-6908-6015-9F7134BCB848}"/>
                  </a:ext>
                </a:extLst>
              </p:cNvPr>
              <p:cNvSpPr/>
              <p:nvPr/>
            </p:nvSpPr>
            <p:spPr>
              <a:xfrm>
                <a:off x="23246655" y="37394535"/>
                <a:ext cx="443645" cy="443645"/>
              </a:xfrm>
              <a:prstGeom prst="star10">
                <a:avLst>
                  <a:gd name="adj" fmla="val 19632"/>
                  <a:gd name="hf" fmla="val 105146"/>
                </a:avLst>
              </a:prstGeom>
              <a:solidFill>
                <a:schemeClr val="tx1">
                  <a:lumMod val="65000"/>
                  <a:lumOff val="3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5" name="楕円 1094">
                <a:extLst>
                  <a:ext uri="{FF2B5EF4-FFF2-40B4-BE49-F238E27FC236}">
                    <a16:creationId xmlns:a16="http://schemas.microsoft.com/office/drawing/2014/main" id="{0F383F03-183A-0414-3AE5-1604EC0CD842}"/>
                  </a:ext>
                </a:extLst>
              </p:cNvPr>
              <p:cNvSpPr/>
              <p:nvPr/>
            </p:nvSpPr>
            <p:spPr>
              <a:xfrm>
                <a:off x="23210788" y="37358668"/>
                <a:ext cx="515378" cy="51537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97" name="グループ化 1096">
              <a:extLst>
                <a:ext uri="{FF2B5EF4-FFF2-40B4-BE49-F238E27FC236}">
                  <a16:creationId xmlns:a16="http://schemas.microsoft.com/office/drawing/2014/main" id="{A6142BCD-4A0E-C92D-20DE-871987472682}"/>
                </a:ext>
              </a:extLst>
            </p:cNvPr>
            <p:cNvGrpSpPr/>
            <p:nvPr/>
          </p:nvGrpSpPr>
          <p:grpSpPr>
            <a:xfrm>
              <a:off x="23165369" y="35404946"/>
              <a:ext cx="1928010" cy="1306829"/>
              <a:chOff x="23012969" y="35252546"/>
              <a:chExt cx="1928010" cy="1306829"/>
            </a:xfrm>
          </p:grpSpPr>
          <p:sp>
            <p:nvSpPr>
              <p:cNvPr id="1098" name="雲 1097">
                <a:extLst>
                  <a:ext uri="{FF2B5EF4-FFF2-40B4-BE49-F238E27FC236}">
                    <a16:creationId xmlns:a16="http://schemas.microsoft.com/office/drawing/2014/main" id="{DB3FDE49-F2CA-37D9-3113-268D300FC787}"/>
                  </a:ext>
                </a:extLst>
              </p:cNvPr>
              <p:cNvSpPr/>
              <p:nvPr/>
            </p:nvSpPr>
            <p:spPr>
              <a:xfrm>
                <a:off x="23012969" y="35252546"/>
                <a:ext cx="1928010" cy="1306829"/>
              </a:xfrm>
              <a:prstGeom prst="clou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9" name="楕円 1098">
                <a:extLst>
                  <a:ext uri="{FF2B5EF4-FFF2-40B4-BE49-F238E27FC236}">
                    <a16:creationId xmlns:a16="http://schemas.microsoft.com/office/drawing/2014/main" id="{40702DB8-9D43-B4FC-79E4-ADA25990B5B5}"/>
                  </a:ext>
                </a:extLst>
              </p:cNvPr>
              <p:cNvSpPr/>
              <p:nvPr/>
            </p:nvSpPr>
            <p:spPr>
              <a:xfrm>
                <a:off x="23671490" y="35837994"/>
                <a:ext cx="582051" cy="431925"/>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0" name="楕円 1099">
                <a:extLst>
                  <a:ext uri="{FF2B5EF4-FFF2-40B4-BE49-F238E27FC236}">
                    <a16:creationId xmlns:a16="http://schemas.microsoft.com/office/drawing/2014/main" id="{E466FD4C-884C-0601-B732-62DE786A8BD0}"/>
                  </a:ext>
                </a:extLst>
              </p:cNvPr>
              <p:cNvSpPr/>
              <p:nvPr/>
            </p:nvSpPr>
            <p:spPr>
              <a:xfrm>
                <a:off x="23472793" y="35561629"/>
                <a:ext cx="201682" cy="201682"/>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1" name="楕円 1100">
                <a:extLst>
                  <a:ext uri="{FF2B5EF4-FFF2-40B4-BE49-F238E27FC236}">
                    <a16:creationId xmlns:a16="http://schemas.microsoft.com/office/drawing/2014/main" id="{1BC9D6BC-FBB3-FBF7-B9B2-BC00A07E68FD}"/>
                  </a:ext>
                </a:extLst>
              </p:cNvPr>
              <p:cNvSpPr/>
              <p:nvPr/>
            </p:nvSpPr>
            <p:spPr>
              <a:xfrm>
                <a:off x="24245394" y="35571212"/>
                <a:ext cx="201682" cy="201682"/>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02" name="グループ化 1101">
              <a:extLst>
                <a:ext uri="{FF2B5EF4-FFF2-40B4-BE49-F238E27FC236}">
                  <a16:creationId xmlns:a16="http://schemas.microsoft.com/office/drawing/2014/main" id="{0CF68932-4997-111D-8509-FF955444BBB0}"/>
                </a:ext>
              </a:extLst>
            </p:cNvPr>
            <p:cNvGrpSpPr/>
            <p:nvPr/>
          </p:nvGrpSpPr>
          <p:grpSpPr>
            <a:xfrm>
              <a:off x="21732333" y="40608896"/>
              <a:ext cx="1928010" cy="1306829"/>
              <a:chOff x="23012969" y="35252546"/>
              <a:chExt cx="1928010" cy="1306829"/>
            </a:xfrm>
          </p:grpSpPr>
          <p:sp>
            <p:nvSpPr>
              <p:cNvPr id="1103" name="雲 1102">
                <a:extLst>
                  <a:ext uri="{FF2B5EF4-FFF2-40B4-BE49-F238E27FC236}">
                    <a16:creationId xmlns:a16="http://schemas.microsoft.com/office/drawing/2014/main" id="{093D784F-6F5F-860D-0CE6-53CD1B1F281E}"/>
                  </a:ext>
                </a:extLst>
              </p:cNvPr>
              <p:cNvSpPr/>
              <p:nvPr/>
            </p:nvSpPr>
            <p:spPr>
              <a:xfrm>
                <a:off x="23012969" y="35252546"/>
                <a:ext cx="1928010" cy="1306829"/>
              </a:xfrm>
              <a:prstGeom prst="cloud">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4" name="楕円 1103">
                <a:extLst>
                  <a:ext uri="{FF2B5EF4-FFF2-40B4-BE49-F238E27FC236}">
                    <a16:creationId xmlns:a16="http://schemas.microsoft.com/office/drawing/2014/main" id="{33A055E8-0658-E2FF-AAAF-AFE1C88C8F40}"/>
                  </a:ext>
                </a:extLst>
              </p:cNvPr>
              <p:cNvSpPr/>
              <p:nvPr/>
            </p:nvSpPr>
            <p:spPr>
              <a:xfrm>
                <a:off x="23671490" y="35837994"/>
                <a:ext cx="582051" cy="431925"/>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5" name="楕円 1104">
                <a:extLst>
                  <a:ext uri="{FF2B5EF4-FFF2-40B4-BE49-F238E27FC236}">
                    <a16:creationId xmlns:a16="http://schemas.microsoft.com/office/drawing/2014/main" id="{D1DDBAE7-C494-A2E8-EC32-5E5A5F5515AA}"/>
                  </a:ext>
                </a:extLst>
              </p:cNvPr>
              <p:cNvSpPr/>
              <p:nvPr/>
            </p:nvSpPr>
            <p:spPr>
              <a:xfrm>
                <a:off x="23472793" y="35561629"/>
                <a:ext cx="201682" cy="201682"/>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6" name="楕円 1105">
                <a:extLst>
                  <a:ext uri="{FF2B5EF4-FFF2-40B4-BE49-F238E27FC236}">
                    <a16:creationId xmlns:a16="http://schemas.microsoft.com/office/drawing/2014/main" id="{28316269-0B79-5FD1-58E5-045DE6B03E0B}"/>
                  </a:ext>
                </a:extLst>
              </p:cNvPr>
              <p:cNvSpPr/>
              <p:nvPr/>
            </p:nvSpPr>
            <p:spPr>
              <a:xfrm>
                <a:off x="24245394" y="35571212"/>
                <a:ext cx="201682" cy="201682"/>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10" name="矢印: 下 1109">
              <a:extLst>
                <a:ext uri="{FF2B5EF4-FFF2-40B4-BE49-F238E27FC236}">
                  <a16:creationId xmlns:a16="http://schemas.microsoft.com/office/drawing/2014/main" id="{6CC13799-73E6-D06D-DBF0-6FA14E3C5B4B}"/>
                </a:ext>
              </a:extLst>
            </p:cNvPr>
            <p:cNvSpPr/>
            <p:nvPr/>
          </p:nvSpPr>
          <p:spPr>
            <a:xfrm>
              <a:off x="23573634" y="36930645"/>
              <a:ext cx="957347" cy="5153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1" name="矢印: 下 1110">
              <a:extLst>
                <a:ext uri="{FF2B5EF4-FFF2-40B4-BE49-F238E27FC236}">
                  <a16:creationId xmlns:a16="http://schemas.microsoft.com/office/drawing/2014/main" id="{7B68DCFC-2CC8-7B8A-0030-24B3B5D05878}"/>
                </a:ext>
              </a:extLst>
            </p:cNvPr>
            <p:cNvSpPr/>
            <p:nvPr/>
          </p:nvSpPr>
          <p:spPr>
            <a:xfrm rot="1743264">
              <a:off x="23293774" y="39662466"/>
              <a:ext cx="758886" cy="8775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15" name="グループ化 1114">
              <a:extLst>
                <a:ext uri="{FF2B5EF4-FFF2-40B4-BE49-F238E27FC236}">
                  <a16:creationId xmlns:a16="http://schemas.microsoft.com/office/drawing/2014/main" id="{20A3735A-F837-E9AF-C539-557E31AC47A8}"/>
                </a:ext>
              </a:extLst>
            </p:cNvPr>
            <p:cNvGrpSpPr/>
            <p:nvPr/>
          </p:nvGrpSpPr>
          <p:grpSpPr>
            <a:xfrm>
              <a:off x="24193461" y="39629915"/>
              <a:ext cx="1138556" cy="1566170"/>
              <a:chOff x="24501112" y="39381707"/>
              <a:chExt cx="1138556" cy="1566170"/>
            </a:xfrm>
          </p:grpSpPr>
          <p:sp>
            <p:nvSpPr>
              <p:cNvPr id="1114" name="矢印: 下 1113">
                <a:extLst>
                  <a:ext uri="{FF2B5EF4-FFF2-40B4-BE49-F238E27FC236}">
                    <a16:creationId xmlns:a16="http://schemas.microsoft.com/office/drawing/2014/main" id="{AAAEC24E-18C2-C5BF-6481-B1850809DAE6}"/>
                  </a:ext>
                </a:extLst>
              </p:cNvPr>
              <p:cNvSpPr/>
              <p:nvPr/>
            </p:nvSpPr>
            <p:spPr>
              <a:xfrm rot="19856736" flipH="1">
                <a:off x="24880782" y="40070354"/>
                <a:ext cx="758886" cy="8775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3" name="矢印: 下 1112">
                <a:extLst>
                  <a:ext uri="{FF2B5EF4-FFF2-40B4-BE49-F238E27FC236}">
                    <a16:creationId xmlns:a16="http://schemas.microsoft.com/office/drawing/2014/main" id="{9346EBD8-9A89-C608-ED75-1BA15A5A67BD}"/>
                  </a:ext>
                </a:extLst>
              </p:cNvPr>
              <p:cNvSpPr/>
              <p:nvPr/>
            </p:nvSpPr>
            <p:spPr>
              <a:xfrm rot="19856736" flipH="1">
                <a:off x="24681792" y="39682992"/>
                <a:ext cx="758886" cy="8775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2" name="矢印: 下 1111">
                <a:extLst>
                  <a:ext uri="{FF2B5EF4-FFF2-40B4-BE49-F238E27FC236}">
                    <a16:creationId xmlns:a16="http://schemas.microsoft.com/office/drawing/2014/main" id="{48A52438-C22A-B74F-F865-7BED7A5E36F1}"/>
                  </a:ext>
                </a:extLst>
              </p:cNvPr>
              <p:cNvSpPr/>
              <p:nvPr/>
            </p:nvSpPr>
            <p:spPr>
              <a:xfrm rot="19856736" flipH="1">
                <a:off x="24501112" y="39381707"/>
                <a:ext cx="758886" cy="8775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16" name="テキスト ボックス 1115">
              <a:extLst>
                <a:ext uri="{FF2B5EF4-FFF2-40B4-BE49-F238E27FC236}">
                  <a16:creationId xmlns:a16="http://schemas.microsoft.com/office/drawing/2014/main" id="{0C88D08C-AE95-0491-C84F-D3FB9A64BFC9}"/>
                </a:ext>
              </a:extLst>
            </p:cNvPr>
            <p:cNvSpPr txBox="1"/>
            <p:nvPr/>
          </p:nvSpPr>
          <p:spPr>
            <a:xfrm>
              <a:off x="20706935" y="34913379"/>
              <a:ext cx="1210588" cy="707886"/>
            </a:xfrm>
            <a:prstGeom prst="rect">
              <a:avLst/>
            </a:prstGeom>
            <a:noFill/>
          </p:spPr>
          <p:txBody>
            <a:bodyPr wrap="none" rtlCol="0">
              <a:spAutoFit/>
            </a:bodyPr>
            <a:lstStyle/>
            <a:p>
              <a:r>
                <a:rPr kumimoji="1" lang="ja-JP" altLang="en-US" sz="2000" b="1" dirty="0"/>
                <a:t>ウイルス</a:t>
              </a:r>
              <a:endParaRPr kumimoji="1" lang="en-US" altLang="ja-JP" sz="2000" b="1" dirty="0"/>
            </a:p>
            <a:p>
              <a:r>
                <a:rPr kumimoji="1" lang="ja-JP" altLang="en-US" sz="2000" b="1" dirty="0"/>
                <a:t>細菌</a:t>
              </a:r>
            </a:p>
          </p:txBody>
        </p:sp>
        <p:sp>
          <p:nvSpPr>
            <p:cNvPr id="1117" name="テキスト ボックス 1116">
              <a:extLst>
                <a:ext uri="{FF2B5EF4-FFF2-40B4-BE49-F238E27FC236}">
                  <a16:creationId xmlns:a16="http://schemas.microsoft.com/office/drawing/2014/main" id="{75EEEBD4-7B3E-38D3-B971-6A445365F38C}"/>
                </a:ext>
              </a:extLst>
            </p:cNvPr>
            <p:cNvSpPr txBox="1"/>
            <p:nvPr/>
          </p:nvSpPr>
          <p:spPr>
            <a:xfrm>
              <a:off x="25387667" y="38343382"/>
              <a:ext cx="2339102" cy="954107"/>
            </a:xfrm>
            <a:prstGeom prst="rect">
              <a:avLst/>
            </a:prstGeom>
            <a:noFill/>
          </p:spPr>
          <p:txBody>
            <a:bodyPr wrap="none" rtlCol="0">
              <a:spAutoFit/>
            </a:bodyPr>
            <a:lstStyle/>
            <a:p>
              <a:r>
                <a:rPr kumimoji="1" lang="ja-JP" altLang="en-US" sz="2800" b="1" dirty="0"/>
                <a:t>活性化して</a:t>
              </a:r>
              <a:endParaRPr kumimoji="1" lang="en-US" altLang="ja-JP" sz="2800" b="1" dirty="0"/>
            </a:p>
            <a:p>
              <a:r>
                <a:rPr kumimoji="1" lang="ja-JP" altLang="en-US" sz="2800" b="1" dirty="0"/>
                <a:t>病原体を撃退</a:t>
              </a:r>
            </a:p>
          </p:txBody>
        </p:sp>
        <p:sp>
          <p:nvSpPr>
            <p:cNvPr id="1118" name="テキスト ボックス 1117">
              <a:extLst>
                <a:ext uri="{FF2B5EF4-FFF2-40B4-BE49-F238E27FC236}">
                  <a16:creationId xmlns:a16="http://schemas.microsoft.com/office/drawing/2014/main" id="{2888F5D5-571C-51BA-280E-2CD52055F37D}"/>
                </a:ext>
              </a:extLst>
            </p:cNvPr>
            <p:cNvSpPr txBox="1"/>
            <p:nvPr/>
          </p:nvSpPr>
          <p:spPr>
            <a:xfrm>
              <a:off x="21252206" y="39903180"/>
              <a:ext cx="1261884" cy="523220"/>
            </a:xfrm>
            <a:prstGeom prst="rect">
              <a:avLst/>
            </a:prstGeom>
            <a:noFill/>
          </p:spPr>
          <p:txBody>
            <a:bodyPr wrap="none" rtlCol="0">
              <a:spAutoFit/>
            </a:bodyPr>
            <a:lstStyle/>
            <a:p>
              <a:r>
                <a:rPr kumimoji="1" lang="ja-JP" altLang="en-US" sz="2800" b="1" dirty="0"/>
                <a:t>鎮静化</a:t>
              </a:r>
            </a:p>
          </p:txBody>
        </p:sp>
        <p:sp>
          <p:nvSpPr>
            <p:cNvPr id="1119" name="テキスト ボックス 1118">
              <a:extLst>
                <a:ext uri="{FF2B5EF4-FFF2-40B4-BE49-F238E27FC236}">
                  <a16:creationId xmlns:a16="http://schemas.microsoft.com/office/drawing/2014/main" id="{7DC5D4FC-46DB-A64C-A852-8502A24BBDDC}"/>
                </a:ext>
              </a:extLst>
            </p:cNvPr>
            <p:cNvSpPr txBox="1"/>
            <p:nvPr/>
          </p:nvSpPr>
          <p:spPr>
            <a:xfrm>
              <a:off x="27830443" y="41379834"/>
              <a:ext cx="1261884" cy="954107"/>
            </a:xfrm>
            <a:prstGeom prst="rect">
              <a:avLst/>
            </a:prstGeom>
            <a:noFill/>
          </p:spPr>
          <p:txBody>
            <a:bodyPr wrap="none" rtlCol="0">
              <a:spAutoFit/>
            </a:bodyPr>
            <a:lstStyle/>
            <a:p>
              <a:r>
                <a:rPr kumimoji="1" lang="ja-JP" altLang="en-US" sz="2800" b="1" dirty="0"/>
                <a:t>慢性化</a:t>
              </a:r>
              <a:endParaRPr kumimoji="1" lang="en-US" altLang="ja-JP" sz="2800" b="1" dirty="0"/>
            </a:p>
            <a:p>
              <a:r>
                <a:rPr kumimoji="1" lang="ja-JP" altLang="en-US" sz="2800" b="1" dirty="0"/>
                <a:t>劇症化</a:t>
              </a:r>
            </a:p>
          </p:txBody>
        </p:sp>
        <p:sp>
          <p:nvSpPr>
            <p:cNvPr id="1120" name="テキスト ボックス 1119">
              <a:extLst>
                <a:ext uri="{FF2B5EF4-FFF2-40B4-BE49-F238E27FC236}">
                  <a16:creationId xmlns:a16="http://schemas.microsoft.com/office/drawing/2014/main" id="{7506628F-03AB-002B-6EEC-5BF5BFC861E0}"/>
                </a:ext>
              </a:extLst>
            </p:cNvPr>
            <p:cNvSpPr txBox="1"/>
            <p:nvPr/>
          </p:nvSpPr>
          <p:spPr>
            <a:xfrm>
              <a:off x="25241593" y="39861253"/>
              <a:ext cx="3127459" cy="400110"/>
            </a:xfrm>
            <a:prstGeom prst="rect">
              <a:avLst/>
            </a:prstGeom>
            <a:noFill/>
          </p:spPr>
          <p:txBody>
            <a:bodyPr wrap="none" rtlCol="0">
              <a:spAutoFit/>
            </a:bodyPr>
            <a:lstStyle/>
            <a:p>
              <a:r>
                <a:rPr kumimoji="1" lang="ja-JP" altLang="en-US" sz="2000" b="1" dirty="0"/>
                <a:t>サイトカインストーム </a:t>
              </a:r>
              <a:r>
                <a:rPr kumimoji="1" lang="en-US" altLang="ja-JP" sz="2000" b="1" dirty="0" err="1"/>
                <a:t>etc</a:t>
              </a:r>
              <a:endParaRPr kumimoji="1" lang="ja-JP" altLang="en-US" sz="2000" b="1" dirty="0"/>
            </a:p>
          </p:txBody>
        </p:sp>
        <p:sp>
          <p:nvSpPr>
            <p:cNvPr id="1121" name="テキスト ボックス 1120">
              <a:extLst>
                <a:ext uri="{FF2B5EF4-FFF2-40B4-BE49-F238E27FC236}">
                  <a16:creationId xmlns:a16="http://schemas.microsoft.com/office/drawing/2014/main" id="{7FA94F6B-2061-B2AD-36DC-11E4D4BA5038}"/>
                </a:ext>
              </a:extLst>
            </p:cNvPr>
            <p:cNvSpPr txBox="1"/>
            <p:nvPr/>
          </p:nvSpPr>
          <p:spPr>
            <a:xfrm>
              <a:off x="23552480" y="34867827"/>
              <a:ext cx="1210588" cy="400110"/>
            </a:xfrm>
            <a:prstGeom prst="rect">
              <a:avLst/>
            </a:prstGeom>
            <a:noFill/>
          </p:spPr>
          <p:txBody>
            <a:bodyPr wrap="none" rtlCol="0">
              <a:spAutoFit/>
            </a:bodyPr>
            <a:lstStyle/>
            <a:p>
              <a:r>
                <a:rPr kumimoji="1" lang="ja-JP" altLang="en-US" sz="2000" b="1" dirty="0"/>
                <a:t>免疫細胞</a:t>
              </a:r>
            </a:p>
          </p:txBody>
        </p:sp>
      </p:grpSp>
      <p:sp>
        <p:nvSpPr>
          <p:cNvPr id="1122" name="テキスト ボックス 1121">
            <a:extLst>
              <a:ext uri="{FF2B5EF4-FFF2-40B4-BE49-F238E27FC236}">
                <a16:creationId xmlns:a16="http://schemas.microsoft.com/office/drawing/2014/main" id="{74333D10-F078-0954-B0B7-82BCEBEDA685}"/>
              </a:ext>
            </a:extLst>
          </p:cNvPr>
          <p:cNvSpPr txBox="1"/>
          <p:nvPr/>
        </p:nvSpPr>
        <p:spPr>
          <a:xfrm>
            <a:off x="25497348" y="36285209"/>
            <a:ext cx="4600019" cy="1631216"/>
          </a:xfrm>
          <a:prstGeom prst="rect">
            <a:avLst/>
          </a:prstGeom>
          <a:noFill/>
          <a:ln>
            <a:solidFill>
              <a:schemeClr val="tx1"/>
            </a:solidFill>
          </a:ln>
        </p:spPr>
        <p:txBody>
          <a:bodyPr wrap="square" rtlCol="0">
            <a:spAutoFit/>
          </a:bodyPr>
          <a:lstStyle/>
          <a:p>
            <a:r>
              <a:rPr kumimoji="1" lang="ja-JP" altLang="en-US" sz="2000" dirty="0"/>
              <a:t>活性化した免疫細胞が鎮静化するのか、それとも慢性化し劇症化するかの分岐点での免疫細胞の振る舞いを理解することが、炎症の慢性化・劇症化を防ぐうえで極めて重要である。</a:t>
            </a:r>
          </a:p>
        </p:txBody>
      </p:sp>
    </p:spTree>
    <p:extLst>
      <p:ext uri="{BB962C8B-B14F-4D97-AF65-F5344CB8AC3E}">
        <p14:creationId xmlns:p14="http://schemas.microsoft.com/office/powerpoint/2010/main" val="300616586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668</TotalTime>
  <Words>1315</Words>
  <Application>Microsoft Office PowerPoint</Application>
  <PresentationFormat>ユーザー設定</PresentationFormat>
  <Paragraphs>99</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ヒラギノ角ゴ Pro W3</vt:lpstr>
      <vt:lpstr>Arial</vt:lpstr>
      <vt:lpstr>Calibri</vt:lpstr>
      <vt:lpstr>Calibri Light</vt:lpstr>
      <vt:lpstr>Times</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正二 尾田</dc:creator>
  <cp:lastModifiedBy>正二 尾田</cp:lastModifiedBy>
  <cp:revision>37</cp:revision>
  <cp:lastPrinted>2023-12-01T01:01:50Z</cp:lastPrinted>
  <dcterms:created xsi:type="dcterms:W3CDTF">2023-11-19T05:45:35Z</dcterms:created>
  <dcterms:modified xsi:type="dcterms:W3CDTF">2023-12-04T02:30:08Z</dcterms:modified>
</cp:coreProperties>
</file>