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charts/chart11.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59" r:id="rId4"/>
    <p:sldId id="260" r:id="rId5"/>
    <p:sldId id="261" r:id="rId6"/>
    <p:sldId id="256" r:id="rId7"/>
    <p:sldId id="257" r:id="rId8"/>
    <p:sldId id="263" r:id="rId9"/>
    <p:sldId id="258" r:id="rId10"/>
    <p:sldId id="262" r:id="rId11"/>
    <p:sldId id="266" r:id="rId1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22826;&#30000;&#21531;&#12503;&#12525;&#12472;&#12455;&#12463;&#12488;\&#33337;&#27211;&#12373;&#12435;\&#31278;&#23376;&#23798;&#12503;&#12525;&#12472;&#12455;&#12463;&#12488;\&#12522;&#12531;&#37240;&#28204;&#23450;\20150704&#31278;&#23376;&#23798;&#28023;&#27700;&#12486;&#12441;&#12540;&#12479;.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22826;&#30000;&#21531;&#12503;&#12525;&#12472;&#12455;&#12463;&#12488;\&#33337;&#27211;&#12373;&#12435;\&#31278;&#23376;&#23798;&#12503;&#12525;&#12472;&#12455;&#12463;&#12488;\Pics\2015_7_4\&#12503;&#12521;&#12531;&#12463;&#12488;&#12531;&#35336;&#25968;&#32080;&#26524;.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22826;&#30000;&#21531;&#12503;&#12525;&#12472;&#12455;&#12463;&#12488;\&#33337;&#27211;&#12373;&#12435;\&#31278;&#23376;&#23798;&#12503;&#12525;&#12472;&#12455;&#12463;&#12488;\Pics\2015_7_4\&#12503;&#12521;&#12531;&#12463;&#12488;&#12531;&#35336;&#25968;&#32080;&#2652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22826;&#30000;&#21531;&#12503;&#12525;&#12472;&#12455;&#12463;&#12488;\&#33337;&#27211;&#12373;&#12435;\&#31278;&#23376;&#23798;&#12503;&#12525;&#12472;&#12455;&#12463;&#12488;\&#12522;&#12531;&#37240;&#28204;&#23450;\20150704&#31278;&#23376;&#23798;&#28023;&#27700;&#12486;&#12441;&#12540;&#1247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22826;&#30000;&#21531;&#12503;&#12525;&#12472;&#12455;&#12463;&#12488;\&#33337;&#27211;&#12373;&#12435;\&#31278;&#23376;&#23798;&#12503;&#12525;&#12472;&#12455;&#12463;&#12488;\&#12522;&#12531;&#37240;&#28204;&#23450;\20150704&#31278;&#23376;&#23798;&#28023;&#27700;&#12486;&#12441;&#12540;&#1247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22826;&#30000;&#21531;&#12503;&#12525;&#12472;&#12455;&#12463;&#12488;\&#33337;&#27211;&#12373;&#12435;\&#31278;&#23376;&#23798;&#12503;&#12525;&#12472;&#12455;&#12463;&#12488;\&#12522;&#12531;&#37240;&#28204;&#23450;\20150704&#31278;&#23376;&#23798;&#28023;&#27700;&#12486;&#12441;&#12540;&#1247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22826;&#30000;&#21531;&#12503;&#12525;&#12472;&#12455;&#12463;&#12488;\&#33337;&#27211;&#12373;&#12435;\&#31278;&#23376;&#23798;&#12503;&#12525;&#12472;&#12455;&#12463;&#12488;\Pics\2015_7_4\&#12503;&#12521;&#12531;&#12463;&#12488;&#12531;&#35336;&#25968;&#32080;&#26524;.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22826;&#30000;&#21531;&#12503;&#12525;&#12472;&#12455;&#12463;&#12488;\&#33337;&#27211;&#12373;&#12435;\&#31278;&#23376;&#23798;&#12503;&#12525;&#12472;&#12455;&#12463;&#12488;\Pics\2015_7_4\&#12503;&#12521;&#12531;&#12463;&#12488;&#12531;&#35336;&#25968;&#32080;&#26524;.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22826;&#30000;&#21531;&#12503;&#12525;&#12472;&#12455;&#12463;&#12488;\&#33337;&#27211;&#12373;&#12435;\&#31278;&#23376;&#23798;&#12503;&#12525;&#12472;&#12455;&#12463;&#12488;\Pics\2015_7_4\&#12503;&#12521;&#12531;&#12463;&#12488;&#12531;&#35336;&#25968;&#32080;&#26524;.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22826;&#30000;&#21531;&#12503;&#12525;&#12472;&#12455;&#12463;&#12488;\&#33337;&#27211;&#12373;&#12435;\&#31278;&#23376;&#23798;&#12503;&#12525;&#12472;&#12455;&#12463;&#12488;\Pics\2015_7_4\&#12503;&#12521;&#12531;&#12463;&#12488;&#12531;&#35336;&#25968;&#32080;&#26524;.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22826;&#30000;&#21531;&#12503;&#12525;&#12472;&#12455;&#12463;&#12488;\&#33337;&#27211;&#12373;&#12435;\&#31278;&#23376;&#23798;&#12503;&#12525;&#12472;&#12455;&#12463;&#12488;\Pics\2015_7_4\&#12503;&#12521;&#12531;&#12463;&#12488;&#12531;&#35336;&#25968;&#32080;&#2652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plotArea>
      <c:layout/>
      <c:lineChart>
        <c:grouping val="standard"/>
        <c:ser>
          <c:idx val="0"/>
          <c:order val="0"/>
          <c:tx>
            <c:strRef>
              <c:f>Original_Data!$C$1</c:f>
              <c:strCache>
                <c:ptCount val="1"/>
                <c:pt idx="0">
                  <c:v>カリウム濃度(ppm)</c:v>
                </c:pt>
              </c:strCache>
            </c:strRef>
          </c:tx>
          <c:marker>
            <c:symbol val="none"/>
          </c:marker>
          <c:val>
            <c:numRef>
              <c:f>Original_Data!$C$2:$C$51</c:f>
              <c:numCache>
                <c:formatCode>General</c:formatCode>
                <c:ptCount val="50"/>
                <c:pt idx="0">
                  <c:v>320</c:v>
                </c:pt>
                <c:pt idx="1">
                  <c:v>390</c:v>
                </c:pt>
                <c:pt idx="2">
                  <c:v>380</c:v>
                </c:pt>
                <c:pt idx="3">
                  <c:v>350</c:v>
                </c:pt>
                <c:pt idx="4">
                  <c:v>370</c:v>
                </c:pt>
                <c:pt idx="5">
                  <c:v>380</c:v>
                </c:pt>
                <c:pt idx="6">
                  <c:v>360</c:v>
                </c:pt>
                <c:pt idx="7">
                  <c:v>370</c:v>
                </c:pt>
                <c:pt idx="8">
                  <c:v>390</c:v>
                </c:pt>
                <c:pt idx="9">
                  <c:v>350</c:v>
                </c:pt>
                <c:pt idx="10">
                  <c:v>370</c:v>
                </c:pt>
                <c:pt idx="11">
                  <c:v>360</c:v>
                </c:pt>
                <c:pt idx="12">
                  <c:v>360</c:v>
                </c:pt>
                <c:pt idx="13">
                  <c:v>290</c:v>
                </c:pt>
                <c:pt idx="14">
                  <c:v>310</c:v>
                </c:pt>
                <c:pt idx="15">
                  <c:v>270</c:v>
                </c:pt>
                <c:pt idx="16">
                  <c:v>290</c:v>
                </c:pt>
                <c:pt idx="17">
                  <c:v>350</c:v>
                </c:pt>
                <c:pt idx="18">
                  <c:v>370</c:v>
                </c:pt>
                <c:pt idx="19">
                  <c:v>360</c:v>
                </c:pt>
                <c:pt idx="20">
                  <c:v>380</c:v>
                </c:pt>
                <c:pt idx="21">
                  <c:v>350</c:v>
                </c:pt>
                <c:pt idx="22">
                  <c:v>360</c:v>
                </c:pt>
                <c:pt idx="23">
                  <c:v>310</c:v>
                </c:pt>
                <c:pt idx="24">
                  <c:v>370</c:v>
                </c:pt>
                <c:pt idx="25">
                  <c:v>380</c:v>
                </c:pt>
                <c:pt idx="26">
                  <c:v>380</c:v>
                </c:pt>
                <c:pt idx="27">
                  <c:v>300</c:v>
                </c:pt>
                <c:pt idx="28">
                  <c:v>370</c:v>
                </c:pt>
                <c:pt idx="29">
                  <c:v>370</c:v>
                </c:pt>
                <c:pt idx="30">
                  <c:v>390</c:v>
                </c:pt>
                <c:pt idx="31">
                  <c:v>370</c:v>
                </c:pt>
                <c:pt idx="32">
                  <c:v>380</c:v>
                </c:pt>
                <c:pt idx="33">
                  <c:v>330</c:v>
                </c:pt>
                <c:pt idx="34">
                  <c:v>310</c:v>
                </c:pt>
                <c:pt idx="35">
                  <c:v>380</c:v>
                </c:pt>
                <c:pt idx="36">
                  <c:v>390</c:v>
                </c:pt>
                <c:pt idx="37">
                  <c:v>320</c:v>
                </c:pt>
                <c:pt idx="38">
                  <c:v>360</c:v>
                </c:pt>
                <c:pt idx="39">
                  <c:v>360</c:v>
                </c:pt>
                <c:pt idx="40">
                  <c:v>370</c:v>
                </c:pt>
                <c:pt idx="41">
                  <c:v>370</c:v>
                </c:pt>
                <c:pt idx="42">
                  <c:v>380</c:v>
                </c:pt>
                <c:pt idx="43">
                  <c:v>380</c:v>
                </c:pt>
                <c:pt idx="44">
                  <c:v>380</c:v>
                </c:pt>
                <c:pt idx="45">
                  <c:v>380</c:v>
                </c:pt>
                <c:pt idx="46">
                  <c:v>350</c:v>
                </c:pt>
                <c:pt idx="47">
                  <c:v>360</c:v>
                </c:pt>
                <c:pt idx="48">
                  <c:v>380</c:v>
                </c:pt>
                <c:pt idx="49">
                  <c:v>370</c:v>
                </c:pt>
              </c:numCache>
            </c:numRef>
          </c:val>
        </c:ser>
        <c:ser>
          <c:idx val="1"/>
          <c:order val="1"/>
          <c:tx>
            <c:strRef>
              <c:f>Original_Data!$D$1</c:f>
              <c:strCache>
                <c:ptCount val="1"/>
                <c:pt idx="0">
                  <c:v>硝酸濃度(ppm)</c:v>
                </c:pt>
              </c:strCache>
            </c:strRef>
          </c:tx>
          <c:marker>
            <c:symbol val="none"/>
          </c:marker>
          <c:val>
            <c:numRef>
              <c:f>Original_Data!$D$2:$D$51</c:f>
              <c:numCache>
                <c:formatCode>General</c:formatCode>
                <c:ptCount val="50"/>
                <c:pt idx="0">
                  <c:v>340</c:v>
                </c:pt>
                <c:pt idx="1">
                  <c:v>390</c:v>
                </c:pt>
                <c:pt idx="2">
                  <c:v>390</c:v>
                </c:pt>
                <c:pt idx="3">
                  <c:v>370</c:v>
                </c:pt>
                <c:pt idx="4">
                  <c:v>380</c:v>
                </c:pt>
                <c:pt idx="5">
                  <c:v>380</c:v>
                </c:pt>
                <c:pt idx="6">
                  <c:v>390</c:v>
                </c:pt>
                <c:pt idx="7">
                  <c:v>380</c:v>
                </c:pt>
                <c:pt idx="8">
                  <c:v>380</c:v>
                </c:pt>
                <c:pt idx="9">
                  <c:v>370</c:v>
                </c:pt>
                <c:pt idx="10">
                  <c:v>360</c:v>
                </c:pt>
                <c:pt idx="11">
                  <c:v>350</c:v>
                </c:pt>
                <c:pt idx="12">
                  <c:v>360</c:v>
                </c:pt>
                <c:pt idx="13">
                  <c:v>310</c:v>
                </c:pt>
                <c:pt idx="14">
                  <c:v>320</c:v>
                </c:pt>
                <c:pt idx="15">
                  <c:v>300</c:v>
                </c:pt>
                <c:pt idx="16">
                  <c:v>300</c:v>
                </c:pt>
                <c:pt idx="17">
                  <c:v>360</c:v>
                </c:pt>
                <c:pt idx="18">
                  <c:v>350</c:v>
                </c:pt>
                <c:pt idx="19">
                  <c:v>370</c:v>
                </c:pt>
                <c:pt idx="20">
                  <c:v>370</c:v>
                </c:pt>
                <c:pt idx="21">
                  <c:v>340</c:v>
                </c:pt>
                <c:pt idx="22">
                  <c:v>390</c:v>
                </c:pt>
                <c:pt idx="23">
                  <c:v>330</c:v>
                </c:pt>
                <c:pt idx="24">
                  <c:v>370</c:v>
                </c:pt>
                <c:pt idx="25">
                  <c:v>380</c:v>
                </c:pt>
                <c:pt idx="26">
                  <c:v>370</c:v>
                </c:pt>
                <c:pt idx="27">
                  <c:v>340</c:v>
                </c:pt>
                <c:pt idx="28">
                  <c:v>370</c:v>
                </c:pt>
                <c:pt idx="29">
                  <c:v>380</c:v>
                </c:pt>
                <c:pt idx="30">
                  <c:v>380</c:v>
                </c:pt>
                <c:pt idx="31">
                  <c:v>380</c:v>
                </c:pt>
                <c:pt idx="32">
                  <c:v>380</c:v>
                </c:pt>
                <c:pt idx="33">
                  <c:v>350</c:v>
                </c:pt>
                <c:pt idx="34">
                  <c:v>330</c:v>
                </c:pt>
                <c:pt idx="35">
                  <c:v>390</c:v>
                </c:pt>
                <c:pt idx="36">
                  <c:v>390</c:v>
                </c:pt>
                <c:pt idx="37">
                  <c:v>360</c:v>
                </c:pt>
                <c:pt idx="38">
                  <c:v>370</c:v>
                </c:pt>
                <c:pt idx="39">
                  <c:v>380</c:v>
                </c:pt>
                <c:pt idx="40">
                  <c:v>370</c:v>
                </c:pt>
                <c:pt idx="41">
                  <c:v>360</c:v>
                </c:pt>
                <c:pt idx="42">
                  <c:v>370</c:v>
                </c:pt>
                <c:pt idx="43">
                  <c:v>390</c:v>
                </c:pt>
                <c:pt idx="44">
                  <c:v>390</c:v>
                </c:pt>
                <c:pt idx="45">
                  <c:v>380</c:v>
                </c:pt>
                <c:pt idx="46">
                  <c:v>390</c:v>
                </c:pt>
                <c:pt idx="47">
                  <c:v>380</c:v>
                </c:pt>
                <c:pt idx="48">
                  <c:v>390</c:v>
                </c:pt>
                <c:pt idx="49">
                  <c:v>380</c:v>
                </c:pt>
              </c:numCache>
            </c:numRef>
          </c:val>
        </c:ser>
        <c:marker val="1"/>
        <c:axId val="214405504"/>
        <c:axId val="214407040"/>
      </c:lineChart>
      <c:catAx>
        <c:axId val="214405504"/>
        <c:scaling>
          <c:orientation val="minMax"/>
        </c:scaling>
        <c:axPos val="b"/>
        <c:tickLblPos val="nextTo"/>
        <c:crossAx val="214407040"/>
        <c:crosses val="autoZero"/>
        <c:auto val="1"/>
        <c:lblAlgn val="ctr"/>
        <c:lblOffset val="100"/>
      </c:catAx>
      <c:valAx>
        <c:axId val="214407040"/>
        <c:scaling>
          <c:orientation val="minMax"/>
        </c:scaling>
        <c:axPos val="l"/>
        <c:majorGridlines/>
        <c:numFmt formatCode="General" sourceLinked="1"/>
        <c:tickLblPos val="nextTo"/>
        <c:crossAx val="214405504"/>
        <c:crosses val="autoZero"/>
        <c:crossBetween val="between"/>
      </c:valAx>
    </c:plotArea>
    <c:legend>
      <c:legendPos val="r"/>
      <c:layout>
        <c:manualLayout>
          <c:xMode val="edge"/>
          <c:yMode val="edge"/>
          <c:x val="0.45575939849624059"/>
          <c:y val="0.55054206765820934"/>
          <c:w val="0.21942857142857142"/>
          <c:h val="0.16743438320209988"/>
        </c:manualLayout>
      </c:layout>
      <c:spPr>
        <a:solidFill>
          <a:schemeClr val="bg1"/>
        </a:solidFill>
      </c:spPr>
    </c:legend>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ja-JP"/>
  <c:chart>
    <c:title>
      <c:layout/>
      <c:txPr>
        <a:bodyPr/>
        <a:lstStyle/>
        <a:p>
          <a:pPr>
            <a:defRPr sz="1400" b="0" i="0" baseline="0"/>
          </a:pPr>
          <a:endParaRPr lang="ja-JP"/>
        </a:p>
      </c:txPr>
    </c:title>
    <c:plotArea>
      <c:layout/>
      <c:barChart>
        <c:barDir val="col"/>
        <c:grouping val="clustered"/>
        <c:ser>
          <c:idx val="0"/>
          <c:order val="0"/>
          <c:tx>
            <c:strRef>
              <c:f>'Sheet1 (2)'!$A$14</c:f>
              <c:strCache>
                <c:ptCount val="1"/>
                <c:pt idx="0">
                  <c:v>渦鞭毛虫</c:v>
                </c:pt>
              </c:strCache>
            </c:strRef>
          </c:tx>
          <c:cat>
            <c:numRef>
              <c:f>'Sheet1 (2)'!$B$1:$L$1</c:f>
              <c:numCache>
                <c:formatCode>General</c:formatCode>
                <c:ptCount val="11"/>
                <c:pt idx="0">
                  <c:v>1</c:v>
                </c:pt>
                <c:pt idx="1">
                  <c:v>5</c:v>
                </c:pt>
                <c:pt idx="2">
                  <c:v>10</c:v>
                </c:pt>
                <c:pt idx="3">
                  <c:v>15</c:v>
                </c:pt>
                <c:pt idx="4">
                  <c:v>20</c:v>
                </c:pt>
                <c:pt idx="5">
                  <c:v>25</c:v>
                </c:pt>
                <c:pt idx="6">
                  <c:v>30</c:v>
                </c:pt>
                <c:pt idx="7">
                  <c:v>34</c:v>
                </c:pt>
                <c:pt idx="8">
                  <c:v>40</c:v>
                </c:pt>
                <c:pt idx="9">
                  <c:v>45</c:v>
                </c:pt>
                <c:pt idx="10">
                  <c:v>50</c:v>
                </c:pt>
              </c:numCache>
            </c:numRef>
          </c:cat>
          <c:val>
            <c:numRef>
              <c:f>'Sheet1 (2)'!$B$14:$L$14</c:f>
              <c:numCache>
                <c:formatCode>General</c:formatCode>
                <c:ptCount val="11"/>
                <c:pt idx="0">
                  <c:v>3</c:v>
                </c:pt>
                <c:pt idx="1">
                  <c:v>4</c:v>
                </c:pt>
                <c:pt idx="2">
                  <c:v>28</c:v>
                </c:pt>
                <c:pt idx="3">
                  <c:v>3</c:v>
                </c:pt>
                <c:pt idx="4">
                  <c:v>3</c:v>
                </c:pt>
                <c:pt idx="5">
                  <c:v>22</c:v>
                </c:pt>
                <c:pt idx="6">
                  <c:v>1</c:v>
                </c:pt>
                <c:pt idx="7">
                  <c:v>1</c:v>
                </c:pt>
                <c:pt idx="8">
                  <c:v>0</c:v>
                </c:pt>
                <c:pt idx="9">
                  <c:v>5</c:v>
                </c:pt>
                <c:pt idx="10">
                  <c:v>0</c:v>
                </c:pt>
              </c:numCache>
            </c:numRef>
          </c:val>
        </c:ser>
        <c:axId val="209833344"/>
        <c:axId val="209843328"/>
      </c:barChart>
      <c:catAx>
        <c:axId val="209833344"/>
        <c:scaling>
          <c:orientation val="minMax"/>
        </c:scaling>
        <c:axPos val="b"/>
        <c:numFmt formatCode="General" sourceLinked="1"/>
        <c:tickLblPos val="nextTo"/>
        <c:crossAx val="209843328"/>
        <c:crosses val="autoZero"/>
        <c:auto val="1"/>
        <c:lblAlgn val="ctr"/>
        <c:lblOffset val="100"/>
      </c:catAx>
      <c:valAx>
        <c:axId val="209843328"/>
        <c:scaling>
          <c:orientation val="minMax"/>
        </c:scaling>
        <c:axPos val="l"/>
        <c:majorGridlines/>
        <c:numFmt formatCode="General" sourceLinked="1"/>
        <c:tickLblPos val="nextTo"/>
        <c:crossAx val="209833344"/>
        <c:crosses val="autoZero"/>
        <c:crossBetween val="between"/>
      </c:valAx>
    </c:plotArea>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ja-JP"/>
  <c:chart>
    <c:title>
      <c:layout/>
      <c:txPr>
        <a:bodyPr/>
        <a:lstStyle/>
        <a:p>
          <a:pPr>
            <a:defRPr sz="1400" b="0" i="0" baseline="0"/>
          </a:pPr>
          <a:endParaRPr lang="ja-JP"/>
        </a:p>
      </c:txPr>
    </c:title>
    <c:plotArea>
      <c:layout/>
      <c:barChart>
        <c:barDir val="col"/>
        <c:grouping val="clustered"/>
        <c:ser>
          <c:idx val="0"/>
          <c:order val="0"/>
          <c:tx>
            <c:strRef>
              <c:f>'Sheet1 (2)'!$A$4</c:f>
              <c:strCache>
                <c:ptCount val="1"/>
                <c:pt idx="0">
                  <c:v>ハネケイソウ</c:v>
                </c:pt>
              </c:strCache>
            </c:strRef>
          </c:tx>
          <c:cat>
            <c:numRef>
              <c:f>'Sheet1 (2)'!$B$1:$L$1</c:f>
              <c:numCache>
                <c:formatCode>General</c:formatCode>
                <c:ptCount val="11"/>
                <c:pt idx="0">
                  <c:v>1</c:v>
                </c:pt>
                <c:pt idx="1">
                  <c:v>5</c:v>
                </c:pt>
                <c:pt idx="2">
                  <c:v>10</c:v>
                </c:pt>
                <c:pt idx="3">
                  <c:v>15</c:v>
                </c:pt>
                <c:pt idx="4">
                  <c:v>20</c:v>
                </c:pt>
                <c:pt idx="5">
                  <c:v>25</c:v>
                </c:pt>
                <c:pt idx="6">
                  <c:v>30</c:v>
                </c:pt>
                <c:pt idx="7">
                  <c:v>34</c:v>
                </c:pt>
                <c:pt idx="8">
                  <c:v>40</c:v>
                </c:pt>
                <c:pt idx="9">
                  <c:v>45</c:v>
                </c:pt>
                <c:pt idx="10">
                  <c:v>50</c:v>
                </c:pt>
              </c:numCache>
            </c:numRef>
          </c:cat>
          <c:val>
            <c:numRef>
              <c:f>'Sheet1 (2)'!$B$4:$L$4</c:f>
              <c:numCache>
                <c:formatCode>General</c:formatCode>
                <c:ptCount val="11"/>
                <c:pt idx="0">
                  <c:v>0</c:v>
                </c:pt>
                <c:pt idx="1">
                  <c:v>4</c:v>
                </c:pt>
                <c:pt idx="2">
                  <c:v>3</c:v>
                </c:pt>
                <c:pt idx="3">
                  <c:v>0</c:v>
                </c:pt>
                <c:pt idx="4">
                  <c:v>16</c:v>
                </c:pt>
                <c:pt idx="5">
                  <c:v>1</c:v>
                </c:pt>
                <c:pt idx="6">
                  <c:v>1</c:v>
                </c:pt>
                <c:pt idx="7">
                  <c:v>2</c:v>
                </c:pt>
                <c:pt idx="8">
                  <c:v>11</c:v>
                </c:pt>
                <c:pt idx="9">
                  <c:v>10</c:v>
                </c:pt>
                <c:pt idx="10">
                  <c:v>3</c:v>
                </c:pt>
              </c:numCache>
            </c:numRef>
          </c:val>
        </c:ser>
        <c:axId val="210772352"/>
        <c:axId val="210773888"/>
      </c:barChart>
      <c:catAx>
        <c:axId val="210772352"/>
        <c:scaling>
          <c:orientation val="minMax"/>
        </c:scaling>
        <c:axPos val="b"/>
        <c:numFmt formatCode="General" sourceLinked="1"/>
        <c:tickLblPos val="nextTo"/>
        <c:crossAx val="210773888"/>
        <c:crosses val="autoZero"/>
        <c:auto val="1"/>
        <c:lblAlgn val="ctr"/>
        <c:lblOffset val="100"/>
      </c:catAx>
      <c:valAx>
        <c:axId val="210773888"/>
        <c:scaling>
          <c:orientation val="minMax"/>
        </c:scaling>
        <c:axPos val="l"/>
        <c:majorGridlines/>
        <c:numFmt formatCode="General" sourceLinked="1"/>
        <c:tickLblPos val="nextTo"/>
        <c:crossAx val="210772352"/>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chart>
    <c:plotArea>
      <c:layout/>
      <c:lineChart>
        <c:grouping val="standard"/>
        <c:ser>
          <c:idx val="0"/>
          <c:order val="0"/>
          <c:tx>
            <c:strRef>
              <c:f>Original_Data!$C$1</c:f>
              <c:strCache>
                <c:ptCount val="1"/>
                <c:pt idx="0">
                  <c:v>カリウム濃度(ppm)</c:v>
                </c:pt>
              </c:strCache>
            </c:strRef>
          </c:tx>
          <c:marker>
            <c:symbol val="none"/>
          </c:marker>
          <c:val>
            <c:numRef>
              <c:f>Original_Data!$C$2:$C$51</c:f>
              <c:numCache>
                <c:formatCode>General</c:formatCode>
                <c:ptCount val="50"/>
                <c:pt idx="0">
                  <c:v>320</c:v>
                </c:pt>
                <c:pt idx="1">
                  <c:v>390</c:v>
                </c:pt>
                <c:pt idx="2">
                  <c:v>380</c:v>
                </c:pt>
                <c:pt idx="3">
                  <c:v>350</c:v>
                </c:pt>
                <c:pt idx="4">
                  <c:v>370</c:v>
                </c:pt>
                <c:pt idx="5">
                  <c:v>380</c:v>
                </c:pt>
                <c:pt idx="6">
                  <c:v>360</c:v>
                </c:pt>
                <c:pt idx="7">
                  <c:v>370</c:v>
                </c:pt>
                <c:pt idx="8">
                  <c:v>390</c:v>
                </c:pt>
                <c:pt idx="9">
                  <c:v>350</c:v>
                </c:pt>
                <c:pt idx="10">
                  <c:v>370</c:v>
                </c:pt>
                <c:pt idx="11">
                  <c:v>360</c:v>
                </c:pt>
                <c:pt idx="12">
                  <c:v>360</c:v>
                </c:pt>
                <c:pt idx="13">
                  <c:v>290</c:v>
                </c:pt>
                <c:pt idx="14">
                  <c:v>310</c:v>
                </c:pt>
                <c:pt idx="15">
                  <c:v>270</c:v>
                </c:pt>
                <c:pt idx="16">
                  <c:v>290</c:v>
                </c:pt>
                <c:pt idx="17">
                  <c:v>350</c:v>
                </c:pt>
                <c:pt idx="18">
                  <c:v>370</c:v>
                </c:pt>
                <c:pt idx="19">
                  <c:v>360</c:v>
                </c:pt>
                <c:pt idx="20">
                  <c:v>380</c:v>
                </c:pt>
                <c:pt idx="21">
                  <c:v>350</c:v>
                </c:pt>
                <c:pt idx="22">
                  <c:v>360</c:v>
                </c:pt>
                <c:pt idx="23">
                  <c:v>310</c:v>
                </c:pt>
                <c:pt idx="24">
                  <c:v>370</c:v>
                </c:pt>
                <c:pt idx="25">
                  <c:v>380</c:v>
                </c:pt>
                <c:pt idx="26">
                  <c:v>380</c:v>
                </c:pt>
                <c:pt idx="27">
                  <c:v>300</c:v>
                </c:pt>
                <c:pt idx="28">
                  <c:v>370</c:v>
                </c:pt>
                <c:pt idx="29">
                  <c:v>370</c:v>
                </c:pt>
                <c:pt idx="30">
                  <c:v>390</c:v>
                </c:pt>
                <c:pt idx="31">
                  <c:v>370</c:v>
                </c:pt>
                <c:pt idx="32">
                  <c:v>380</c:v>
                </c:pt>
                <c:pt idx="33">
                  <c:v>330</c:v>
                </c:pt>
                <c:pt idx="34">
                  <c:v>310</c:v>
                </c:pt>
                <c:pt idx="35">
                  <c:v>380</c:v>
                </c:pt>
                <c:pt idx="36">
                  <c:v>390</c:v>
                </c:pt>
                <c:pt idx="37">
                  <c:v>320</c:v>
                </c:pt>
                <c:pt idx="38">
                  <c:v>360</c:v>
                </c:pt>
                <c:pt idx="39">
                  <c:v>360</c:v>
                </c:pt>
                <c:pt idx="40">
                  <c:v>370</c:v>
                </c:pt>
                <c:pt idx="41">
                  <c:v>370</c:v>
                </c:pt>
                <c:pt idx="42">
                  <c:v>380</c:v>
                </c:pt>
                <c:pt idx="43">
                  <c:v>380</c:v>
                </c:pt>
                <c:pt idx="44">
                  <c:v>380</c:v>
                </c:pt>
                <c:pt idx="45">
                  <c:v>380</c:v>
                </c:pt>
                <c:pt idx="46">
                  <c:v>350</c:v>
                </c:pt>
                <c:pt idx="47">
                  <c:v>360</c:v>
                </c:pt>
                <c:pt idx="48">
                  <c:v>380</c:v>
                </c:pt>
                <c:pt idx="49">
                  <c:v>370</c:v>
                </c:pt>
              </c:numCache>
            </c:numRef>
          </c:val>
        </c:ser>
        <c:ser>
          <c:idx val="1"/>
          <c:order val="1"/>
          <c:tx>
            <c:strRef>
              <c:f>Original_Data!$D$1</c:f>
              <c:strCache>
                <c:ptCount val="1"/>
                <c:pt idx="0">
                  <c:v>硝酸濃度(ppm)</c:v>
                </c:pt>
              </c:strCache>
            </c:strRef>
          </c:tx>
          <c:marker>
            <c:symbol val="none"/>
          </c:marker>
          <c:val>
            <c:numRef>
              <c:f>Original_Data!$D$2:$D$51</c:f>
              <c:numCache>
                <c:formatCode>General</c:formatCode>
                <c:ptCount val="50"/>
                <c:pt idx="0">
                  <c:v>340</c:v>
                </c:pt>
                <c:pt idx="1">
                  <c:v>390</c:v>
                </c:pt>
                <c:pt idx="2">
                  <c:v>390</c:v>
                </c:pt>
                <c:pt idx="3">
                  <c:v>370</c:v>
                </c:pt>
                <c:pt idx="4">
                  <c:v>380</c:v>
                </c:pt>
                <c:pt idx="5">
                  <c:v>380</c:v>
                </c:pt>
                <c:pt idx="6">
                  <c:v>390</c:v>
                </c:pt>
                <c:pt idx="7">
                  <c:v>380</c:v>
                </c:pt>
                <c:pt idx="8">
                  <c:v>380</c:v>
                </c:pt>
                <c:pt idx="9">
                  <c:v>370</c:v>
                </c:pt>
                <c:pt idx="10">
                  <c:v>360</c:v>
                </c:pt>
                <c:pt idx="11">
                  <c:v>350</c:v>
                </c:pt>
                <c:pt idx="12">
                  <c:v>360</c:v>
                </c:pt>
                <c:pt idx="13">
                  <c:v>310</c:v>
                </c:pt>
                <c:pt idx="14">
                  <c:v>320</c:v>
                </c:pt>
                <c:pt idx="15">
                  <c:v>300</c:v>
                </c:pt>
                <c:pt idx="16">
                  <c:v>300</c:v>
                </c:pt>
                <c:pt idx="17">
                  <c:v>360</c:v>
                </c:pt>
                <c:pt idx="18">
                  <c:v>350</c:v>
                </c:pt>
                <c:pt idx="19">
                  <c:v>370</c:v>
                </c:pt>
                <c:pt idx="20">
                  <c:v>370</c:v>
                </c:pt>
                <c:pt idx="21">
                  <c:v>340</c:v>
                </c:pt>
                <c:pt idx="22">
                  <c:v>390</c:v>
                </c:pt>
                <c:pt idx="23">
                  <c:v>330</c:v>
                </c:pt>
                <c:pt idx="24">
                  <c:v>370</c:v>
                </c:pt>
                <c:pt idx="25">
                  <c:v>380</c:v>
                </c:pt>
                <c:pt idx="26">
                  <c:v>370</c:v>
                </c:pt>
                <c:pt idx="27">
                  <c:v>340</c:v>
                </c:pt>
                <c:pt idx="28">
                  <c:v>370</c:v>
                </c:pt>
                <c:pt idx="29">
                  <c:v>380</c:v>
                </c:pt>
                <c:pt idx="30">
                  <c:v>380</c:v>
                </c:pt>
                <c:pt idx="31">
                  <c:v>380</c:v>
                </c:pt>
                <c:pt idx="32">
                  <c:v>380</c:v>
                </c:pt>
                <c:pt idx="33">
                  <c:v>350</c:v>
                </c:pt>
                <c:pt idx="34">
                  <c:v>330</c:v>
                </c:pt>
                <c:pt idx="35">
                  <c:v>390</c:v>
                </c:pt>
                <c:pt idx="36">
                  <c:v>390</c:v>
                </c:pt>
                <c:pt idx="37">
                  <c:v>360</c:v>
                </c:pt>
                <c:pt idx="38">
                  <c:v>370</c:v>
                </c:pt>
                <c:pt idx="39">
                  <c:v>380</c:v>
                </c:pt>
                <c:pt idx="40">
                  <c:v>370</c:v>
                </c:pt>
                <c:pt idx="41">
                  <c:v>360</c:v>
                </c:pt>
                <c:pt idx="42">
                  <c:v>370</c:v>
                </c:pt>
                <c:pt idx="43">
                  <c:v>390</c:v>
                </c:pt>
                <c:pt idx="44">
                  <c:v>390</c:v>
                </c:pt>
                <c:pt idx="45">
                  <c:v>380</c:v>
                </c:pt>
                <c:pt idx="46">
                  <c:v>390</c:v>
                </c:pt>
                <c:pt idx="47">
                  <c:v>380</c:v>
                </c:pt>
                <c:pt idx="48">
                  <c:v>390</c:v>
                </c:pt>
                <c:pt idx="49">
                  <c:v>380</c:v>
                </c:pt>
              </c:numCache>
            </c:numRef>
          </c:val>
        </c:ser>
        <c:marker val="1"/>
        <c:axId val="209171200"/>
        <c:axId val="209172736"/>
      </c:lineChart>
      <c:catAx>
        <c:axId val="209171200"/>
        <c:scaling>
          <c:orientation val="minMax"/>
        </c:scaling>
        <c:axPos val="b"/>
        <c:tickLblPos val="nextTo"/>
        <c:crossAx val="209172736"/>
        <c:crosses val="autoZero"/>
        <c:auto val="1"/>
        <c:lblAlgn val="ctr"/>
        <c:lblOffset val="100"/>
      </c:catAx>
      <c:valAx>
        <c:axId val="209172736"/>
        <c:scaling>
          <c:orientation val="minMax"/>
        </c:scaling>
        <c:axPos val="l"/>
        <c:majorGridlines/>
        <c:numFmt formatCode="General" sourceLinked="1"/>
        <c:tickLblPos val="nextTo"/>
        <c:crossAx val="209171200"/>
        <c:crosses val="autoZero"/>
        <c:crossBetween val="between"/>
      </c:valAx>
    </c:plotArea>
    <c:legend>
      <c:legendPos val="r"/>
      <c:layout>
        <c:manualLayout>
          <c:xMode val="edge"/>
          <c:yMode val="edge"/>
          <c:x val="0.45575939849624059"/>
          <c:y val="0.55054206765820934"/>
          <c:w val="0.21942857142857142"/>
          <c:h val="0.16743438320209994"/>
        </c:manualLayout>
      </c:layout>
      <c:spPr>
        <a:solidFill>
          <a:schemeClr val="bg1"/>
        </a:solidFill>
      </c:sp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lineChart>
        <c:grouping val="standard"/>
        <c:ser>
          <c:idx val="0"/>
          <c:order val="0"/>
          <c:tx>
            <c:strRef>
              <c:f>Modified_Data!$C$1</c:f>
              <c:strCache>
                <c:ptCount val="1"/>
                <c:pt idx="0">
                  <c:v>カリウム濃度(ppm)</c:v>
                </c:pt>
              </c:strCache>
            </c:strRef>
          </c:tx>
          <c:marker>
            <c:symbol val="none"/>
          </c:marker>
          <c:val>
            <c:numRef>
              <c:f>Modified_Data!$C$2:$C$51</c:f>
              <c:numCache>
                <c:formatCode>General</c:formatCode>
                <c:ptCount val="50"/>
                <c:pt idx="0">
                  <c:v>370</c:v>
                </c:pt>
                <c:pt idx="1">
                  <c:v>360</c:v>
                </c:pt>
                <c:pt idx="2">
                  <c:v>310</c:v>
                </c:pt>
                <c:pt idx="3">
                  <c:v>350</c:v>
                </c:pt>
                <c:pt idx="4">
                  <c:v>380</c:v>
                </c:pt>
                <c:pt idx="5">
                  <c:v>310</c:v>
                </c:pt>
                <c:pt idx="6">
                  <c:v>290</c:v>
                </c:pt>
                <c:pt idx="7">
                  <c:v>350</c:v>
                </c:pt>
                <c:pt idx="8">
                  <c:v>290</c:v>
                </c:pt>
                <c:pt idx="9">
                  <c:v>370</c:v>
                </c:pt>
                <c:pt idx="10">
                  <c:v>360</c:v>
                </c:pt>
                <c:pt idx="11">
                  <c:v>390</c:v>
                </c:pt>
                <c:pt idx="12">
                  <c:v>370</c:v>
                </c:pt>
                <c:pt idx="13">
                  <c:v>360</c:v>
                </c:pt>
                <c:pt idx="14">
                  <c:v>380</c:v>
                </c:pt>
                <c:pt idx="15">
                  <c:v>370</c:v>
                </c:pt>
                <c:pt idx="16">
                  <c:v>270</c:v>
                </c:pt>
                <c:pt idx="17">
                  <c:v>370</c:v>
                </c:pt>
                <c:pt idx="18">
                  <c:v>380</c:v>
                </c:pt>
                <c:pt idx="19">
                  <c:v>390</c:v>
                </c:pt>
                <c:pt idx="20">
                  <c:v>310</c:v>
                </c:pt>
                <c:pt idx="21">
                  <c:v>320</c:v>
                </c:pt>
                <c:pt idx="22">
                  <c:v>380</c:v>
                </c:pt>
                <c:pt idx="23">
                  <c:v>370</c:v>
                </c:pt>
                <c:pt idx="24">
                  <c:v>370</c:v>
                </c:pt>
                <c:pt idx="25">
                  <c:v>380</c:v>
                </c:pt>
                <c:pt idx="26">
                  <c:v>370</c:v>
                </c:pt>
                <c:pt idx="27">
                  <c:v>380</c:v>
                </c:pt>
                <c:pt idx="28">
                  <c:v>380</c:v>
                </c:pt>
                <c:pt idx="29">
                  <c:v>350</c:v>
                </c:pt>
                <c:pt idx="30">
                  <c:v>320</c:v>
                </c:pt>
                <c:pt idx="31">
                  <c:v>360</c:v>
                </c:pt>
                <c:pt idx="32">
                  <c:v>300</c:v>
                </c:pt>
                <c:pt idx="33">
                  <c:v>380</c:v>
                </c:pt>
                <c:pt idx="34">
                  <c:v>380</c:v>
                </c:pt>
                <c:pt idx="35">
                  <c:v>370</c:v>
                </c:pt>
                <c:pt idx="36">
                  <c:v>390</c:v>
                </c:pt>
                <c:pt idx="37">
                  <c:v>370</c:v>
                </c:pt>
                <c:pt idx="38">
                  <c:v>330</c:v>
                </c:pt>
                <c:pt idx="39">
                  <c:v>350</c:v>
                </c:pt>
                <c:pt idx="40">
                  <c:v>380</c:v>
                </c:pt>
                <c:pt idx="41">
                  <c:v>350</c:v>
                </c:pt>
                <c:pt idx="42">
                  <c:v>360</c:v>
                </c:pt>
                <c:pt idx="43">
                  <c:v>380</c:v>
                </c:pt>
                <c:pt idx="44">
                  <c:v>360</c:v>
                </c:pt>
                <c:pt idx="45">
                  <c:v>360</c:v>
                </c:pt>
                <c:pt idx="46">
                  <c:v>360</c:v>
                </c:pt>
                <c:pt idx="47">
                  <c:v>380</c:v>
                </c:pt>
                <c:pt idx="48">
                  <c:v>390</c:v>
                </c:pt>
                <c:pt idx="49">
                  <c:v>370</c:v>
                </c:pt>
              </c:numCache>
            </c:numRef>
          </c:val>
        </c:ser>
        <c:marker val="1"/>
        <c:axId val="209519744"/>
        <c:axId val="209521280"/>
      </c:lineChart>
      <c:catAx>
        <c:axId val="209519744"/>
        <c:scaling>
          <c:orientation val="minMax"/>
        </c:scaling>
        <c:axPos val="b"/>
        <c:tickLblPos val="nextTo"/>
        <c:crossAx val="209521280"/>
        <c:crosses val="autoZero"/>
        <c:auto val="1"/>
        <c:lblAlgn val="ctr"/>
        <c:lblOffset val="100"/>
      </c:catAx>
      <c:valAx>
        <c:axId val="209521280"/>
        <c:scaling>
          <c:orientation val="minMax"/>
        </c:scaling>
        <c:axPos val="l"/>
        <c:majorGridlines/>
        <c:numFmt formatCode="General" sourceLinked="1"/>
        <c:tickLblPos val="nextTo"/>
        <c:crossAx val="209519744"/>
        <c:crosses val="autoZero"/>
        <c:crossBetween val="between"/>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ja-JP"/>
  <c:chart>
    <c:plotArea>
      <c:layout/>
      <c:lineChart>
        <c:grouping val="standard"/>
        <c:ser>
          <c:idx val="0"/>
          <c:order val="0"/>
          <c:marker>
            <c:symbol val="none"/>
          </c:marker>
          <c:val>
            <c:numRef>
              <c:f>Modified_Data!$B$2:$B$50</c:f>
              <c:numCache>
                <c:formatCode>General</c:formatCode>
                <c:ptCount val="49"/>
                <c:pt idx="0">
                  <c:v>11</c:v>
                </c:pt>
                <c:pt idx="1">
                  <c:v>12</c:v>
                </c:pt>
                <c:pt idx="2">
                  <c:v>15</c:v>
                </c:pt>
                <c:pt idx="3">
                  <c:v>18</c:v>
                </c:pt>
                <c:pt idx="4">
                  <c:v>21</c:v>
                </c:pt>
                <c:pt idx="5">
                  <c:v>24</c:v>
                </c:pt>
                <c:pt idx="6">
                  <c:v>14</c:v>
                </c:pt>
                <c:pt idx="7">
                  <c:v>22</c:v>
                </c:pt>
                <c:pt idx="8">
                  <c:v>17</c:v>
                </c:pt>
                <c:pt idx="9">
                  <c:v>19</c:v>
                </c:pt>
                <c:pt idx="10">
                  <c:v>13</c:v>
                </c:pt>
                <c:pt idx="11">
                  <c:v>31</c:v>
                </c:pt>
                <c:pt idx="12">
                  <c:v>42</c:v>
                </c:pt>
                <c:pt idx="13">
                  <c:v>20</c:v>
                </c:pt>
                <c:pt idx="14">
                  <c:v>33</c:v>
                </c:pt>
                <c:pt idx="15">
                  <c:v>32</c:v>
                </c:pt>
                <c:pt idx="16">
                  <c:v>16</c:v>
                </c:pt>
                <c:pt idx="17">
                  <c:v>41</c:v>
                </c:pt>
                <c:pt idx="18">
                  <c:v>43</c:v>
                </c:pt>
                <c:pt idx="19">
                  <c:v>9</c:v>
                </c:pt>
                <c:pt idx="20">
                  <c:v>35</c:v>
                </c:pt>
                <c:pt idx="21">
                  <c:v>1</c:v>
                </c:pt>
                <c:pt idx="22">
                  <c:v>27</c:v>
                </c:pt>
                <c:pt idx="23">
                  <c:v>5</c:v>
                </c:pt>
                <c:pt idx="24">
                  <c:v>30</c:v>
                </c:pt>
                <c:pt idx="25">
                  <c:v>6</c:v>
                </c:pt>
                <c:pt idx="26">
                  <c:v>25</c:v>
                </c:pt>
                <c:pt idx="27">
                  <c:v>44</c:v>
                </c:pt>
                <c:pt idx="28">
                  <c:v>36</c:v>
                </c:pt>
                <c:pt idx="29">
                  <c:v>10</c:v>
                </c:pt>
                <c:pt idx="30">
                  <c:v>38</c:v>
                </c:pt>
                <c:pt idx="31">
                  <c:v>7</c:v>
                </c:pt>
                <c:pt idx="32">
                  <c:v>28</c:v>
                </c:pt>
                <c:pt idx="33">
                  <c:v>26</c:v>
                </c:pt>
                <c:pt idx="34">
                  <c:v>46</c:v>
                </c:pt>
                <c:pt idx="35">
                  <c:v>8</c:v>
                </c:pt>
                <c:pt idx="36">
                  <c:v>37</c:v>
                </c:pt>
                <c:pt idx="37">
                  <c:v>50</c:v>
                </c:pt>
                <c:pt idx="38">
                  <c:v>34</c:v>
                </c:pt>
                <c:pt idx="39">
                  <c:v>47</c:v>
                </c:pt>
                <c:pt idx="40">
                  <c:v>49</c:v>
                </c:pt>
                <c:pt idx="41">
                  <c:v>4</c:v>
                </c:pt>
                <c:pt idx="42">
                  <c:v>40</c:v>
                </c:pt>
                <c:pt idx="43">
                  <c:v>45</c:v>
                </c:pt>
                <c:pt idx="44">
                  <c:v>48</c:v>
                </c:pt>
                <c:pt idx="45">
                  <c:v>23</c:v>
                </c:pt>
                <c:pt idx="46">
                  <c:v>39</c:v>
                </c:pt>
                <c:pt idx="47">
                  <c:v>3</c:v>
                </c:pt>
                <c:pt idx="48">
                  <c:v>2</c:v>
                </c:pt>
              </c:numCache>
            </c:numRef>
          </c:val>
        </c:ser>
        <c:marker val="1"/>
        <c:axId val="209545856"/>
        <c:axId val="209547648"/>
      </c:lineChart>
      <c:catAx>
        <c:axId val="209545856"/>
        <c:scaling>
          <c:orientation val="minMax"/>
        </c:scaling>
        <c:axPos val="b"/>
        <c:tickLblPos val="nextTo"/>
        <c:crossAx val="209547648"/>
        <c:crosses val="autoZero"/>
        <c:auto val="1"/>
        <c:lblAlgn val="ctr"/>
        <c:lblOffset val="100"/>
      </c:catAx>
      <c:valAx>
        <c:axId val="209547648"/>
        <c:scaling>
          <c:orientation val="minMax"/>
        </c:scaling>
        <c:axPos val="l"/>
        <c:majorGridlines/>
        <c:numFmt formatCode="General" sourceLinked="1"/>
        <c:tickLblPos val="nextTo"/>
        <c:crossAx val="209545856"/>
        <c:crosses val="autoZero"/>
        <c:crossBetween val="between"/>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ja-JP"/>
  <c:chart>
    <c:title>
      <c:layout/>
      <c:txPr>
        <a:bodyPr/>
        <a:lstStyle/>
        <a:p>
          <a:pPr>
            <a:defRPr sz="1400" b="0" i="0" baseline="0"/>
          </a:pPr>
          <a:endParaRPr lang="ja-JP"/>
        </a:p>
      </c:txPr>
    </c:title>
    <c:plotArea>
      <c:layout/>
      <c:barChart>
        <c:barDir val="col"/>
        <c:grouping val="clustered"/>
        <c:ser>
          <c:idx val="0"/>
          <c:order val="0"/>
          <c:tx>
            <c:strRef>
              <c:f>'Sheet1 (2)'!$A$6</c:f>
              <c:strCache>
                <c:ptCount val="1"/>
                <c:pt idx="0">
                  <c:v>ケイソウ</c:v>
                </c:pt>
              </c:strCache>
            </c:strRef>
          </c:tx>
          <c:cat>
            <c:numRef>
              <c:f>'Sheet1 (2)'!$B$1:$L$1</c:f>
              <c:numCache>
                <c:formatCode>General</c:formatCode>
                <c:ptCount val="11"/>
                <c:pt idx="0">
                  <c:v>1</c:v>
                </c:pt>
                <c:pt idx="1">
                  <c:v>5</c:v>
                </c:pt>
                <c:pt idx="2">
                  <c:v>10</c:v>
                </c:pt>
                <c:pt idx="3">
                  <c:v>15</c:v>
                </c:pt>
                <c:pt idx="4">
                  <c:v>20</c:v>
                </c:pt>
                <c:pt idx="5">
                  <c:v>25</c:v>
                </c:pt>
                <c:pt idx="6">
                  <c:v>30</c:v>
                </c:pt>
                <c:pt idx="7">
                  <c:v>34</c:v>
                </c:pt>
                <c:pt idx="8">
                  <c:v>40</c:v>
                </c:pt>
                <c:pt idx="9">
                  <c:v>45</c:v>
                </c:pt>
                <c:pt idx="10">
                  <c:v>50</c:v>
                </c:pt>
              </c:numCache>
            </c:numRef>
          </c:cat>
          <c:val>
            <c:numRef>
              <c:f>'Sheet1 (2)'!$B$6:$L$6</c:f>
              <c:numCache>
                <c:formatCode>General</c:formatCode>
                <c:ptCount val="11"/>
                <c:pt idx="0">
                  <c:v>5</c:v>
                </c:pt>
                <c:pt idx="1">
                  <c:v>11</c:v>
                </c:pt>
                <c:pt idx="2">
                  <c:v>68</c:v>
                </c:pt>
                <c:pt idx="3">
                  <c:v>1</c:v>
                </c:pt>
                <c:pt idx="4">
                  <c:v>29</c:v>
                </c:pt>
                <c:pt idx="5">
                  <c:v>20</c:v>
                </c:pt>
                <c:pt idx="6">
                  <c:v>10</c:v>
                </c:pt>
                <c:pt idx="7">
                  <c:v>8</c:v>
                </c:pt>
                <c:pt idx="8">
                  <c:v>11</c:v>
                </c:pt>
                <c:pt idx="9">
                  <c:v>33</c:v>
                </c:pt>
                <c:pt idx="10">
                  <c:v>11</c:v>
                </c:pt>
              </c:numCache>
            </c:numRef>
          </c:val>
        </c:ser>
        <c:axId val="209575296"/>
        <c:axId val="209585280"/>
      </c:barChart>
      <c:catAx>
        <c:axId val="209575296"/>
        <c:scaling>
          <c:orientation val="minMax"/>
        </c:scaling>
        <c:axPos val="b"/>
        <c:numFmt formatCode="General" sourceLinked="1"/>
        <c:tickLblPos val="nextTo"/>
        <c:crossAx val="209585280"/>
        <c:crosses val="autoZero"/>
        <c:auto val="1"/>
        <c:lblAlgn val="ctr"/>
        <c:lblOffset val="100"/>
      </c:catAx>
      <c:valAx>
        <c:axId val="209585280"/>
        <c:scaling>
          <c:orientation val="minMax"/>
        </c:scaling>
        <c:axPos val="l"/>
        <c:majorGridlines/>
        <c:numFmt formatCode="General" sourceLinked="1"/>
        <c:tickLblPos val="nextTo"/>
        <c:crossAx val="209575296"/>
        <c:crosses val="autoZero"/>
        <c:crossBetween val="between"/>
      </c:valAx>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ja-JP"/>
  <c:chart>
    <c:title>
      <c:layout/>
      <c:txPr>
        <a:bodyPr/>
        <a:lstStyle/>
        <a:p>
          <a:pPr>
            <a:defRPr sz="1400" b="0" i="0" baseline="0"/>
          </a:pPr>
          <a:endParaRPr lang="ja-JP"/>
        </a:p>
      </c:txPr>
    </c:title>
    <c:plotArea>
      <c:layout/>
      <c:barChart>
        <c:barDir val="col"/>
        <c:grouping val="clustered"/>
        <c:ser>
          <c:idx val="0"/>
          <c:order val="0"/>
          <c:tx>
            <c:strRef>
              <c:f>'Sheet1 (2)'!$A$13</c:f>
              <c:strCache>
                <c:ptCount val="1"/>
                <c:pt idx="0">
                  <c:v>渦鞭毛虫類</c:v>
                </c:pt>
              </c:strCache>
            </c:strRef>
          </c:tx>
          <c:cat>
            <c:numRef>
              <c:f>'Sheet1 (2)'!$B$1:$L$1</c:f>
              <c:numCache>
                <c:formatCode>General</c:formatCode>
                <c:ptCount val="11"/>
                <c:pt idx="0">
                  <c:v>1</c:v>
                </c:pt>
                <c:pt idx="1">
                  <c:v>5</c:v>
                </c:pt>
                <c:pt idx="2">
                  <c:v>10</c:v>
                </c:pt>
                <c:pt idx="3">
                  <c:v>15</c:v>
                </c:pt>
                <c:pt idx="4">
                  <c:v>20</c:v>
                </c:pt>
                <c:pt idx="5">
                  <c:v>25</c:v>
                </c:pt>
                <c:pt idx="6">
                  <c:v>30</c:v>
                </c:pt>
                <c:pt idx="7">
                  <c:v>34</c:v>
                </c:pt>
                <c:pt idx="8">
                  <c:v>40</c:v>
                </c:pt>
                <c:pt idx="9">
                  <c:v>45</c:v>
                </c:pt>
                <c:pt idx="10">
                  <c:v>50</c:v>
                </c:pt>
              </c:numCache>
            </c:numRef>
          </c:cat>
          <c:val>
            <c:numRef>
              <c:f>'Sheet1 (2)'!$B$13:$L$13</c:f>
              <c:numCache>
                <c:formatCode>General</c:formatCode>
                <c:ptCount val="11"/>
                <c:pt idx="0">
                  <c:v>9</c:v>
                </c:pt>
                <c:pt idx="1">
                  <c:v>12</c:v>
                </c:pt>
                <c:pt idx="2">
                  <c:v>38</c:v>
                </c:pt>
                <c:pt idx="3">
                  <c:v>3</c:v>
                </c:pt>
                <c:pt idx="4">
                  <c:v>17</c:v>
                </c:pt>
                <c:pt idx="5">
                  <c:v>28</c:v>
                </c:pt>
                <c:pt idx="6">
                  <c:v>11</c:v>
                </c:pt>
                <c:pt idx="7">
                  <c:v>5</c:v>
                </c:pt>
                <c:pt idx="8">
                  <c:v>0</c:v>
                </c:pt>
                <c:pt idx="9">
                  <c:v>21</c:v>
                </c:pt>
                <c:pt idx="10">
                  <c:v>20</c:v>
                </c:pt>
              </c:numCache>
            </c:numRef>
          </c:val>
        </c:ser>
        <c:axId val="209596800"/>
        <c:axId val="209598336"/>
      </c:barChart>
      <c:catAx>
        <c:axId val="209596800"/>
        <c:scaling>
          <c:orientation val="minMax"/>
        </c:scaling>
        <c:axPos val="b"/>
        <c:numFmt formatCode="General" sourceLinked="1"/>
        <c:tickLblPos val="nextTo"/>
        <c:crossAx val="209598336"/>
        <c:crosses val="autoZero"/>
        <c:auto val="1"/>
        <c:lblAlgn val="ctr"/>
        <c:lblOffset val="100"/>
      </c:catAx>
      <c:valAx>
        <c:axId val="209598336"/>
        <c:scaling>
          <c:orientation val="minMax"/>
        </c:scaling>
        <c:axPos val="l"/>
        <c:majorGridlines/>
        <c:numFmt formatCode="General" sourceLinked="1"/>
        <c:tickLblPos val="nextTo"/>
        <c:crossAx val="209596800"/>
        <c:crosses val="autoZero"/>
        <c:crossBetween val="between"/>
      </c:valAx>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ja-JP"/>
  <c:chart>
    <c:title>
      <c:layout/>
      <c:txPr>
        <a:bodyPr/>
        <a:lstStyle/>
        <a:p>
          <a:pPr>
            <a:defRPr sz="1400" b="0" i="0" baseline="0"/>
          </a:pPr>
          <a:endParaRPr lang="ja-JP"/>
        </a:p>
      </c:txPr>
    </c:title>
    <c:plotArea>
      <c:layout/>
      <c:barChart>
        <c:barDir val="col"/>
        <c:grouping val="clustered"/>
        <c:ser>
          <c:idx val="0"/>
          <c:order val="0"/>
          <c:tx>
            <c:strRef>
              <c:f>'Sheet1 (2)'!$A$19</c:f>
              <c:strCache>
                <c:ptCount val="1"/>
                <c:pt idx="0">
                  <c:v>節足動物</c:v>
                </c:pt>
              </c:strCache>
            </c:strRef>
          </c:tx>
          <c:cat>
            <c:numRef>
              <c:f>'Sheet1 (2)'!$B$1:$L$1</c:f>
              <c:numCache>
                <c:formatCode>General</c:formatCode>
                <c:ptCount val="11"/>
                <c:pt idx="0">
                  <c:v>1</c:v>
                </c:pt>
                <c:pt idx="1">
                  <c:v>5</c:v>
                </c:pt>
                <c:pt idx="2">
                  <c:v>10</c:v>
                </c:pt>
                <c:pt idx="3">
                  <c:v>15</c:v>
                </c:pt>
                <c:pt idx="4">
                  <c:v>20</c:v>
                </c:pt>
                <c:pt idx="5">
                  <c:v>25</c:v>
                </c:pt>
                <c:pt idx="6">
                  <c:v>30</c:v>
                </c:pt>
                <c:pt idx="7">
                  <c:v>34</c:v>
                </c:pt>
                <c:pt idx="8">
                  <c:v>40</c:v>
                </c:pt>
                <c:pt idx="9">
                  <c:v>45</c:v>
                </c:pt>
                <c:pt idx="10">
                  <c:v>50</c:v>
                </c:pt>
              </c:numCache>
            </c:numRef>
          </c:cat>
          <c:val>
            <c:numRef>
              <c:f>'Sheet1 (2)'!$B$19:$L$19</c:f>
              <c:numCache>
                <c:formatCode>General</c:formatCode>
                <c:ptCount val="11"/>
                <c:pt idx="0">
                  <c:v>2</c:v>
                </c:pt>
                <c:pt idx="1">
                  <c:v>1</c:v>
                </c:pt>
                <c:pt idx="2">
                  <c:v>3</c:v>
                </c:pt>
                <c:pt idx="3">
                  <c:v>0</c:v>
                </c:pt>
                <c:pt idx="4">
                  <c:v>2</c:v>
                </c:pt>
                <c:pt idx="5">
                  <c:v>3</c:v>
                </c:pt>
                <c:pt idx="6">
                  <c:v>3</c:v>
                </c:pt>
                <c:pt idx="7">
                  <c:v>0</c:v>
                </c:pt>
                <c:pt idx="8">
                  <c:v>1</c:v>
                </c:pt>
                <c:pt idx="9">
                  <c:v>1</c:v>
                </c:pt>
                <c:pt idx="10">
                  <c:v>1</c:v>
                </c:pt>
              </c:numCache>
            </c:numRef>
          </c:val>
        </c:ser>
        <c:axId val="209642624"/>
        <c:axId val="209644160"/>
      </c:barChart>
      <c:catAx>
        <c:axId val="209642624"/>
        <c:scaling>
          <c:orientation val="minMax"/>
        </c:scaling>
        <c:axPos val="b"/>
        <c:numFmt formatCode="General" sourceLinked="1"/>
        <c:tickLblPos val="nextTo"/>
        <c:crossAx val="209644160"/>
        <c:crosses val="autoZero"/>
        <c:auto val="1"/>
        <c:lblAlgn val="ctr"/>
        <c:lblOffset val="100"/>
      </c:catAx>
      <c:valAx>
        <c:axId val="209644160"/>
        <c:scaling>
          <c:orientation val="minMax"/>
        </c:scaling>
        <c:axPos val="l"/>
        <c:majorGridlines/>
        <c:numFmt formatCode="General" sourceLinked="1"/>
        <c:tickLblPos val="nextTo"/>
        <c:crossAx val="209642624"/>
        <c:crosses val="autoZero"/>
        <c:crossBetween val="between"/>
      </c:valAx>
    </c:plotArea>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ja-JP"/>
  <c:chart>
    <c:title>
      <c:layout/>
      <c:txPr>
        <a:bodyPr/>
        <a:lstStyle/>
        <a:p>
          <a:pPr>
            <a:defRPr sz="1400" b="0" i="0" baseline="0"/>
          </a:pPr>
          <a:endParaRPr lang="ja-JP"/>
        </a:p>
      </c:txPr>
    </c:title>
    <c:plotArea>
      <c:layout/>
      <c:barChart>
        <c:barDir val="col"/>
        <c:grouping val="clustered"/>
        <c:ser>
          <c:idx val="0"/>
          <c:order val="0"/>
          <c:tx>
            <c:strRef>
              <c:f>'Sheet1 (2)'!$A$7</c:f>
              <c:strCache>
                <c:ptCount val="1"/>
                <c:pt idx="0">
                  <c:v>ツノモ</c:v>
                </c:pt>
              </c:strCache>
            </c:strRef>
          </c:tx>
          <c:cat>
            <c:numRef>
              <c:f>'Sheet1 (2)'!$B$1:$L$1</c:f>
              <c:numCache>
                <c:formatCode>General</c:formatCode>
                <c:ptCount val="11"/>
                <c:pt idx="0">
                  <c:v>1</c:v>
                </c:pt>
                <c:pt idx="1">
                  <c:v>5</c:v>
                </c:pt>
                <c:pt idx="2">
                  <c:v>10</c:v>
                </c:pt>
                <c:pt idx="3">
                  <c:v>15</c:v>
                </c:pt>
                <c:pt idx="4">
                  <c:v>20</c:v>
                </c:pt>
                <c:pt idx="5">
                  <c:v>25</c:v>
                </c:pt>
                <c:pt idx="6">
                  <c:v>30</c:v>
                </c:pt>
                <c:pt idx="7">
                  <c:v>34</c:v>
                </c:pt>
                <c:pt idx="8">
                  <c:v>40</c:v>
                </c:pt>
                <c:pt idx="9">
                  <c:v>45</c:v>
                </c:pt>
                <c:pt idx="10">
                  <c:v>50</c:v>
                </c:pt>
              </c:numCache>
            </c:numRef>
          </c:cat>
          <c:val>
            <c:numRef>
              <c:f>'Sheet1 (2)'!$B$7:$L$7</c:f>
              <c:numCache>
                <c:formatCode>General</c:formatCode>
                <c:ptCount val="11"/>
                <c:pt idx="0">
                  <c:v>6</c:v>
                </c:pt>
                <c:pt idx="1">
                  <c:v>8</c:v>
                </c:pt>
                <c:pt idx="2">
                  <c:v>3</c:v>
                </c:pt>
                <c:pt idx="3">
                  <c:v>0</c:v>
                </c:pt>
                <c:pt idx="4">
                  <c:v>3</c:v>
                </c:pt>
                <c:pt idx="5">
                  <c:v>1</c:v>
                </c:pt>
                <c:pt idx="6">
                  <c:v>2</c:v>
                </c:pt>
                <c:pt idx="7">
                  <c:v>2</c:v>
                </c:pt>
                <c:pt idx="8">
                  <c:v>0</c:v>
                </c:pt>
                <c:pt idx="9">
                  <c:v>6</c:v>
                </c:pt>
                <c:pt idx="10">
                  <c:v>6</c:v>
                </c:pt>
              </c:numCache>
            </c:numRef>
          </c:val>
        </c:ser>
        <c:axId val="209786752"/>
        <c:axId val="209788288"/>
      </c:barChart>
      <c:catAx>
        <c:axId val="209786752"/>
        <c:scaling>
          <c:orientation val="minMax"/>
        </c:scaling>
        <c:axPos val="b"/>
        <c:numFmt formatCode="General" sourceLinked="1"/>
        <c:tickLblPos val="nextTo"/>
        <c:crossAx val="209788288"/>
        <c:crosses val="autoZero"/>
        <c:auto val="1"/>
        <c:lblAlgn val="ctr"/>
        <c:lblOffset val="100"/>
      </c:catAx>
      <c:valAx>
        <c:axId val="209788288"/>
        <c:scaling>
          <c:orientation val="minMax"/>
        </c:scaling>
        <c:axPos val="l"/>
        <c:majorGridlines/>
        <c:numFmt formatCode="General" sourceLinked="1"/>
        <c:tickLblPos val="nextTo"/>
        <c:crossAx val="209786752"/>
        <c:crosses val="autoZero"/>
        <c:crossBetween val="between"/>
      </c:valAx>
    </c:plotArea>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ja-JP"/>
  <c:chart>
    <c:title>
      <c:layout/>
      <c:txPr>
        <a:bodyPr/>
        <a:lstStyle/>
        <a:p>
          <a:pPr>
            <a:defRPr sz="1400" b="0" i="0" baseline="0"/>
          </a:pPr>
          <a:endParaRPr lang="ja-JP"/>
        </a:p>
      </c:txPr>
    </c:title>
    <c:plotArea>
      <c:layout/>
      <c:barChart>
        <c:barDir val="col"/>
        <c:grouping val="clustered"/>
        <c:ser>
          <c:idx val="0"/>
          <c:order val="0"/>
          <c:tx>
            <c:strRef>
              <c:f>'Sheet1 (2)'!$A$3</c:f>
              <c:strCache>
                <c:ptCount val="1"/>
                <c:pt idx="0">
                  <c:v>コアミケイソウ</c:v>
                </c:pt>
              </c:strCache>
            </c:strRef>
          </c:tx>
          <c:cat>
            <c:numRef>
              <c:f>'Sheet1 (2)'!$B$1:$L$1</c:f>
              <c:numCache>
                <c:formatCode>General</c:formatCode>
                <c:ptCount val="11"/>
                <c:pt idx="0">
                  <c:v>1</c:v>
                </c:pt>
                <c:pt idx="1">
                  <c:v>5</c:v>
                </c:pt>
                <c:pt idx="2">
                  <c:v>10</c:v>
                </c:pt>
                <c:pt idx="3">
                  <c:v>15</c:v>
                </c:pt>
                <c:pt idx="4">
                  <c:v>20</c:v>
                </c:pt>
                <c:pt idx="5">
                  <c:v>25</c:v>
                </c:pt>
                <c:pt idx="6">
                  <c:v>30</c:v>
                </c:pt>
                <c:pt idx="7">
                  <c:v>34</c:v>
                </c:pt>
                <c:pt idx="8">
                  <c:v>40</c:v>
                </c:pt>
                <c:pt idx="9">
                  <c:v>45</c:v>
                </c:pt>
                <c:pt idx="10">
                  <c:v>50</c:v>
                </c:pt>
              </c:numCache>
            </c:numRef>
          </c:cat>
          <c:val>
            <c:numRef>
              <c:f>'Sheet1 (2)'!$B$3:$L$3</c:f>
              <c:numCache>
                <c:formatCode>General</c:formatCode>
                <c:ptCount val="11"/>
                <c:pt idx="0">
                  <c:v>5</c:v>
                </c:pt>
                <c:pt idx="1">
                  <c:v>7</c:v>
                </c:pt>
                <c:pt idx="2">
                  <c:v>37</c:v>
                </c:pt>
                <c:pt idx="3">
                  <c:v>0</c:v>
                </c:pt>
                <c:pt idx="4">
                  <c:v>13</c:v>
                </c:pt>
                <c:pt idx="5">
                  <c:v>8</c:v>
                </c:pt>
                <c:pt idx="6">
                  <c:v>4</c:v>
                </c:pt>
                <c:pt idx="7">
                  <c:v>1</c:v>
                </c:pt>
                <c:pt idx="8">
                  <c:v>0</c:v>
                </c:pt>
                <c:pt idx="9">
                  <c:v>4</c:v>
                </c:pt>
                <c:pt idx="10">
                  <c:v>1</c:v>
                </c:pt>
              </c:numCache>
            </c:numRef>
          </c:val>
        </c:ser>
        <c:axId val="209808000"/>
        <c:axId val="209817984"/>
      </c:barChart>
      <c:catAx>
        <c:axId val="209808000"/>
        <c:scaling>
          <c:orientation val="minMax"/>
        </c:scaling>
        <c:axPos val="b"/>
        <c:numFmt formatCode="General" sourceLinked="1"/>
        <c:tickLblPos val="nextTo"/>
        <c:crossAx val="209817984"/>
        <c:crosses val="autoZero"/>
        <c:auto val="1"/>
        <c:lblAlgn val="ctr"/>
        <c:lblOffset val="100"/>
      </c:catAx>
      <c:valAx>
        <c:axId val="209817984"/>
        <c:scaling>
          <c:orientation val="minMax"/>
        </c:scaling>
        <c:axPos val="l"/>
        <c:majorGridlines/>
        <c:numFmt formatCode="General" sourceLinked="1"/>
        <c:tickLblPos val="nextTo"/>
        <c:crossAx val="209808000"/>
        <c:crosses val="autoZero"/>
        <c:crossBetween val="between"/>
      </c:valAx>
    </c:plotArea>
    <c:plotVisOnly val="1"/>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D4A03ACB-DC08-49E0-92CD-28F10B189BD1}" type="datetimeFigureOut">
              <a:rPr kumimoji="1" lang="ja-JP" altLang="en-US" smtClean="0"/>
              <a:pPr/>
              <a:t>2015/7/8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6FB0DCC-E4BF-4D85-8F67-435D5FA4DAA2}"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4A03ACB-DC08-49E0-92CD-28F10B189BD1}" type="datetimeFigureOut">
              <a:rPr kumimoji="1" lang="ja-JP" altLang="en-US" smtClean="0"/>
              <a:pPr/>
              <a:t>2015/7/8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6FB0DCC-E4BF-4D85-8F67-435D5FA4DAA2}"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4A03ACB-DC08-49E0-92CD-28F10B189BD1}" type="datetimeFigureOut">
              <a:rPr kumimoji="1" lang="ja-JP" altLang="en-US" smtClean="0"/>
              <a:pPr/>
              <a:t>2015/7/8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6FB0DCC-E4BF-4D85-8F67-435D5FA4DAA2}"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4A03ACB-DC08-49E0-92CD-28F10B189BD1}" type="datetimeFigureOut">
              <a:rPr kumimoji="1" lang="ja-JP" altLang="en-US" smtClean="0"/>
              <a:pPr/>
              <a:t>2015/7/8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6FB0DCC-E4BF-4D85-8F67-435D5FA4DAA2}"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D4A03ACB-DC08-49E0-92CD-28F10B189BD1}" type="datetimeFigureOut">
              <a:rPr kumimoji="1" lang="ja-JP" altLang="en-US" smtClean="0"/>
              <a:pPr/>
              <a:t>2015/7/8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6FB0DCC-E4BF-4D85-8F67-435D5FA4DAA2}"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D4A03ACB-DC08-49E0-92CD-28F10B189BD1}" type="datetimeFigureOut">
              <a:rPr kumimoji="1" lang="ja-JP" altLang="en-US" smtClean="0"/>
              <a:pPr/>
              <a:t>2015/7/8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6FB0DCC-E4BF-4D85-8F67-435D5FA4DAA2}"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D4A03ACB-DC08-49E0-92CD-28F10B189BD1}" type="datetimeFigureOut">
              <a:rPr kumimoji="1" lang="ja-JP" altLang="en-US" smtClean="0"/>
              <a:pPr/>
              <a:t>2015/7/8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56FB0DCC-E4BF-4D85-8F67-435D5FA4DAA2}"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D4A03ACB-DC08-49E0-92CD-28F10B189BD1}" type="datetimeFigureOut">
              <a:rPr kumimoji="1" lang="ja-JP" altLang="en-US" smtClean="0"/>
              <a:pPr/>
              <a:t>2015/7/8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56FB0DCC-E4BF-4D85-8F67-435D5FA4DAA2}"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4A03ACB-DC08-49E0-92CD-28F10B189BD1}" type="datetimeFigureOut">
              <a:rPr kumimoji="1" lang="ja-JP" altLang="en-US" smtClean="0"/>
              <a:pPr/>
              <a:t>2015/7/8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56FB0DCC-E4BF-4D85-8F67-435D5FA4DAA2}"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4A03ACB-DC08-49E0-92CD-28F10B189BD1}" type="datetimeFigureOut">
              <a:rPr kumimoji="1" lang="ja-JP" altLang="en-US" smtClean="0"/>
              <a:pPr/>
              <a:t>2015/7/8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6FB0DCC-E4BF-4D85-8F67-435D5FA4DAA2}"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4A03ACB-DC08-49E0-92CD-28F10B189BD1}" type="datetimeFigureOut">
              <a:rPr kumimoji="1" lang="ja-JP" altLang="en-US" smtClean="0"/>
              <a:pPr/>
              <a:t>2015/7/8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6FB0DCC-E4BF-4D85-8F67-435D5FA4DAA2}"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A03ACB-DC08-49E0-92CD-28F10B189BD1}" type="datetimeFigureOut">
              <a:rPr kumimoji="1" lang="ja-JP" altLang="en-US" smtClean="0"/>
              <a:pPr/>
              <a:t>2015/7/8</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B0DCC-E4BF-4D85-8F67-435D5FA4DAA2}"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chart" Target="../charts/chart6.xml"/><Relationship Id="rId7" Type="http://schemas.openxmlformats.org/officeDocument/2006/relationships/chart" Target="../charts/chart10.xml"/><Relationship Id="rId2" Type="http://schemas.openxmlformats.org/officeDocument/2006/relationships/chart" Target="../charts/chart5.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D:\太田君プロジェクト\船橋さん\種子島プロジェクト\Pics\2015_7_3_2\P1040379.JPG"/>
          <p:cNvPicPr>
            <a:picLocks noChangeAspect="1" noChangeArrowheads="1"/>
          </p:cNvPicPr>
          <p:nvPr/>
        </p:nvPicPr>
        <p:blipFill>
          <a:blip r:embed="rId2" cstate="print"/>
          <a:srcRect/>
          <a:stretch>
            <a:fillRect/>
          </a:stretch>
        </p:blipFill>
        <p:spPr bwMode="auto">
          <a:xfrm>
            <a:off x="4788024" y="1378776"/>
            <a:ext cx="3251200" cy="2438400"/>
          </a:xfrm>
          <a:prstGeom prst="rect">
            <a:avLst/>
          </a:prstGeom>
          <a:noFill/>
        </p:spPr>
      </p:pic>
      <p:pic>
        <p:nvPicPr>
          <p:cNvPr id="5124" name="Picture 4" descr="D:\太田君プロジェクト\船橋さん\種子島プロジェクト\Pics\2015_7_3_2\P1040381.JPG"/>
          <p:cNvPicPr>
            <a:picLocks noChangeAspect="1" noChangeArrowheads="1"/>
          </p:cNvPicPr>
          <p:nvPr/>
        </p:nvPicPr>
        <p:blipFill>
          <a:blip r:embed="rId3" cstate="print"/>
          <a:srcRect/>
          <a:stretch>
            <a:fillRect/>
          </a:stretch>
        </p:blipFill>
        <p:spPr bwMode="auto">
          <a:xfrm>
            <a:off x="1259632" y="3971064"/>
            <a:ext cx="3251200" cy="2438400"/>
          </a:xfrm>
          <a:prstGeom prst="rect">
            <a:avLst/>
          </a:prstGeom>
          <a:noFill/>
        </p:spPr>
      </p:pic>
      <p:pic>
        <p:nvPicPr>
          <p:cNvPr id="5125" name="Picture 5" descr="D:\太田君プロジェクト\船橋さん\種子島プロジェクト\Pics\2015_7_3_2\P1040378.JPG"/>
          <p:cNvPicPr>
            <a:picLocks noChangeAspect="1" noChangeArrowheads="1"/>
          </p:cNvPicPr>
          <p:nvPr/>
        </p:nvPicPr>
        <p:blipFill>
          <a:blip r:embed="rId4" cstate="print"/>
          <a:srcRect/>
          <a:stretch>
            <a:fillRect/>
          </a:stretch>
        </p:blipFill>
        <p:spPr bwMode="auto">
          <a:xfrm>
            <a:off x="1259632" y="1378776"/>
            <a:ext cx="3251200" cy="2438400"/>
          </a:xfrm>
          <a:prstGeom prst="rect">
            <a:avLst/>
          </a:prstGeom>
          <a:noFill/>
        </p:spPr>
      </p:pic>
      <p:pic>
        <p:nvPicPr>
          <p:cNvPr id="9" name="Picture 3" descr="D:\太田君プロジェクト\船橋さん\種子島プロジェクト\Pics\2015_7_3_2\P1040385.JPG"/>
          <p:cNvPicPr>
            <a:picLocks noChangeAspect="1" noChangeArrowheads="1"/>
          </p:cNvPicPr>
          <p:nvPr/>
        </p:nvPicPr>
        <p:blipFill>
          <a:blip r:embed="rId5" cstate="print"/>
          <a:srcRect/>
          <a:stretch>
            <a:fillRect/>
          </a:stretch>
        </p:blipFill>
        <p:spPr bwMode="auto">
          <a:xfrm>
            <a:off x="4786356" y="3971064"/>
            <a:ext cx="3251200" cy="2438400"/>
          </a:xfrm>
          <a:prstGeom prst="rect">
            <a:avLst/>
          </a:prstGeom>
          <a:noFill/>
        </p:spPr>
      </p:pic>
      <p:sp>
        <p:nvSpPr>
          <p:cNvPr id="10" name="テキスト ボックス 9"/>
          <p:cNvSpPr txBox="1"/>
          <p:nvPr/>
        </p:nvSpPr>
        <p:spPr>
          <a:xfrm>
            <a:off x="683568" y="260648"/>
            <a:ext cx="7776863" cy="923330"/>
          </a:xfrm>
          <a:prstGeom prst="rect">
            <a:avLst/>
          </a:prstGeom>
          <a:noFill/>
        </p:spPr>
        <p:txBody>
          <a:bodyPr wrap="square" rtlCol="0">
            <a:spAutoFit/>
          </a:bodyPr>
          <a:lstStyle/>
          <a:p>
            <a:r>
              <a:rPr kumimoji="1" lang="en-US" altLang="ja-JP" dirty="0" smtClean="0"/>
              <a:t>2015_7_3 </a:t>
            </a:r>
            <a:r>
              <a:rPr kumimoji="1" lang="ja-JP" altLang="en-US" dirty="0" smtClean="0"/>
              <a:t>空路より種子島入り。上空より種子島沿岸域を撮影した。</a:t>
            </a:r>
            <a:endParaRPr kumimoji="1" lang="en-US" altLang="ja-JP" dirty="0" smtClean="0"/>
          </a:p>
          <a:p>
            <a:r>
              <a:rPr lang="ja-JP" altLang="en-US" dirty="0" smtClean="0"/>
              <a:t>連日の降雨により赤土まじりの雨水が海面に流入し、沿岸域の多くの箇所にて</a:t>
            </a:r>
            <a:endParaRPr lang="en-US" altLang="ja-JP" dirty="0" smtClean="0"/>
          </a:p>
          <a:p>
            <a:r>
              <a:rPr lang="ja-JP" altLang="en-US" dirty="0" smtClean="0"/>
              <a:t>海水面が黄土色に</a:t>
            </a:r>
            <a:r>
              <a:rPr kumimoji="1" lang="ja-JP" altLang="en-US" dirty="0" smtClean="0"/>
              <a:t>着色していた。</a:t>
            </a:r>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太田君プロジェクト\船橋さん\種子島プロジェクト\Pics\2015_7_4\実験装置\P1040401.JPG"/>
          <p:cNvPicPr>
            <a:picLocks noChangeAspect="1" noChangeArrowheads="1"/>
          </p:cNvPicPr>
          <p:nvPr/>
        </p:nvPicPr>
        <p:blipFill>
          <a:blip r:embed="rId2" cstate="print"/>
          <a:srcRect/>
          <a:stretch>
            <a:fillRect/>
          </a:stretch>
        </p:blipFill>
        <p:spPr bwMode="auto">
          <a:xfrm>
            <a:off x="4355976" y="1268760"/>
            <a:ext cx="3251200" cy="2438400"/>
          </a:xfrm>
          <a:prstGeom prst="rect">
            <a:avLst/>
          </a:prstGeom>
          <a:noFill/>
        </p:spPr>
      </p:pic>
      <p:pic>
        <p:nvPicPr>
          <p:cNvPr id="4099" name="Picture 3" descr="D:\太田君プロジェクト\船橋さん\種子島プロジェクト\Pics\2015_7_4\実験装置\P1040400.JPG"/>
          <p:cNvPicPr>
            <a:picLocks noChangeAspect="1" noChangeArrowheads="1"/>
          </p:cNvPicPr>
          <p:nvPr/>
        </p:nvPicPr>
        <p:blipFill>
          <a:blip r:embed="rId3" cstate="print"/>
          <a:srcRect/>
          <a:stretch>
            <a:fillRect/>
          </a:stretch>
        </p:blipFill>
        <p:spPr bwMode="auto">
          <a:xfrm>
            <a:off x="971600" y="1268760"/>
            <a:ext cx="3251200" cy="2438400"/>
          </a:xfrm>
          <a:prstGeom prst="rect">
            <a:avLst/>
          </a:prstGeom>
          <a:noFill/>
        </p:spPr>
      </p:pic>
      <p:sp>
        <p:nvSpPr>
          <p:cNvPr id="6" name="テキスト ボックス 5"/>
          <p:cNvSpPr txBox="1"/>
          <p:nvPr/>
        </p:nvSpPr>
        <p:spPr>
          <a:xfrm>
            <a:off x="611560" y="404664"/>
            <a:ext cx="2610073" cy="369332"/>
          </a:xfrm>
          <a:prstGeom prst="rect">
            <a:avLst/>
          </a:prstGeom>
          <a:noFill/>
        </p:spPr>
        <p:txBody>
          <a:bodyPr wrap="none" rtlCol="0">
            <a:spAutoFit/>
          </a:bodyPr>
          <a:lstStyle/>
          <a:p>
            <a:r>
              <a:rPr kumimoji="1" lang="en-US" altLang="ja-JP" dirty="0" smtClean="0"/>
              <a:t>2015_7_4 </a:t>
            </a:r>
            <a:r>
              <a:rPr kumimoji="1" lang="en-US" altLang="ja-JP" dirty="0" err="1" smtClean="0"/>
              <a:t>Narai</a:t>
            </a:r>
            <a:r>
              <a:rPr kumimoji="1" lang="en-US" altLang="ja-JP" dirty="0" smtClean="0"/>
              <a:t> </a:t>
            </a:r>
            <a:r>
              <a:rPr kumimoji="1" lang="ja-JP" altLang="en-US" dirty="0" smtClean="0"/>
              <a:t>離れにて</a:t>
            </a:r>
            <a:endParaRPr kumimoji="1" lang="ja-JP"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nvGraphicFramePr>
        <p:xfrm>
          <a:off x="107504" y="504056"/>
          <a:ext cx="4752528" cy="1800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p:cNvGraphicFramePr/>
          <p:nvPr/>
        </p:nvGraphicFramePr>
        <p:xfrm>
          <a:off x="107504" y="2304256"/>
          <a:ext cx="4752528" cy="18722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p:cNvGraphicFramePr/>
          <p:nvPr/>
        </p:nvGraphicFramePr>
        <p:xfrm>
          <a:off x="107504" y="4176464"/>
          <a:ext cx="4752528" cy="15567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グラフ 6"/>
          <p:cNvGraphicFramePr/>
          <p:nvPr/>
        </p:nvGraphicFramePr>
        <p:xfrm>
          <a:off x="4932040" y="3284984"/>
          <a:ext cx="3888432" cy="16561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グラフ 7"/>
          <p:cNvGraphicFramePr/>
          <p:nvPr/>
        </p:nvGraphicFramePr>
        <p:xfrm>
          <a:off x="4932040" y="-27384"/>
          <a:ext cx="3816424" cy="165618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グラフ 9"/>
          <p:cNvGraphicFramePr/>
          <p:nvPr/>
        </p:nvGraphicFramePr>
        <p:xfrm>
          <a:off x="4932040" y="5013176"/>
          <a:ext cx="3888432" cy="151216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グラフ 10"/>
          <p:cNvGraphicFramePr/>
          <p:nvPr/>
        </p:nvGraphicFramePr>
        <p:xfrm>
          <a:off x="4932040" y="1700808"/>
          <a:ext cx="3888432" cy="1656184"/>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太田君プロジェクト\船橋さん\種子島プロジェクト\Pics\2015_7_3_2\P1040383.JPG"/>
          <p:cNvPicPr>
            <a:picLocks noChangeAspect="1" noChangeArrowheads="1"/>
          </p:cNvPicPr>
          <p:nvPr/>
        </p:nvPicPr>
        <p:blipFill>
          <a:blip r:embed="rId2" cstate="print"/>
          <a:srcRect/>
          <a:stretch>
            <a:fillRect/>
          </a:stretch>
        </p:blipFill>
        <p:spPr bwMode="auto">
          <a:xfrm>
            <a:off x="1259632" y="1278631"/>
            <a:ext cx="3251200" cy="2438401"/>
          </a:xfrm>
          <a:prstGeom prst="rect">
            <a:avLst/>
          </a:prstGeom>
          <a:noFill/>
        </p:spPr>
      </p:pic>
      <p:pic>
        <p:nvPicPr>
          <p:cNvPr id="6" name="Picture 2" descr="D:\太田君プロジェクト\船橋さん\種子島プロジェクト\Pics\2015_7_3_2\P1040393.JPG"/>
          <p:cNvPicPr>
            <a:picLocks noChangeAspect="1" noChangeArrowheads="1"/>
          </p:cNvPicPr>
          <p:nvPr/>
        </p:nvPicPr>
        <p:blipFill>
          <a:blip r:embed="rId3" cstate="print"/>
          <a:srcRect/>
          <a:stretch>
            <a:fillRect/>
          </a:stretch>
        </p:blipFill>
        <p:spPr bwMode="auto">
          <a:xfrm>
            <a:off x="1259632" y="3942927"/>
            <a:ext cx="3251200" cy="2438401"/>
          </a:xfrm>
          <a:prstGeom prst="rect">
            <a:avLst/>
          </a:prstGeom>
          <a:noFill/>
        </p:spPr>
      </p:pic>
      <p:pic>
        <p:nvPicPr>
          <p:cNvPr id="6149" name="Picture 5" descr="D:\太田君プロジェクト\船橋さん\種子島プロジェクト\Pics\2015_7_3_2\P1040392.JPG"/>
          <p:cNvPicPr>
            <a:picLocks noChangeAspect="1" noChangeArrowheads="1"/>
          </p:cNvPicPr>
          <p:nvPr/>
        </p:nvPicPr>
        <p:blipFill>
          <a:blip r:embed="rId4" cstate="print"/>
          <a:srcRect/>
          <a:stretch>
            <a:fillRect/>
          </a:stretch>
        </p:blipFill>
        <p:spPr bwMode="auto">
          <a:xfrm>
            <a:off x="4788024" y="1278631"/>
            <a:ext cx="3251200" cy="2438400"/>
          </a:xfrm>
          <a:prstGeom prst="rect">
            <a:avLst/>
          </a:prstGeom>
          <a:noFill/>
        </p:spPr>
      </p:pic>
      <p:pic>
        <p:nvPicPr>
          <p:cNvPr id="6150" name="Picture 6" descr="D:\太田君プロジェクト\船橋さん\種子島プロジェクト\Pics\2015_7_3_2\P1040394.JPG"/>
          <p:cNvPicPr>
            <a:picLocks noChangeAspect="1" noChangeArrowheads="1"/>
          </p:cNvPicPr>
          <p:nvPr/>
        </p:nvPicPr>
        <p:blipFill>
          <a:blip r:embed="rId5" cstate="print"/>
          <a:srcRect/>
          <a:stretch>
            <a:fillRect/>
          </a:stretch>
        </p:blipFill>
        <p:spPr bwMode="auto">
          <a:xfrm>
            <a:off x="4788024" y="3942927"/>
            <a:ext cx="3251200" cy="24384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11560" y="404664"/>
            <a:ext cx="2941831" cy="369332"/>
          </a:xfrm>
          <a:prstGeom prst="rect">
            <a:avLst/>
          </a:prstGeom>
          <a:noFill/>
        </p:spPr>
        <p:txBody>
          <a:bodyPr wrap="none" rtlCol="0">
            <a:spAutoFit/>
          </a:bodyPr>
          <a:lstStyle/>
          <a:p>
            <a:r>
              <a:rPr kumimoji="1" lang="en-US" altLang="ja-JP" dirty="0" smtClean="0"/>
              <a:t>2015_7_3 </a:t>
            </a:r>
            <a:r>
              <a:rPr kumimoji="1" lang="ja-JP" altLang="en-US" dirty="0" smtClean="0"/>
              <a:t>なかたねの里にて</a:t>
            </a:r>
            <a:endParaRPr kumimoji="1" lang="ja-JP" altLang="en-US" dirty="0"/>
          </a:p>
        </p:txBody>
      </p:sp>
      <p:pic>
        <p:nvPicPr>
          <p:cNvPr id="1026" name="Picture 2" descr="D:\太田君プロジェクト\船橋さん\種子島プロジェクト\Pics\2015_7_3実験風景\P1040396.JPG"/>
          <p:cNvPicPr>
            <a:picLocks noChangeAspect="1" noChangeArrowheads="1"/>
          </p:cNvPicPr>
          <p:nvPr/>
        </p:nvPicPr>
        <p:blipFill>
          <a:blip r:embed="rId2" cstate="print"/>
          <a:srcRect/>
          <a:stretch>
            <a:fillRect/>
          </a:stretch>
        </p:blipFill>
        <p:spPr bwMode="auto">
          <a:xfrm>
            <a:off x="4391980" y="908720"/>
            <a:ext cx="3251200" cy="2438400"/>
          </a:xfrm>
          <a:prstGeom prst="rect">
            <a:avLst/>
          </a:prstGeom>
          <a:noFill/>
        </p:spPr>
      </p:pic>
      <p:pic>
        <p:nvPicPr>
          <p:cNvPr id="1027" name="Picture 3" descr="D:\太田君プロジェクト\船橋さん\種子島プロジェクト\Pics\2015_7_3実験風景\P1040397.JPG"/>
          <p:cNvPicPr>
            <a:picLocks noChangeAspect="1" noChangeArrowheads="1"/>
          </p:cNvPicPr>
          <p:nvPr/>
        </p:nvPicPr>
        <p:blipFill>
          <a:blip r:embed="rId3" cstate="print"/>
          <a:srcRect/>
          <a:stretch>
            <a:fillRect/>
          </a:stretch>
        </p:blipFill>
        <p:spPr bwMode="auto">
          <a:xfrm>
            <a:off x="4391980" y="3789040"/>
            <a:ext cx="3251200" cy="2438400"/>
          </a:xfrm>
          <a:prstGeom prst="rect">
            <a:avLst/>
          </a:prstGeom>
          <a:noFill/>
        </p:spPr>
      </p:pic>
      <p:pic>
        <p:nvPicPr>
          <p:cNvPr id="1028" name="Picture 4" descr="D:\太田君プロジェクト\船橋さん\種子島プロジェクト\Pics\2015_7_3実験風景\P1040398.JPG"/>
          <p:cNvPicPr>
            <a:picLocks noChangeAspect="1" noChangeArrowheads="1"/>
          </p:cNvPicPr>
          <p:nvPr/>
        </p:nvPicPr>
        <p:blipFill>
          <a:blip r:embed="rId4" cstate="print"/>
          <a:srcRect/>
          <a:stretch>
            <a:fillRect/>
          </a:stretch>
        </p:blipFill>
        <p:spPr bwMode="auto">
          <a:xfrm>
            <a:off x="827584" y="908720"/>
            <a:ext cx="3251200" cy="2438400"/>
          </a:xfrm>
          <a:prstGeom prst="rect">
            <a:avLst/>
          </a:prstGeom>
          <a:noFill/>
        </p:spPr>
      </p:pic>
      <p:pic>
        <p:nvPicPr>
          <p:cNvPr id="1029" name="Picture 5" descr="D:\太田君プロジェクト\船橋さん\種子島プロジェクト\Pics\2015_7_3実験風景\P1040399.JPG"/>
          <p:cNvPicPr>
            <a:picLocks noChangeAspect="1" noChangeArrowheads="1"/>
          </p:cNvPicPr>
          <p:nvPr/>
        </p:nvPicPr>
        <p:blipFill>
          <a:blip r:embed="rId5" cstate="print"/>
          <a:srcRect/>
          <a:stretch>
            <a:fillRect/>
          </a:stretch>
        </p:blipFill>
        <p:spPr bwMode="auto">
          <a:xfrm>
            <a:off x="827584" y="3789040"/>
            <a:ext cx="3251200" cy="2438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11560" y="404664"/>
            <a:ext cx="2610073" cy="369332"/>
          </a:xfrm>
          <a:prstGeom prst="rect">
            <a:avLst/>
          </a:prstGeom>
          <a:noFill/>
        </p:spPr>
        <p:txBody>
          <a:bodyPr wrap="none" rtlCol="0">
            <a:spAutoFit/>
          </a:bodyPr>
          <a:lstStyle/>
          <a:p>
            <a:r>
              <a:rPr kumimoji="1" lang="en-US" altLang="ja-JP" dirty="0" smtClean="0"/>
              <a:t>2015_7_4 </a:t>
            </a:r>
            <a:r>
              <a:rPr kumimoji="1" lang="en-US" altLang="ja-JP" dirty="0" err="1" smtClean="0"/>
              <a:t>Narai</a:t>
            </a:r>
            <a:r>
              <a:rPr kumimoji="1" lang="en-US" altLang="ja-JP" dirty="0" smtClean="0"/>
              <a:t> </a:t>
            </a:r>
            <a:r>
              <a:rPr kumimoji="1" lang="ja-JP" altLang="en-US" dirty="0" smtClean="0"/>
              <a:t>離れにて</a:t>
            </a:r>
            <a:endParaRPr kumimoji="1" lang="ja-JP" altLang="en-US" dirty="0"/>
          </a:p>
        </p:txBody>
      </p:sp>
      <p:pic>
        <p:nvPicPr>
          <p:cNvPr id="2050" name="Picture 2" descr="D:\太田君プロジェクト\船橋さん\種子島プロジェクト\Pics\2015_7_4山本博士実験風景\P1040402.JPG"/>
          <p:cNvPicPr>
            <a:picLocks noChangeAspect="1" noChangeArrowheads="1"/>
          </p:cNvPicPr>
          <p:nvPr/>
        </p:nvPicPr>
        <p:blipFill>
          <a:blip r:embed="rId2" cstate="print"/>
          <a:srcRect/>
          <a:stretch>
            <a:fillRect/>
          </a:stretch>
        </p:blipFill>
        <p:spPr bwMode="auto">
          <a:xfrm>
            <a:off x="1187624" y="980728"/>
            <a:ext cx="3251200" cy="2438400"/>
          </a:xfrm>
          <a:prstGeom prst="rect">
            <a:avLst/>
          </a:prstGeom>
          <a:noFill/>
        </p:spPr>
      </p:pic>
      <p:pic>
        <p:nvPicPr>
          <p:cNvPr id="2051" name="Picture 3" descr="D:\太田君プロジェクト\船橋さん\種子島プロジェクト\Pics\2015_7_4山本博士実験風景\P1040403.JPG"/>
          <p:cNvPicPr>
            <a:picLocks noChangeAspect="1" noChangeArrowheads="1"/>
          </p:cNvPicPr>
          <p:nvPr/>
        </p:nvPicPr>
        <p:blipFill>
          <a:blip r:embed="rId3" cstate="print"/>
          <a:srcRect/>
          <a:stretch>
            <a:fillRect/>
          </a:stretch>
        </p:blipFill>
        <p:spPr bwMode="auto">
          <a:xfrm>
            <a:off x="1187624" y="3573016"/>
            <a:ext cx="3251200" cy="2438400"/>
          </a:xfrm>
          <a:prstGeom prst="rect">
            <a:avLst/>
          </a:prstGeom>
          <a:noFill/>
        </p:spPr>
      </p:pic>
      <p:pic>
        <p:nvPicPr>
          <p:cNvPr id="2052" name="Picture 4" descr="D:\太田君プロジェクト\船橋さん\種子島プロジェクト\Pics\2015_7_4山本博士実験風景\P1040404.JPG"/>
          <p:cNvPicPr>
            <a:picLocks noChangeAspect="1" noChangeArrowheads="1"/>
          </p:cNvPicPr>
          <p:nvPr/>
        </p:nvPicPr>
        <p:blipFill>
          <a:blip r:embed="rId4" cstate="print"/>
          <a:srcRect/>
          <a:stretch>
            <a:fillRect/>
          </a:stretch>
        </p:blipFill>
        <p:spPr bwMode="auto">
          <a:xfrm>
            <a:off x="4572000" y="980728"/>
            <a:ext cx="3251200" cy="2438400"/>
          </a:xfrm>
          <a:prstGeom prst="rect">
            <a:avLst/>
          </a:prstGeom>
          <a:noFill/>
        </p:spPr>
      </p:pic>
      <p:pic>
        <p:nvPicPr>
          <p:cNvPr id="2053" name="Picture 5" descr="D:\太田君プロジェクト\船橋さん\種子島プロジェクト\Pics\2015_7_4山本博士実験風景\P1040405.JPG"/>
          <p:cNvPicPr>
            <a:picLocks noChangeAspect="1" noChangeArrowheads="1"/>
          </p:cNvPicPr>
          <p:nvPr/>
        </p:nvPicPr>
        <p:blipFill>
          <a:blip r:embed="rId5" cstate="print"/>
          <a:srcRect/>
          <a:stretch>
            <a:fillRect/>
          </a:stretch>
        </p:blipFill>
        <p:spPr bwMode="auto">
          <a:xfrm>
            <a:off x="4572000" y="3573016"/>
            <a:ext cx="3251200" cy="24384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11560" y="404664"/>
            <a:ext cx="2610073" cy="369332"/>
          </a:xfrm>
          <a:prstGeom prst="rect">
            <a:avLst/>
          </a:prstGeom>
          <a:noFill/>
        </p:spPr>
        <p:txBody>
          <a:bodyPr wrap="none" rtlCol="0">
            <a:spAutoFit/>
          </a:bodyPr>
          <a:lstStyle/>
          <a:p>
            <a:r>
              <a:rPr kumimoji="1" lang="en-US" altLang="ja-JP" dirty="0" smtClean="0"/>
              <a:t>2015_7_4 </a:t>
            </a:r>
            <a:r>
              <a:rPr kumimoji="1" lang="en-US" altLang="ja-JP" dirty="0" err="1" smtClean="0"/>
              <a:t>Narai</a:t>
            </a:r>
            <a:r>
              <a:rPr kumimoji="1" lang="en-US" altLang="ja-JP" dirty="0" smtClean="0"/>
              <a:t> </a:t>
            </a:r>
            <a:r>
              <a:rPr kumimoji="1" lang="ja-JP" altLang="en-US" dirty="0" smtClean="0"/>
              <a:t>離れにて</a:t>
            </a:r>
            <a:endParaRPr kumimoji="1" lang="ja-JP" altLang="en-US" dirty="0"/>
          </a:p>
        </p:txBody>
      </p:sp>
      <p:pic>
        <p:nvPicPr>
          <p:cNvPr id="3074" name="Picture 2" descr="D:\太田君プロジェクト\船橋さん\種子島プロジェクト\Pics\2015_7_4山本博士実験風景\P1040406.JPG"/>
          <p:cNvPicPr>
            <a:picLocks noChangeAspect="1" noChangeArrowheads="1"/>
          </p:cNvPicPr>
          <p:nvPr/>
        </p:nvPicPr>
        <p:blipFill>
          <a:blip r:embed="rId2" cstate="print"/>
          <a:srcRect/>
          <a:stretch>
            <a:fillRect/>
          </a:stretch>
        </p:blipFill>
        <p:spPr bwMode="auto">
          <a:xfrm>
            <a:off x="827584" y="1124744"/>
            <a:ext cx="3251200" cy="2438400"/>
          </a:xfrm>
          <a:prstGeom prst="rect">
            <a:avLst/>
          </a:prstGeom>
          <a:noFill/>
        </p:spPr>
      </p:pic>
      <p:pic>
        <p:nvPicPr>
          <p:cNvPr id="3075" name="Picture 3" descr="D:\太田君プロジェクト\船橋さん\種子島プロジェクト\Pics\2015_7_4山本博士実験風景\P1040415.JPG"/>
          <p:cNvPicPr>
            <a:picLocks noChangeAspect="1" noChangeArrowheads="1"/>
          </p:cNvPicPr>
          <p:nvPr/>
        </p:nvPicPr>
        <p:blipFill>
          <a:blip r:embed="rId3" cstate="print"/>
          <a:srcRect/>
          <a:stretch>
            <a:fillRect/>
          </a:stretch>
        </p:blipFill>
        <p:spPr bwMode="auto">
          <a:xfrm>
            <a:off x="4211960" y="1124744"/>
            <a:ext cx="3251200" cy="24384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95536" y="260648"/>
            <a:ext cx="6218369" cy="369332"/>
          </a:xfrm>
          <a:prstGeom prst="rect">
            <a:avLst/>
          </a:prstGeom>
          <a:noFill/>
        </p:spPr>
        <p:txBody>
          <a:bodyPr wrap="none" rtlCol="0">
            <a:spAutoFit/>
          </a:bodyPr>
          <a:lstStyle/>
          <a:p>
            <a:r>
              <a:rPr kumimoji="1" lang="en-US" altLang="ja-JP" dirty="0" smtClean="0"/>
              <a:t>2015_7_4 </a:t>
            </a:r>
            <a:r>
              <a:rPr kumimoji="1" lang="ja-JP" altLang="en-US" dirty="0" smtClean="0"/>
              <a:t>採水した海水 </a:t>
            </a:r>
            <a:r>
              <a:rPr kumimoji="1" lang="en-US" altLang="ja-JP" dirty="0" smtClean="0"/>
              <a:t>1L </a:t>
            </a:r>
            <a:r>
              <a:rPr kumimoji="1" lang="ja-JP" altLang="en-US" dirty="0" smtClean="0"/>
              <a:t>をろ過したガラスフィルター（</a:t>
            </a:r>
            <a:r>
              <a:rPr kumimoji="1" lang="en-US" altLang="ja-JP" dirty="0" smtClean="0"/>
              <a:t>0.7 um</a:t>
            </a:r>
            <a:r>
              <a:rPr kumimoji="1" lang="ja-JP" altLang="en-US" dirty="0" smtClean="0"/>
              <a:t>）</a:t>
            </a:r>
            <a:endParaRPr kumimoji="1" lang="ja-JP" altLang="en-US" dirty="0"/>
          </a:p>
        </p:txBody>
      </p:sp>
      <p:grpSp>
        <p:nvGrpSpPr>
          <p:cNvPr id="62" name="グループ化 61"/>
          <p:cNvGrpSpPr/>
          <p:nvPr/>
        </p:nvGrpSpPr>
        <p:grpSpPr>
          <a:xfrm>
            <a:off x="35496" y="836712"/>
            <a:ext cx="9108504" cy="4572888"/>
            <a:chOff x="35496" y="1628800"/>
            <a:chExt cx="9108504" cy="4572888"/>
          </a:xfrm>
        </p:grpSpPr>
        <p:pic>
          <p:nvPicPr>
            <p:cNvPr id="4" name="図 3" descr="2015_7_4Filters.jpg"/>
            <p:cNvPicPr>
              <a:picLocks noChangeAspect="1"/>
            </p:cNvPicPr>
            <p:nvPr/>
          </p:nvPicPr>
          <p:blipFill>
            <a:blip r:embed="rId2" cstate="print"/>
            <a:stretch>
              <a:fillRect/>
            </a:stretch>
          </p:blipFill>
          <p:spPr>
            <a:xfrm>
              <a:off x="142240" y="1700808"/>
              <a:ext cx="9001760" cy="4500880"/>
            </a:xfrm>
            <a:prstGeom prst="rect">
              <a:avLst/>
            </a:prstGeom>
          </p:spPr>
        </p:pic>
        <p:grpSp>
          <p:nvGrpSpPr>
            <p:cNvPr id="16" name="グループ化 15"/>
            <p:cNvGrpSpPr/>
            <p:nvPr/>
          </p:nvGrpSpPr>
          <p:grpSpPr>
            <a:xfrm>
              <a:off x="120848" y="1628800"/>
              <a:ext cx="8483600" cy="369332"/>
              <a:chOff x="192856" y="1124744"/>
              <a:chExt cx="8483600" cy="369332"/>
            </a:xfrm>
          </p:grpSpPr>
          <p:sp>
            <p:nvSpPr>
              <p:cNvPr id="6" name="テキスト ボックス 5"/>
              <p:cNvSpPr txBox="1"/>
              <p:nvPr/>
            </p:nvSpPr>
            <p:spPr>
              <a:xfrm>
                <a:off x="192856" y="1124744"/>
                <a:ext cx="301686" cy="369332"/>
              </a:xfrm>
              <a:prstGeom prst="rect">
                <a:avLst/>
              </a:prstGeom>
              <a:noFill/>
            </p:spPr>
            <p:txBody>
              <a:bodyPr wrap="none" rtlCol="0">
                <a:spAutoFit/>
              </a:bodyPr>
              <a:lstStyle/>
              <a:p>
                <a:r>
                  <a:rPr kumimoji="1" lang="en-US" altLang="ja-JP" dirty="0" smtClean="0"/>
                  <a:t>1</a:t>
                </a:r>
                <a:endParaRPr kumimoji="1" lang="ja-JP" altLang="en-US" dirty="0"/>
              </a:p>
            </p:txBody>
          </p:sp>
          <p:sp>
            <p:nvSpPr>
              <p:cNvPr id="7" name="テキスト ボックス 6"/>
              <p:cNvSpPr txBox="1"/>
              <p:nvPr/>
            </p:nvSpPr>
            <p:spPr>
              <a:xfrm>
                <a:off x="1088956" y="1124744"/>
                <a:ext cx="301686" cy="369332"/>
              </a:xfrm>
              <a:prstGeom prst="rect">
                <a:avLst/>
              </a:prstGeom>
              <a:noFill/>
            </p:spPr>
            <p:txBody>
              <a:bodyPr wrap="none" rtlCol="0">
                <a:spAutoFit/>
              </a:bodyPr>
              <a:lstStyle/>
              <a:p>
                <a:r>
                  <a:rPr kumimoji="1" lang="en-US" altLang="ja-JP" dirty="0" smtClean="0"/>
                  <a:t>2</a:t>
                </a:r>
                <a:endParaRPr kumimoji="1" lang="ja-JP" altLang="en-US" dirty="0"/>
              </a:p>
            </p:txBody>
          </p:sp>
          <p:sp>
            <p:nvSpPr>
              <p:cNvPr id="8" name="テキスト ボックス 7"/>
              <p:cNvSpPr txBox="1"/>
              <p:nvPr/>
            </p:nvSpPr>
            <p:spPr>
              <a:xfrm>
                <a:off x="1985056" y="1124744"/>
                <a:ext cx="301686" cy="369332"/>
              </a:xfrm>
              <a:prstGeom prst="rect">
                <a:avLst/>
              </a:prstGeom>
              <a:noFill/>
            </p:spPr>
            <p:txBody>
              <a:bodyPr wrap="none" rtlCol="0">
                <a:spAutoFit/>
              </a:bodyPr>
              <a:lstStyle/>
              <a:p>
                <a:r>
                  <a:rPr kumimoji="1" lang="en-US" altLang="ja-JP" dirty="0" smtClean="0">
                    <a:solidFill>
                      <a:schemeClr val="bg1"/>
                    </a:solidFill>
                  </a:rPr>
                  <a:t>3</a:t>
                </a:r>
                <a:endParaRPr kumimoji="1" lang="ja-JP" altLang="en-US" dirty="0">
                  <a:solidFill>
                    <a:schemeClr val="bg1"/>
                  </a:solidFill>
                </a:endParaRPr>
              </a:p>
            </p:txBody>
          </p:sp>
          <p:sp>
            <p:nvSpPr>
              <p:cNvPr id="9" name="テキスト ボックス 8"/>
              <p:cNvSpPr txBox="1"/>
              <p:nvPr/>
            </p:nvSpPr>
            <p:spPr>
              <a:xfrm>
                <a:off x="2881156" y="1124744"/>
                <a:ext cx="301686" cy="369332"/>
              </a:xfrm>
              <a:prstGeom prst="rect">
                <a:avLst/>
              </a:prstGeom>
              <a:noFill/>
            </p:spPr>
            <p:txBody>
              <a:bodyPr wrap="none" rtlCol="0">
                <a:spAutoFit/>
              </a:bodyPr>
              <a:lstStyle/>
              <a:p>
                <a:r>
                  <a:rPr kumimoji="1" lang="en-US" altLang="ja-JP" dirty="0" smtClean="0">
                    <a:solidFill>
                      <a:schemeClr val="bg1"/>
                    </a:solidFill>
                  </a:rPr>
                  <a:t>4</a:t>
                </a:r>
                <a:endParaRPr kumimoji="1" lang="ja-JP" altLang="en-US" dirty="0">
                  <a:solidFill>
                    <a:schemeClr val="bg1"/>
                  </a:solidFill>
                </a:endParaRPr>
              </a:p>
            </p:txBody>
          </p:sp>
          <p:sp>
            <p:nvSpPr>
              <p:cNvPr id="10" name="テキスト ボックス 9"/>
              <p:cNvSpPr txBox="1"/>
              <p:nvPr/>
            </p:nvSpPr>
            <p:spPr>
              <a:xfrm>
                <a:off x="3777256" y="1124744"/>
                <a:ext cx="301686" cy="369332"/>
              </a:xfrm>
              <a:prstGeom prst="rect">
                <a:avLst/>
              </a:prstGeom>
              <a:noFill/>
            </p:spPr>
            <p:txBody>
              <a:bodyPr wrap="none" rtlCol="0">
                <a:spAutoFit/>
              </a:bodyPr>
              <a:lstStyle/>
              <a:p>
                <a:r>
                  <a:rPr kumimoji="1" lang="en-US" altLang="ja-JP" dirty="0" smtClean="0">
                    <a:solidFill>
                      <a:schemeClr val="bg1"/>
                    </a:solidFill>
                  </a:rPr>
                  <a:t>5</a:t>
                </a:r>
                <a:endParaRPr kumimoji="1" lang="ja-JP" altLang="en-US" dirty="0">
                  <a:solidFill>
                    <a:schemeClr val="bg1"/>
                  </a:solidFill>
                </a:endParaRPr>
              </a:p>
            </p:txBody>
          </p:sp>
          <p:sp>
            <p:nvSpPr>
              <p:cNvPr id="11" name="テキスト ボックス 10"/>
              <p:cNvSpPr txBox="1"/>
              <p:nvPr/>
            </p:nvSpPr>
            <p:spPr>
              <a:xfrm>
                <a:off x="4673356" y="1124744"/>
                <a:ext cx="301686" cy="369332"/>
              </a:xfrm>
              <a:prstGeom prst="rect">
                <a:avLst/>
              </a:prstGeom>
              <a:noFill/>
            </p:spPr>
            <p:txBody>
              <a:bodyPr wrap="none" rtlCol="0">
                <a:spAutoFit/>
              </a:bodyPr>
              <a:lstStyle/>
              <a:p>
                <a:r>
                  <a:rPr kumimoji="1" lang="en-US" altLang="ja-JP" dirty="0" smtClean="0">
                    <a:solidFill>
                      <a:schemeClr val="bg1"/>
                    </a:solidFill>
                  </a:rPr>
                  <a:t>6</a:t>
                </a:r>
                <a:endParaRPr kumimoji="1" lang="ja-JP" altLang="en-US" dirty="0">
                  <a:solidFill>
                    <a:schemeClr val="bg1"/>
                  </a:solidFill>
                </a:endParaRPr>
              </a:p>
            </p:txBody>
          </p:sp>
          <p:sp>
            <p:nvSpPr>
              <p:cNvPr id="12" name="テキスト ボックス 11"/>
              <p:cNvSpPr txBox="1"/>
              <p:nvPr/>
            </p:nvSpPr>
            <p:spPr>
              <a:xfrm>
                <a:off x="5569456" y="1124744"/>
                <a:ext cx="301686" cy="369332"/>
              </a:xfrm>
              <a:prstGeom prst="rect">
                <a:avLst/>
              </a:prstGeom>
              <a:noFill/>
            </p:spPr>
            <p:txBody>
              <a:bodyPr wrap="none" rtlCol="0">
                <a:spAutoFit/>
              </a:bodyPr>
              <a:lstStyle/>
              <a:p>
                <a:r>
                  <a:rPr kumimoji="1" lang="en-US" altLang="ja-JP" dirty="0" smtClean="0">
                    <a:solidFill>
                      <a:schemeClr val="bg1"/>
                    </a:solidFill>
                  </a:rPr>
                  <a:t>7</a:t>
                </a:r>
                <a:endParaRPr kumimoji="1" lang="ja-JP" altLang="en-US" dirty="0">
                  <a:solidFill>
                    <a:schemeClr val="bg1"/>
                  </a:solidFill>
                </a:endParaRPr>
              </a:p>
            </p:txBody>
          </p:sp>
          <p:sp>
            <p:nvSpPr>
              <p:cNvPr id="13" name="テキスト ボックス 12"/>
              <p:cNvSpPr txBox="1"/>
              <p:nvPr/>
            </p:nvSpPr>
            <p:spPr>
              <a:xfrm>
                <a:off x="6465556" y="1124744"/>
                <a:ext cx="301686" cy="369332"/>
              </a:xfrm>
              <a:prstGeom prst="rect">
                <a:avLst/>
              </a:prstGeom>
              <a:noFill/>
            </p:spPr>
            <p:txBody>
              <a:bodyPr wrap="none" rtlCol="0">
                <a:spAutoFit/>
              </a:bodyPr>
              <a:lstStyle/>
              <a:p>
                <a:r>
                  <a:rPr kumimoji="1" lang="en-US" altLang="ja-JP" dirty="0" smtClean="0">
                    <a:solidFill>
                      <a:schemeClr val="bg1"/>
                    </a:solidFill>
                  </a:rPr>
                  <a:t>8</a:t>
                </a:r>
                <a:endParaRPr kumimoji="1" lang="ja-JP" altLang="en-US" dirty="0">
                  <a:solidFill>
                    <a:schemeClr val="bg1"/>
                  </a:solidFill>
                </a:endParaRPr>
              </a:p>
            </p:txBody>
          </p:sp>
          <p:sp>
            <p:nvSpPr>
              <p:cNvPr id="14" name="テキスト ボックス 13"/>
              <p:cNvSpPr txBox="1"/>
              <p:nvPr/>
            </p:nvSpPr>
            <p:spPr>
              <a:xfrm>
                <a:off x="7361656" y="1124744"/>
                <a:ext cx="301686" cy="369332"/>
              </a:xfrm>
              <a:prstGeom prst="rect">
                <a:avLst/>
              </a:prstGeom>
              <a:noFill/>
            </p:spPr>
            <p:txBody>
              <a:bodyPr wrap="none" rtlCol="0">
                <a:spAutoFit/>
              </a:bodyPr>
              <a:lstStyle/>
              <a:p>
                <a:r>
                  <a:rPr kumimoji="1" lang="en-US" altLang="ja-JP" dirty="0" smtClean="0">
                    <a:solidFill>
                      <a:schemeClr val="bg1"/>
                    </a:solidFill>
                  </a:rPr>
                  <a:t>9</a:t>
                </a:r>
                <a:endParaRPr kumimoji="1" lang="ja-JP" altLang="en-US" dirty="0">
                  <a:solidFill>
                    <a:schemeClr val="bg1"/>
                  </a:solidFill>
                </a:endParaRPr>
              </a:p>
            </p:txBody>
          </p:sp>
          <p:sp>
            <p:nvSpPr>
              <p:cNvPr id="15" name="テキスト ボックス 14"/>
              <p:cNvSpPr txBox="1"/>
              <p:nvPr/>
            </p:nvSpPr>
            <p:spPr>
              <a:xfrm>
                <a:off x="8257752" y="1124744"/>
                <a:ext cx="418704" cy="369332"/>
              </a:xfrm>
              <a:prstGeom prst="rect">
                <a:avLst/>
              </a:prstGeom>
              <a:noFill/>
            </p:spPr>
            <p:txBody>
              <a:bodyPr wrap="none" rtlCol="0">
                <a:spAutoFit/>
              </a:bodyPr>
              <a:lstStyle/>
              <a:p>
                <a:r>
                  <a:rPr kumimoji="1" lang="en-US" altLang="ja-JP" dirty="0" smtClean="0">
                    <a:solidFill>
                      <a:schemeClr val="bg1"/>
                    </a:solidFill>
                  </a:rPr>
                  <a:t>10</a:t>
                </a:r>
                <a:endParaRPr kumimoji="1" lang="ja-JP" altLang="en-US" dirty="0">
                  <a:solidFill>
                    <a:schemeClr val="bg1"/>
                  </a:solidFill>
                </a:endParaRPr>
              </a:p>
            </p:txBody>
          </p:sp>
        </p:grpSp>
        <p:grpSp>
          <p:nvGrpSpPr>
            <p:cNvPr id="17" name="グループ化 16"/>
            <p:cNvGrpSpPr/>
            <p:nvPr/>
          </p:nvGrpSpPr>
          <p:grpSpPr>
            <a:xfrm>
              <a:off x="35496" y="2564904"/>
              <a:ext cx="8483600" cy="369332"/>
              <a:chOff x="192856" y="1124744"/>
              <a:chExt cx="8483600" cy="369332"/>
            </a:xfrm>
          </p:grpSpPr>
          <p:sp>
            <p:nvSpPr>
              <p:cNvPr id="18" name="テキスト ボックス 17"/>
              <p:cNvSpPr txBox="1"/>
              <p:nvPr/>
            </p:nvSpPr>
            <p:spPr>
              <a:xfrm>
                <a:off x="192856" y="1124744"/>
                <a:ext cx="418704" cy="369332"/>
              </a:xfrm>
              <a:prstGeom prst="rect">
                <a:avLst/>
              </a:prstGeom>
              <a:noFill/>
            </p:spPr>
            <p:txBody>
              <a:bodyPr wrap="none" rtlCol="0">
                <a:spAutoFit/>
              </a:bodyPr>
              <a:lstStyle/>
              <a:p>
                <a:r>
                  <a:rPr kumimoji="1" lang="en-US" altLang="ja-JP" dirty="0" smtClean="0">
                    <a:solidFill>
                      <a:schemeClr val="bg1"/>
                    </a:solidFill>
                  </a:rPr>
                  <a:t>11</a:t>
                </a:r>
                <a:endParaRPr kumimoji="1" lang="ja-JP" altLang="en-US" dirty="0">
                  <a:solidFill>
                    <a:schemeClr val="bg1"/>
                  </a:solidFill>
                </a:endParaRPr>
              </a:p>
            </p:txBody>
          </p:sp>
          <p:sp>
            <p:nvSpPr>
              <p:cNvPr id="19" name="テキスト ボックス 18"/>
              <p:cNvSpPr txBox="1"/>
              <p:nvPr/>
            </p:nvSpPr>
            <p:spPr>
              <a:xfrm>
                <a:off x="1088956" y="1124744"/>
                <a:ext cx="418704" cy="369332"/>
              </a:xfrm>
              <a:prstGeom prst="rect">
                <a:avLst/>
              </a:prstGeom>
              <a:noFill/>
            </p:spPr>
            <p:txBody>
              <a:bodyPr wrap="none" rtlCol="0">
                <a:spAutoFit/>
              </a:bodyPr>
              <a:lstStyle/>
              <a:p>
                <a:r>
                  <a:rPr kumimoji="1" lang="en-US" altLang="ja-JP" dirty="0" smtClean="0">
                    <a:solidFill>
                      <a:schemeClr val="bg1"/>
                    </a:solidFill>
                  </a:rPr>
                  <a:t>12</a:t>
                </a:r>
                <a:endParaRPr kumimoji="1" lang="ja-JP" altLang="en-US" dirty="0">
                  <a:solidFill>
                    <a:schemeClr val="bg1"/>
                  </a:solidFill>
                </a:endParaRPr>
              </a:p>
            </p:txBody>
          </p:sp>
          <p:sp>
            <p:nvSpPr>
              <p:cNvPr id="20" name="テキスト ボックス 19"/>
              <p:cNvSpPr txBox="1"/>
              <p:nvPr/>
            </p:nvSpPr>
            <p:spPr>
              <a:xfrm>
                <a:off x="1985056" y="1124744"/>
                <a:ext cx="418704" cy="369332"/>
              </a:xfrm>
              <a:prstGeom prst="rect">
                <a:avLst/>
              </a:prstGeom>
              <a:noFill/>
            </p:spPr>
            <p:txBody>
              <a:bodyPr wrap="none" rtlCol="0">
                <a:spAutoFit/>
              </a:bodyPr>
              <a:lstStyle/>
              <a:p>
                <a:r>
                  <a:rPr kumimoji="1" lang="en-US" altLang="ja-JP" dirty="0" smtClean="0">
                    <a:solidFill>
                      <a:schemeClr val="bg1"/>
                    </a:solidFill>
                  </a:rPr>
                  <a:t>13</a:t>
                </a:r>
                <a:endParaRPr kumimoji="1" lang="ja-JP" altLang="en-US" dirty="0">
                  <a:solidFill>
                    <a:schemeClr val="bg1"/>
                  </a:solidFill>
                </a:endParaRPr>
              </a:p>
            </p:txBody>
          </p:sp>
          <p:sp>
            <p:nvSpPr>
              <p:cNvPr id="21" name="テキスト ボックス 20"/>
              <p:cNvSpPr txBox="1"/>
              <p:nvPr/>
            </p:nvSpPr>
            <p:spPr>
              <a:xfrm>
                <a:off x="2881156" y="1124744"/>
                <a:ext cx="418704" cy="369332"/>
              </a:xfrm>
              <a:prstGeom prst="rect">
                <a:avLst/>
              </a:prstGeom>
              <a:noFill/>
            </p:spPr>
            <p:txBody>
              <a:bodyPr wrap="none" rtlCol="0">
                <a:spAutoFit/>
              </a:bodyPr>
              <a:lstStyle/>
              <a:p>
                <a:r>
                  <a:rPr kumimoji="1" lang="en-US" altLang="ja-JP" dirty="0" smtClean="0">
                    <a:solidFill>
                      <a:schemeClr val="bg1"/>
                    </a:solidFill>
                  </a:rPr>
                  <a:t>14</a:t>
                </a:r>
                <a:endParaRPr kumimoji="1" lang="ja-JP" altLang="en-US" dirty="0">
                  <a:solidFill>
                    <a:schemeClr val="bg1"/>
                  </a:solidFill>
                </a:endParaRPr>
              </a:p>
            </p:txBody>
          </p:sp>
          <p:sp>
            <p:nvSpPr>
              <p:cNvPr id="22" name="テキスト ボックス 21"/>
              <p:cNvSpPr txBox="1"/>
              <p:nvPr/>
            </p:nvSpPr>
            <p:spPr>
              <a:xfrm>
                <a:off x="3777256" y="1124744"/>
                <a:ext cx="418704" cy="369332"/>
              </a:xfrm>
              <a:prstGeom prst="rect">
                <a:avLst/>
              </a:prstGeom>
              <a:noFill/>
            </p:spPr>
            <p:txBody>
              <a:bodyPr wrap="none" rtlCol="0">
                <a:spAutoFit/>
              </a:bodyPr>
              <a:lstStyle/>
              <a:p>
                <a:r>
                  <a:rPr kumimoji="1" lang="en-US" altLang="ja-JP" dirty="0" smtClean="0">
                    <a:solidFill>
                      <a:schemeClr val="bg1"/>
                    </a:solidFill>
                  </a:rPr>
                  <a:t>15</a:t>
                </a:r>
                <a:endParaRPr kumimoji="1" lang="ja-JP" altLang="en-US" dirty="0">
                  <a:solidFill>
                    <a:schemeClr val="bg1"/>
                  </a:solidFill>
                </a:endParaRPr>
              </a:p>
            </p:txBody>
          </p:sp>
          <p:sp>
            <p:nvSpPr>
              <p:cNvPr id="23" name="テキスト ボックス 22"/>
              <p:cNvSpPr txBox="1"/>
              <p:nvPr/>
            </p:nvSpPr>
            <p:spPr>
              <a:xfrm>
                <a:off x="4673356" y="1124744"/>
                <a:ext cx="418704" cy="369332"/>
              </a:xfrm>
              <a:prstGeom prst="rect">
                <a:avLst/>
              </a:prstGeom>
              <a:noFill/>
            </p:spPr>
            <p:txBody>
              <a:bodyPr wrap="none" rtlCol="0">
                <a:spAutoFit/>
              </a:bodyPr>
              <a:lstStyle/>
              <a:p>
                <a:r>
                  <a:rPr kumimoji="1" lang="en-US" altLang="ja-JP" dirty="0" smtClean="0"/>
                  <a:t>16</a:t>
                </a:r>
                <a:endParaRPr kumimoji="1" lang="ja-JP" altLang="en-US" dirty="0"/>
              </a:p>
            </p:txBody>
          </p:sp>
          <p:sp>
            <p:nvSpPr>
              <p:cNvPr id="24" name="テキスト ボックス 23"/>
              <p:cNvSpPr txBox="1"/>
              <p:nvPr/>
            </p:nvSpPr>
            <p:spPr>
              <a:xfrm>
                <a:off x="5569456" y="1124744"/>
                <a:ext cx="418704" cy="369332"/>
              </a:xfrm>
              <a:prstGeom prst="rect">
                <a:avLst/>
              </a:prstGeom>
              <a:noFill/>
            </p:spPr>
            <p:txBody>
              <a:bodyPr wrap="none" rtlCol="0">
                <a:spAutoFit/>
              </a:bodyPr>
              <a:lstStyle/>
              <a:p>
                <a:r>
                  <a:rPr kumimoji="1" lang="en-US" altLang="ja-JP" dirty="0" smtClean="0"/>
                  <a:t>17</a:t>
                </a:r>
                <a:endParaRPr kumimoji="1" lang="ja-JP" altLang="en-US" dirty="0"/>
              </a:p>
            </p:txBody>
          </p:sp>
          <p:sp>
            <p:nvSpPr>
              <p:cNvPr id="25" name="テキスト ボックス 24"/>
              <p:cNvSpPr txBox="1"/>
              <p:nvPr/>
            </p:nvSpPr>
            <p:spPr>
              <a:xfrm>
                <a:off x="6465556" y="1124744"/>
                <a:ext cx="418704" cy="369332"/>
              </a:xfrm>
              <a:prstGeom prst="rect">
                <a:avLst/>
              </a:prstGeom>
              <a:noFill/>
            </p:spPr>
            <p:txBody>
              <a:bodyPr wrap="none" rtlCol="0">
                <a:spAutoFit/>
              </a:bodyPr>
              <a:lstStyle/>
              <a:p>
                <a:r>
                  <a:rPr kumimoji="1" lang="en-US" altLang="ja-JP" dirty="0" smtClean="0"/>
                  <a:t>18</a:t>
                </a:r>
                <a:endParaRPr kumimoji="1" lang="ja-JP" altLang="en-US" dirty="0"/>
              </a:p>
            </p:txBody>
          </p:sp>
          <p:sp>
            <p:nvSpPr>
              <p:cNvPr id="26" name="テキスト ボックス 25"/>
              <p:cNvSpPr txBox="1"/>
              <p:nvPr/>
            </p:nvSpPr>
            <p:spPr>
              <a:xfrm>
                <a:off x="7361656" y="1124744"/>
                <a:ext cx="418704" cy="369332"/>
              </a:xfrm>
              <a:prstGeom prst="rect">
                <a:avLst/>
              </a:prstGeom>
              <a:noFill/>
            </p:spPr>
            <p:txBody>
              <a:bodyPr wrap="none" rtlCol="0">
                <a:spAutoFit/>
              </a:bodyPr>
              <a:lstStyle/>
              <a:p>
                <a:r>
                  <a:rPr kumimoji="1" lang="en-US" altLang="ja-JP" dirty="0" smtClean="0"/>
                  <a:t>19</a:t>
                </a:r>
                <a:endParaRPr kumimoji="1" lang="ja-JP" altLang="en-US" dirty="0"/>
              </a:p>
            </p:txBody>
          </p:sp>
          <p:sp>
            <p:nvSpPr>
              <p:cNvPr id="27" name="テキスト ボックス 26"/>
              <p:cNvSpPr txBox="1"/>
              <p:nvPr/>
            </p:nvSpPr>
            <p:spPr>
              <a:xfrm>
                <a:off x="8257752" y="1124744"/>
                <a:ext cx="418704" cy="369332"/>
              </a:xfrm>
              <a:prstGeom prst="rect">
                <a:avLst/>
              </a:prstGeom>
              <a:noFill/>
            </p:spPr>
            <p:txBody>
              <a:bodyPr wrap="none" rtlCol="0">
                <a:spAutoFit/>
              </a:bodyPr>
              <a:lstStyle/>
              <a:p>
                <a:r>
                  <a:rPr lang="en-US" altLang="ja-JP" dirty="0">
                    <a:solidFill>
                      <a:schemeClr val="bg1"/>
                    </a:solidFill>
                  </a:rPr>
                  <a:t>2</a:t>
                </a:r>
                <a:r>
                  <a:rPr kumimoji="1" lang="en-US" altLang="ja-JP" dirty="0" smtClean="0">
                    <a:solidFill>
                      <a:schemeClr val="bg1"/>
                    </a:solidFill>
                  </a:rPr>
                  <a:t>0</a:t>
                </a:r>
                <a:endParaRPr kumimoji="1" lang="ja-JP" altLang="en-US" dirty="0">
                  <a:solidFill>
                    <a:schemeClr val="bg1"/>
                  </a:solidFill>
                </a:endParaRPr>
              </a:p>
            </p:txBody>
          </p:sp>
        </p:grpSp>
        <p:grpSp>
          <p:nvGrpSpPr>
            <p:cNvPr id="28" name="グループ化 27"/>
            <p:cNvGrpSpPr/>
            <p:nvPr/>
          </p:nvGrpSpPr>
          <p:grpSpPr>
            <a:xfrm>
              <a:off x="77700" y="3429000"/>
              <a:ext cx="8483600" cy="369332"/>
              <a:chOff x="192856" y="1124744"/>
              <a:chExt cx="8483600" cy="369332"/>
            </a:xfrm>
          </p:grpSpPr>
          <p:sp>
            <p:nvSpPr>
              <p:cNvPr id="29" name="テキスト ボックス 28"/>
              <p:cNvSpPr txBox="1"/>
              <p:nvPr/>
            </p:nvSpPr>
            <p:spPr>
              <a:xfrm>
                <a:off x="192856" y="1124744"/>
                <a:ext cx="418704" cy="369332"/>
              </a:xfrm>
              <a:prstGeom prst="rect">
                <a:avLst/>
              </a:prstGeom>
              <a:noFill/>
            </p:spPr>
            <p:txBody>
              <a:bodyPr wrap="none" rtlCol="0">
                <a:spAutoFit/>
              </a:bodyPr>
              <a:lstStyle/>
              <a:p>
                <a:r>
                  <a:rPr kumimoji="1" lang="en-US" altLang="ja-JP" dirty="0" smtClean="0">
                    <a:solidFill>
                      <a:schemeClr val="bg1"/>
                    </a:solidFill>
                  </a:rPr>
                  <a:t>21</a:t>
                </a:r>
                <a:endParaRPr kumimoji="1" lang="ja-JP" altLang="en-US" dirty="0">
                  <a:solidFill>
                    <a:schemeClr val="bg1"/>
                  </a:solidFill>
                </a:endParaRPr>
              </a:p>
            </p:txBody>
          </p:sp>
          <p:sp>
            <p:nvSpPr>
              <p:cNvPr id="30" name="テキスト ボックス 29"/>
              <p:cNvSpPr txBox="1"/>
              <p:nvPr/>
            </p:nvSpPr>
            <p:spPr>
              <a:xfrm>
                <a:off x="1088956" y="1124744"/>
                <a:ext cx="418704" cy="369332"/>
              </a:xfrm>
              <a:prstGeom prst="rect">
                <a:avLst/>
              </a:prstGeom>
              <a:noFill/>
            </p:spPr>
            <p:txBody>
              <a:bodyPr wrap="none" rtlCol="0">
                <a:spAutoFit/>
              </a:bodyPr>
              <a:lstStyle/>
              <a:p>
                <a:r>
                  <a:rPr kumimoji="1" lang="en-US" altLang="ja-JP" dirty="0" smtClean="0">
                    <a:solidFill>
                      <a:schemeClr val="bg1"/>
                    </a:solidFill>
                  </a:rPr>
                  <a:t>22</a:t>
                </a:r>
                <a:endParaRPr kumimoji="1" lang="ja-JP" altLang="en-US" dirty="0">
                  <a:solidFill>
                    <a:schemeClr val="bg1"/>
                  </a:solidFill>
                </a:endParaRPr>
              </a:p>
            </p:txBody>
          </p:sp>
          <p:sp>
            <p:nvSpPr>
              <p:cNvPr id="31" name="テキスト ボックス 30"/>
              <p:cNvSpPr txBox="1"/>
              <p:nvPr/>
            </p:nvSpPr>
            <p:spPr>
              <a:xfrm>
                <a:off x="1985056" y="1124744"/>
                <a:ext cx="418704" cy="369332"/>
              </a:xfrm>
              <a:prstGeom prst="rect">
                <a:avLst/>
              </a:prstGeom>
              <a:noFill/>
            </p:spPr>
            <p:txBody>
              <a:bodyPr wrap="none" rtlCol="0">
                <a:spAutoFit/>
              </a:bodyPr>
              <a:lstStyle/>
              <a:p>
                <a:r>
                  <a:rPr kumimoji="1" lang="en-US" altLang="ja-JP" dirty="0" smtClean="0">
                    <a:solidFill>
                      <a:schemeClr val="bg1"/>
                    </a:solidFill>
                  </a:rPr>
                  <a:t>23</a:t>
                </a:r>
                <a:endParaRPr kumimoji="1" lang="ja-JP" altLang="en-US" dirty="0">
                  <a:solidFill>
                    <a:schemeClr val="bg1"/>
                  </a:solidFill>
                </a:endParaRPr>
              </a:p>
            </p:txBody>
          </p:sp>
          <p:sp>
            <p:nvSpPr>
              <p:cNvPr id="32" name="テキスト ボックス 31"/>
              <p:cNvSpPr txBox="1"/>
              <p:nvPr/>
            </p:nvSpPr>
            <p:spPr>
              <a:xfrm>
                <a:off x="2881156" y="1124744"/>
                <a:ext cx="418704" cy="369332"/>
              </a:xfrm>
              <a:prstGeom prst="rect">
                <a:avLst/>
              </a:prstGeom>
              <a:noFill/>
            </p:spPr>
            <p:txBody>
              <a:bodyPr wrap="none" rtlCol="0">
                <a:spAutoFit/>
              </a:bodyPr>
              <a:lstStyle/>
              <a:p>
                <a:r>
                  <a:rPr kumimoji="1" lang="en-US" altLang="ja-JP" dirty="0" smtClean="0">
                    <a:solidFill>
                      <a:schemeClr val="bg1"/>
                    </a:solidFill>
                  </a:rPr>
                  <a:t>24</a:t>
                </a:r>
                <a:endParaRPr kumimoji="1" lang="ja-JP" altLang="en-US" dirty="0">
                  <a:solidFill>
                    <a:schemeClr val="bg1"/>
                  </a:solidFill>
                </a:endParaRPr>
              </a:p>
            </p:txBody>
          </p:sp>
          <p:sp>
            <p:nvSpPr>
              <p:cNvPr id="33" name="テキスト ボックス 32"/>
              <p:cNvSpPr txBox="1"/>
              <p:nvPr/>
            </p:nvSpPr>
            <p:spPr>
              <a:xfrm>
                <a:off x="3777256" y="1124744"/>
                <a:ext cx="418704" cy="369332"/>
              </a:xfrm>
              <a:prstGeom prst="rect">
                <a:avLst/>
              </a:prstGeom>
              <a:noFill/>
            </p:spPr>
            <p:txBody>
              <a:bodyPr wrap="none" rtlCol="0">
                <a:spAutoFit/>
              </a:bodyPr>
              <a:lstStyle/>
              <a:p>
                <a:r>
                  <a:rPr kumimoji="1" lang="en-US" altLang="ja-JP" dirty="0" smtClean="0">
                    <a:solidFill>
                      <a:schemeClr val="bg1"/>
                    </a:solidFill>
                  </a:rPr>
                  <a:t>25</a:t>
                </a:r>
                <a:endParaRPr kumimoji="1" lang="ja-JP" altLang="en-US" dirty="0">
                  <a:solidFill>
                    <a:schemeClr val="bg1"/>
                  </a:solidFill>
                </a:endParaRPr>
              </a:p>
            </p:txBody>
          </p:sp>
          <p:sp>
            <p:nvSpPr>
              <p:cNvPr id="34" name="テキスト ボックス 33"/>
              <p:cNvSpPr txBox="1"/>
              <p:nvPr/>
            </p:nvSpPr>
            <p:spPr>
              <a:xfrm>
                <a:off x="4673356" y="1124744"/>
                <a:ext cx="418704" cy="369332"/>
              </a:xfrm>
              <a:prstGeom prst="rect">
                <a:avLst/>
              </a:prstGeom>
              <a:noFill/>
            </p:spPr>
            <p:txBody>
              <a:bodyPr wrap="none" rtlCol="0">
                <a:spAutoFit/>
              </a:bodyPr>
              <a:lstStyle/>
              <a:p>
                <a:r>
                  <a:rPr kumimoji="1" lang="en-US" altLang="ja-JP" dirty="0" smtClean="0">
                    <a:solidFill>
                      <a:schemeClr val="bg1"/>
                    </a:solidFill>
                  </a:rPr>
                  <a:t>26</a:t>
                </a:r>
                <a:endParaRPr kumimoji="1" lang="ja-JP" altLang="en-US" dirty="0">
                  <a:solidFill>
                    <a:schemeClr val="bg1"/>
                  </a:solidFill>
                </a:endParaRPr>
              </a:p>
            </p:txBody>
          </p:sp>
          <p:sp>
            <p:nvSpPr>
              <p:cNvPr id="35" name="テキスト ボックス 34"/>
              <p:cNvSpPr txBox="1"/>
              <p:nvPr/>
            </p:nvSpPr>
            <p:spPr>
              <a:xfrm>
                <a:off x="5569456" y="1124744"/>
                <a:ext cx="418704" cy="369332"/>
              </a:xfrm>
              <a:prstGeom prst="rect">
                <a:avLst/>
              </a:prstGeom>
              <a:noFill/>
            </p:spPr>
            <p:txBody>
              <a:bodyPr wrap="none" rtlCol="0">
                <a:spAutoFit/>
              </a:bodyPr>
              <a:lstStyle/>
              <a:p>
                <a:r>
                  <a:rPr kumimoji="1" lang="en-US" altLang="ja-JP" dirty="0" smtClean="0">
                    <a:solidFill>
                      <a:schemeClr val="bg1"/>
                    </a:solidFill>
                  </a:rPr>
                  <a:t>27</a:t>
                </a:r>
                <a:endParaRPr kumimoji="1" lang="ja-JP" altLang="en-US" dirty="0">
                  <a:solidFill>
                    <a:schemeClr val="bg1"/>
                  </a:solidFill>
                </a:endParaRPr>
              </a:p>
            </p:txBody>
          </p:sp>
          <p:sp>
            <p:nvSpPr>
              <p:cNvPr id="36" name="テキスト ボックス 35"/>
              <p:cNvSpPr txBox="1"/>
              <p:nvPr/>
            </p:nvSpPr>
            <p:spPr>
              <a:xfrm>
                <a:off x="6465556" y="1124744"/>
                <a:ext cx="418704" cy="369332"/>
              </a:xfrm>
              <a:prstGeom prst="rect">
                <a:avLst/>
              </a:prstGeom>
              <a:noFill/>
            </p:spPr>
            <p:txBody>
              <a:bodyPr wrap="none" rtlCol="0">
                <a:spAutoFit/>
              </a:bodyPr>
              <a:lstStyle/>
              <a:p>
                <a:r>
                  <a:rPr kumimoji="1" lang="en-US" altLang="ja-JP" dirty="0" smtClean="0">
                    <a:solidFill>
                      <a:schemeClr val="bg1"/>
                    </a:solidFill>
                  </a:rPr>
                  <a:t>28</a:t>
                </a:r>
                <a:endParaRPr kumimoji="1" lang="ja-JP" altLang="en-US" dirty="0">
                  <a:solidFill>
                    <a:schemeClr val="bg1"/>
                  </a:solidFill>
                </a:endParaRPr>
              </a:p>
            </p:txBody>
          </p:sp>
          <p:sp>
            <p:nvSpPr>
              <p:cNvPr id="37" name="テキスト ボックス 36"/>
              <p:cNvSpPr txBox="1"/>
              <p:nvPr/>
            </p:nvSpPr>
            <p:spPr>
              <a:xfrm>
                <a:off x="7361656" y="1124744"/>
                <a:ext cx="418704" cy="369332"/>
              </a:xfrm>
              <a:prstGeom prst="rect">
                <a:avLst/>
              </a:prstGeom>
              <a:noFill/>
            </p:spPr>
            <p:txBody>
              <a:bodyPr wrap="none" rtlCol="0">
                <a:spAutoFit/>
              </a:bodyPr>
              <a:lstStyle/>
              <a:p>
                <a:r>
                  <a:rPr kumimoji="1" lang="en-US" altLang="ja-JP" dirty="0" smtClean="0">
                    <a:solidFill>
                      <a:schemeClr val="bg1"/>
                    </a:solidFill>
                  </a:rPr>
                  <a:t>29</a:t>
                </a:r>
                <a:endParaRPr kumimoji="1" lang="ja-JP" altLang="en-US" dirty="0">
                  <a:solidFill>
                    <a:schemeClr val="bg1"/>
                  </a:solidFill>
                </a:endParaRPr>
              </a:p>
            </p:txBody>
          </p:sp>
          <p:sp>
            <p:nvSpPr>
              <p:cNvPr id="38" name="テキスト ボックス 37"/>
              <p:cNvSpPr txBox="1"/>
              <p:nvPr/>
            </p:nvSpPr>
            <p:spPr>
              <a:xfrm>
                <a:off x="8257752" y="1124744"/>
                <a:ext cx="418704" cy="369332"/>
              </a:xfrm>
              <a:prstGeom prst="rect">
                <a:avLst/>
              </a:prstGeom>
              <a:noFill/>
            </p:spPr>
            <p:txBody>
              <a:bodyPr wrap="none" rtlCol="0">
                <a:spAutoFit/>
              </a:bodyPr>
              <a:lstStyle/>
              <a:p>
                <a:r>
                  <a:rPr lang="en-US" altLang="ja-JP" dirty="0">
                    <a:solidFill>
                      <a:schemeClr val="bg1"/>
                    </a:solidFill>
                  </a:rPr>
                  <a:t>3</a:t>
                </a:r>
                <a:r>
                  <a:rPr kumimoji="1" lang="en-US" altLang="ja-JP" dirty="0" smtClean="0">
                    <a:solidFill>
                      <a:schemeClr val="bg1"/>
                    </a:solidFill>
                  </a:rPr>
                  <a:t>0</a:t>
                </a:r>
                <a:endParaRPr kumimoji="1" lang="ja-JP" altLang="en-US" dirty="0">
                  <a:solidFill>
                    <a:schemeClr val="bg1"/>
                  </a:solidFill>
                </a:endParaRPr>
              </a:p>
            </p:txBody>
          </p:sp>
        </p:grpSp>
        <p:grpSp>
          <p:nvGrpSpPr>
            <p:cNvPr id="39" name="グループ化 38"/>
            <p:cNvGrpSpPr/>
            <p:nvPr/>
          </p:nvGrpSpPr>
          <p:grpSpPr>
            <a:xfrm>
              <a:off x="63632" y="4283804"/>
              <a:ext cx="8483600" cy="369332"/>
              <a:chOff x="192856" y="1124744"/>
              <a:chExt cx="8483600" cy="369332"/>
            </a:xfrm>
          </p:grpSpPr>
          <p:sp>
            <p:nvSpPr>
              <p:cNvPr id="40" name="テキスト ボックス 39"/>
              <p:cNvSpPr txBox="1"/>
              <p:nvPr/>
            </p:nvSpPr>
            <p:spPr>
              <a:xfrm>
                <a:off x="192856" y="1124744"/>
                <a:ext cx="418704" cy="369332"/>
              </a:xfrm>
              <a:prstGeom prst="rect">
                <a:avLst/>
              </a:prstGeom>
              <a:noFill/>
            </p:spPr>
            <p:txBody>
              <a:bodyPr wrap="none" rtlCol="0">
                <a:spAutoFit/>
              </a:bodyPr>
              <a:lstStyle/>
              <a:p>
                <a:r>
                  <a:rPr lang="en-US" altLang="ja-JP" dirty="0">
                    <a:solidFill>
                      <a:schemeClr val="bg1"/>
                    </a:solidFill>
                  </a:rPr>
                  <a:t>3</a:t>
                </a:r>
                <a:r>
                  <a:rPr kumimoji="1" lang="en-US" altLang="ja-JP" dirty="0" smtClean="0">
                    <a:solidFill>
                      <a:schemeClr val="bg1"/>
                    </a:solidFill>
                  </a:rPr>
                  <a:t>1</a:t>
                </a:r>
                <a:endParaRPr kumimoji="1" lang="ja-JP" altLang="en-US" dirty="0">
                  <a:solidFill>
                    <a:schemeClr val="bg1"/>
                  </a:solidFill>
                </a:endParaRPr>
              </a:p>
            </p:txBody>
          </p:sp>
          <p:sp>
            <p:nvSpPr>
              <p:cNvPr id="41" name="テキスト ボックス 40"/>
              <p:cNvSpPr txBox="1"/>
              <p:nvPr/>
            </p:nvSpPr>
            <p:spPr>
              <a:xfrm>
                <a:off x="1088956" y="1124744"/>
                <a:ext cx="418704" cy="369332"/>
              </a:xfrm>
              <a:prstGeom prst="rect">
                <a:avLst/>
              </a:prstGeom>
              <a:noFill/>
            </p:spPr>
            <p:txBody>
              <a:bodyPr wrap="none" rtlCol="0">
                <a:spAutoFit/>
              </a:bodyPr>
              <a:lstStyle/>
              <a:p>
                <a:r>
                  <a:rPr lang="en-US" altLang="ja-JP" dirty="0">
                    <a:solidFill>
                      <a:schemeClr val="bg1"/>
                    </a:solidFill>
                  </a:rPr>
                  <a:t>3</a:t>
                </a:r>
                <a:r>
                  <a:rPr kumimoji="1" lang="en-US" altLang="ja-JP" dirty="0" smtClean="0">
                    <a:solidFill>
                      <a:schemeClr val="bg1"/>
                    </a:solidFill>
                  </a:rPr>
                  <a:t>2</a:t>
                </a:r>
                <a:endParaRPr kumimoji="1" lang="ja-JP" altLang="en-US" dirty="0">
                  <a:solidFill>
                    <a:schemeClr val="bg1"/>
                  </a:solidFill>
                </a:endParaRPr>
              </a:p>
            </p:txBody>
          </p:sp>
          <p:sp>
            <p:nvSpPr>
              <p:cNvPr id="42" name="テキスト ボックス 41"/>
              <p:cNvSpPr txBox="1"/>
              <p:nvPr/>
            </p:nvSpPr>
            <p:spPr>
              <a:xfrm>
                <a:off x="1985056" y="1124744"/>
                <a:ext cx="418704" cy="369332"/>
              </a:xfrm>
              <a:prstGeom prst="rect">
                <a:avLst/>
              </a:prstGeom>
              <a:noFill/>
            </p:spPr>
            <p:txBody>
              <a:bodyPr wrap="none" rtlCol="0">
                <a:spAutoFit/>
              </a:bodyPr>
              <a:lstStyle/>
              <a:p>
                <a:r>
                  <a:rPr lang="en-US" altLang="ja-JP" dirty="0">
                    <a:solidFill>
                      <a:schemeClr val="bg1"/>
                    </a:solidFill>
                  </a:rPr>
                  <a:t>3</a:t>
                </a:r>
                <a:r>
                  <a:rPr kumimoji="1" lang="en-US" altLang="ja-JP" dirty="0" smtClean="0">
                    <a:solidFill>
                      <a:schemeClr val="bg1"/>
                    </a:solidFill>
                  </a:rPr>
                  <a:t>3</a:t>
                </a:r>
                <a:endParaRPr kumimoji="1" lang="ja-JP" altLang="en-US" dirty="0">
                  <a:solidFill>
                    <a:schemeClr val="bg1"/>
                  </a:solidFill>
                </a:endParaRPr>
              </a:p>
            </p:txBody>
          </p:sp>
          <p:sp>
            <p:nvSpPr>
              <p:cNvPr id="43" name="テキスト ボックス 42"/>
              <p:cNvSpPr txBox="1"/>
              <p:nvPr/>
            </p:nvSpPr>
            <p:spPr>
              <a:xfrm>
                <a:off x="2881156" y="1124744"/>
                <a:ext cx="418704" cy="369332"/>
              </a:xfrm>
              <a:prstGeom prst="rect">
                <a:avLst/>
              </a:prstGeom>
              <a:noFill/>
            </p:spPr>
            <p:txBody>
              <a:bodyPr wrap="none" rtlCol="0">
                <a:spAutoFit/>
              </a:bodyPr>
              <a:lstStyle/>
              <a:p>
                <a:r>
                  <a:rPr lang="en-US" altLang="ja-JP" dirty="0">
                    <a:solidFill>
                      <a:schemeClr val="bg1"/>
                    </a:solidFill>
                  </a:rPr>
                  <a:t>3</a:t>
                </a:r>
                <a:r>
                  <a:rPr kumimoji="1" lang="en-US" altLang="ja-JP" dirty="0" smtClean="0">
                    <a:solidFill>
                      <a:schemeClr val="bg1"/>
                    </a:solidFill>
                  </a:rPr>
                  <a:t>4</a:t>
                </a:r>
                <a:endParaRPr kumimoji="1" lang="ja-JP" altLang="en-US" dirty="0">
                  <a:solidFill>
                    <a:schemeClr val="bg1"/>
                  </a:solidFill>
                </a:endParaRPr>
              </a:p>
            </p:txBody>
          </p:sp>
          <p:sp>
            <p:nvSpPr>
              <p:cNvPr id="44" name="テキスト ボックス 43"/>
              <p:cNvSpPr txBox="1"/>
              <p:nvPr/>
            </p:nvSpPr>
            <p:spPr>
              <a:xfrm>
                <a:off x="3777256" y="1124744"/>
                <a:ext cx="418704" cy="369332"/>
              </a:xfrm>
              <a:prstGeom prst="rect">
                <a:avLst/>
              </a:prstGeom>
              <a:noFill/>
            </p:spPr>
            <p:txBody>
              <a:bodyPr wrap="none" rtlCol="0">
                <a:spAutoFit/>
              </a:bodyPr>
              <a:lstStyle/>
              <a:p>
                <a:r>
                  <a:rPr lang="en-US" altLang="ja-JP" dirty="0" smtClean="0">
                    <a:solidFill>
                      <a:schemeClr val="bg1"/>
                    </a:solidFill>
                  </a:rPr>
                  <a:t>3</a:t>
                </a:r>
                <a:r>
                  <a:rPr kumimoji="1" lang="en-US" altLang="ja-JP" dirty="0" smtClean="0">
                    <a:solidFill>
                      <a:schemeClr val="bg1"/>
                    </a:solidFill>
                  </a:rPr>
                  <a:t>5</a:t>
                </a:r>
                <a:endParaRPr kumimoji="1" lang="ja-JP" altLang="en-US" dirty="0">
                  <a:solidFill>
                    <a:schemeClr val="bg1"/>
                  </a:solidFill>
                </a:endParaRPr>
              </a:p>
            </p:txBody>
          </p:sp>
          <p:sp>
            <p:nvSpPr>
              <p:cNvPr id="45" name="テキスト ボックス 44"/>
              <p:cNvSpPr txBox="1"/>
              <p:nvPr/>
            </p:nvSpPr>
            <p:spPr>
              <a:xfrm>
                <a:off x="4673356" y="1124744"/>
                <a:ext cx="418704" cy="369332"/>
              </a:xfrm>
              <a:prstGeom prst="rect">
                <a:avLst/>
              </a:prstGeom>
              <a:noFill/>
            </p:spPr>
            <p:txBody>
              <a:bodyPr wrap="none" rtlCol="0">
                <a:spAutoFit/>
              </a:bodyPr>
              <a:lstStyle/>
              <a:p>
                <a:r>
                  <a:rPr lang="en-US" altLang="ja-JP" dirty="0">
                    <a:solidFill>
                      <a:schemeClr val="bg1"/>
                    </a:solidFill>
                  </a:rPr>
                  <a:t>3</a:t>
                </a:r>
                <a:r>
                  <a:rPr kumimoji="1" lang="en-US" altLang="ja-JP" dirty="0" smtClean="0">
                    <a:solidFill>
                      <a:schemeClr val="bg1"/>
                    </a:solidFill>
                  </a:rPr>
                  <a:t>6</a:t>
                </a:r>
                <a:endParaRPr kumimoji="1" lang="ja-JP" altLang="en-US" dirty="0">
                  <a:solidFill>
                    <a:schemeClr val="bg1"/>
                  </a:solidFill>
                </a:endParaRPr>
              </a:p>
            </p:txBody>
          </p:sp>
          <p:sp>
            <p:nvSpPr>
              <p:cNvPr id="46" name="テキスト ボックス 45"/>
              <p:cNvSpPr txBox="1"/>
              <p:nvPr/>
            </p:nvSpPr>
            <p:spPr>
              <a:xfrm>
                <a:off x="5569456" y="1124744"/>
                <a:ext cx="418704" cy="369332"/>
              </a:xfrm>
              <a:prstGeom prst="rect">
                <a:avLst/>
              </a:prstGeom>
              <a:noFill/>
            </p:spPr>
            <p:txBody>
              <a:bodyPr wrap="none" rtlCol="0">
                <a:spAutoFit/>
              </a:bodyPr>
              <a:lstStyle/>
              <a:p>
                <a:r>
                  <a:rPr lang="en-US" altLang="ja-JP" dirty="0">
                    <a:solidFill>
                      <a:schemeClr val="bg1"/>
                    </a:solidFill>
                  </a:rPr>
                  <a:t>3</a:t>
                </a:r>
                <a:r>
                  <a:rPr kumimoji="1" lang="en-US" altLang="ja-JP" dirty="0" smtClean="0">
                    <a:solidFill>
                      <a:schemeClr val="bg1"/>
                    </a:solidFill>
                  </a:rPr>
                  <a:t>7</a:t>
                </a:r>
                <a:endParaRPr kumimoji="1" lang="ja-JP" altLang="en-US" dirty="0">
                  <a:solidFill>
                    <a:schemeClr val="bg1"/>
                  </a:solidFill>
                </a:endParaRPr>
              </a:p>
            </p:txBody>
          </p:sp>
          <p:sp>
            <p:nvSpPr>
              <p:cNvPr id="47" name="テキスト ボックス 46"/>
              <p:cNvSpPr txBox="1"/>
              <p:nvPr/>
            </p:nvSpPr>
            <p:spPr>
              <a:xfrm>
                <a:off x="6465556" y="1124744"/>
                <a:ext cx="418704" cy="369332"/>
              </a:xfrm>
              <a:prstGeom prst="rect">
                <a:avLst/>
              </a:prstGeom>
              <a:noFill/>
            </p:spPr>
            <p:txBody>
              <a:bodyPr wrap="none" rtlCol="0">
                <a:spAutoFit/>
              </a:bodyPr>
              <a:lstStyle/>
              <a:p>
                <a:r>
                  <a:rPr lang="en-US" altLang="ja-JP" dirty="0">
                    <a:solidFill>
                      <a:schemeClr val="bg1"/>
                    </a:solidFill>
                  </a:rPr>
                  <a:t>3</a:t>
                </a:r>
                <a:r>
                  <a:rPr kumimoji="1" lang="en-US" altLang="ja-JP" dirty="0" smtClean="0">
                    <a:solidFill>
                      <a:schemeClr val="bg1"/>
                    </a:solidFill>
                  </a:rPr>
                  <a:t>8</a:t>
                </a:r>
                <a:endParaRPr kumimoji="1" lang="ja-JP" altLang="en-US" dirty="0">
                  <a:solidFill>
                    <a:schemeClr val="bg1"/>
                  </a:solidFill>
                </a:endParaRPr>
              </a:p>
            </p:txBody>
          </p:sp>
          <p:sp>
            <p:nvSpPr>
              <p:cNvPr id="48" name="テキスト ボックス 47"/>
              <p:cNvSpPr txBox="1"/>
              <p:nvPr/>
            </p:nvSpPr>
            <p:spPr>
              <a:xfrm>
                <a:off x="7361656" y="1124744"/>
                <a:ext cx="418704" cy="369332"/>
              </a:xfrm>
              <a:prstGeom prst="rect">
                <a:avLst/>
              </a:prstGeom>
              <a:noFill/>
            </p:spPr>
            <p:txBody>
              <a:bodyPr wrap="none" rtlCol="0">
                <a:spAutoFit/>
              </a:bodyPr>
              <a:lstStyle/>
              <a:p>
                <a:r>
                  <a:rPr lang="en-US" altLang="ja-JP" dirty="0">
                    <a:solidFill>
                      <a:schemeClr val="bg1"/>
                    </a:solidFill>
                  </a:rPr>
                  <a:t>3</a:t>
                </a:r>
                <a:r>
                  <a:rPr kumimoji="1" lang="en-US" altLang="ja-JP" dirty="0" smtClean="0">
                    <a:solidFill>
                      <a:schemeClr val="bg1"/>
                    </a:solidFill>
                  </a:rPr>
                  <a:t>9</a:t>
                </a:r>
                <a:endParaRPr kumimoji="1" lang="ja-JP" altLang="en-US" dirty="0">
                  <a:solidFill>
                    <a:schemeClr val="bg1"/>
                  </a:solidFill>
                </a:endParaRPr>
              </a:p>
            </p:txBody>
          </p:sp>
          <p:sp>
            <p:nvSpPr>
              <p:cNvPr id="49" name="テキスト ボックス 48"/>
              <p:cNvSpPr txBox="1"/>
              <p:nvPr/>
            </p:nvSpPr>
            <p:spPr>
              <a:xfrm>
                <a:off x="8257752" y="1124744"/>
                <a:ext cx="418704" cy="369332"/>
              </a:xfrm>
              <a:prstGeom prst="rect">
                <a:avLst/>
              </a:prstGeom>
              <a:noFill/>
            </p:spPr>
            <p:txBody>
              <a:bodyPr wrap="none" rtlCol="0">
                <a:spAutoFit/>
              </a:bodyPr>
              <a:lstStyle/>
              <a:p>
                <a:r>
                  <a:rPr lang="en-US" altLang="ja-JP" dirty="0">
                    <a:solidFill>
                      <a:schemeClr val="bg1"/>
                    </a:solidFill>
                  </a:rPr>
                  <a:t>4</a:t>
                </a:r>
                <a:r>
                  <a:rPr kumimoji="1" lang="en-US" altLang="ja-JP" dirty="0" smtClean="0">
                    <a:solidFill>
                      <a:schemeClr val="bg1"/>
                    </a:solidFill>
                  </a:rPr>
                  <a:t>0</a:t>
                </a:r>
                <a:endParaRPr kumimoji="1" lang="ja-JP" altLang="en-US" dirty="0">
                  <a:solidFill>
                    <a:schemeClr val="bg1"/>
                  </a:solidFill>
                </a:endParaRPr>
              </a:p>
            </p:txBody>
          </p:sp>
        </p:grpSp>
        <p:grpSp>
          <p:nvGrpSpPr>
            <p:cNvPr id="50" name="グループ化 49"/>
            <p:cNvGrpSpPr/>
            <p:nvPr/>
          </p:nvGrpSpPr>
          <p:grpSpPr>
            <a:xfrm>
              <a:off x="77700" y="5147900"/>
              <a:ext cx="8483600" cy="369332"/>
              <a:chOff x="192856" y="1124744"/>
              <a:chExt cx="8483600" cy="369332"/>
            </a:xfrm>
          </p:grpSpPr>
          <p:sp>
            <p:nvSpPr>
              <p:cNvPr id="51" name="テキスト ボックス 50"/>
              <p:cNvSpPr txBox="1"/>
              <p:nvPr/>
            </p:nvSpPr>
            <p:spPr>
              <a:xfrm>
                <a:off x="192856" y="1124744"/>
                <a:ext cx="418704" cy="369332"/>
              </a:xfrm>
              <a:prstGeom prst="rect">
                <a:avLst/>
              </a:prstGeom>
              <a:noFill/>
            </p:spPr>
            <p:txBody>
              <a:bodyPr wrap="none" rtlCol="0">
                <a:spAutoFit/>
              </a:bodyPr>
              <a:lstStyle/>
              <a:p>
                <a:r>
                  <a:rPr lang="en-US" altLang="ja-JP" dirty="0">
                    <a:solidFill>
                      <a:schemeClr val="bg1"/>
                    </a:solidFill>
                  </a:rPr>
                  <a:t>4</a:t>
                </a:r>
                <a:r>
                  <a:rPr kumimoji="1" lang="en-US" altLang="ja-JP" dirty="0" smtClean="0">
                    <a:solidFill>
                      <a:schemeClr val="bg1"/>
                    </a:solidFill>
                  </a:rPr>
                  <a:t>1</a:t>
                </a:r>
                <a:endParaRPr kumimoji="1" lang="ja-JP" altLang="en-US" dirty="0">
                  <a:solidFill>
                    <a:schemeClr val="bg1"/>
                  </a:solidFill>
                </a:endParaRPr>
              </a:p>
            </p:txBody>
          </p:sp>
          <p:sp>
            <p:nvSpPr>
              <p:cNvPr id="52" name="テキスト ボックス 51"/>
              <p:cNvSpPr txBox="1"/>
              <p:nvPr/>
            </p:nvSpPr>
            <p:spPr>
              <a:xfrm>
                <a:off x="1088956" y="1124744"/>
                <a:ext cx="418704" cy="369332"/>
              </a:xfrm>
              <a:prstGeom prst="rect">
                <a:avLst/>
              </a:prstGeom>
              <a:noFill/>
            </p:spPr>
            <p:txBody>
              <a:bodyPr wrap="none" rtlCol="0">
                <a:spAutoFit/>
              </a:bodyPr>
              <a:lstStyle/>
              <a:p>
                <a:r>
                  <a:rPr lang="en-US" altLang="ja-JP" dirty="0">
                    <a:solidFill>
                      <a:schemeClr val="bg1"/>
                    </a:solidFill>
                  </a:rPr>
                  <a:t>4</a:t>
                </a:r>
                <a:r>
                  <a:rPr kumimoji="1" lang="en-US" altLang="ja-JP" dirty="0" smtClean="0">
                    <a:solidFill>
                      <a:schemeClr val="bg1"/>
                    </a:solidFill>
                  </a:rPr>
                  <a:t>2</a:t>
                </a:r>
                <a:endParaRPr kumimoji="1" lang="ja-JP" altLang="en-US" dirty="0">
                  <a:solidFill>
                    <a:schemeClr val="bg1"/>
                  </a:solidFill>
                </a:endParaRPr>
              </a:p>
            </p:txBody>
          </p:sp>
          <p:sp>
            <p:nvSpPr>
              <p:cNvPr id="53" name="テキスト ボックス 52"/>
              <p:cNvSpPr txBox="1"/>
              <p:nvPr/>
            </p:nvSpPr>
            <p:spPr>
              <a:xfrm>
                <a:off x="1985056" y="1124744"/>
                <a:ext cx="418704" cy="369332"/>
              </a:xfrm>
              <a:prstGeom prst="rect">
                <a:avLst/>
              </a:prstGeom>
              <a:noFill/>
            </p:spPr>
            <p:txBody>
              <a:bodyPr wrap="none" rtlCol="0">
                <a:spAutoFit/>
              </a:bodyPr>
              <a:lstStyle/>
              <a:p>
                <a:r>
                  <a:rPr lang="en-US" altLang="ja-JP" dirty="0">
                    <a:solidFill>
                      <a:schemeClr val="bg1"/>
                    </a:solidFill>
                  </a:rPr>
                  <a:t>4</a:t>
                </a:r>
                <a:r>
                  <a:rPr kumimoji="1" lang="en-US" altLang="ja-JP" dirty="0" smtClean="0">
                    <a:solidFill>
                      <a:schemeClr val="bg1"/>
                    </a:solidFill>
                  </a:rPr>
                  <a:t>3</a:t>
                </a:r>
                <a:endParaRPr kumimoji="1" lang="ja-JP" altLang="en-US" dirty="0">
                  <a:solidFill>
                    <a:schemeClr val="bg1"/>
                  </a:solidFill>
                </a:endParaRPr>
              </a:p>
            </p:txBody>
          </p:sp>
          <p:sp>
            <p:nvSpPr>
              <p:cNvPr id="54" name="テキスト ボックス 53"/>
              <p:cNvSpPr txBox="1"/>
              <p:nvPr/>
            </p:nvSpPr>
            <p:spPr>
              <a:xfrm>
                <a:off x="2881156" y="1124744"/>
                <a:ext cx="418704" cy="369332"/>
              </a:xfrm>
              <a:prstGeom prst="rect">
                <a:avLst/>
              </a:prstGeom>
              <a:noFill/>
            </p:spPr>
            <p:txBody>
              <a:bodyPr wrap="none" rtlCol="0">
                <a:spAutoFit/>
              </a:bodyPr>
              <a:lstStyle/>
              <a:p>
                <a:r>
                  <a:rPr lang="en-US" altLang="ja-JP" dirty="0">
                    <a:solidFill>
                      <a:schemeClr val="bg1"/>
                    </a:solidFill>
                  </a:rPr>
                  <a:t>4</a:t>
                </a:r>
                <a:r>
                  <a:rPr kumimoji="1" lang="en-US" altLang="ja-JP" dirty="0" smtClean="0">
                    <a:solidFill>
                      <a:schemeClr val="bg1"/>
                    </a:solidFill>
                  </a:rPr>
                  <a:t>4</a:t>
                </a:r>
                <a:endParaRPr kumimoji="1" lang="ja-JP" altLang="en-US" dirty="0">
                  <a:solidFill>
                    <a:schemeClr val="bg1"/>
                  </a:solidFill>
                </a:endParaRPr>
              </a:p>
            </p:txBody>
          </p:sp>
          <p:sp>
            <p:nvSpPr>
              <p:cNvPr id="55" name="テキスト ボックス 54"/>
              <p:cNvSpPr txBox="1"/>
              <p:nvPr/>
            </p:nvSpPr>
            <p:spPr>
              <a:xfrm>
                <a:off x="3777256" y="1124744"/>
                <a:ext cx="418704" cy="369332"/>
              </a:xfrm>
              <a:prstGeom prst="rect">
                <a:avLst/>
              </a:prstGeom>
              <a:noFill/>
            </p:spPr>
            <p:txBody>
              <a:bodyPr wrap="none" rtlCol="0">
                <a:spAutoFit/>
              </a:bodyPr>
              <a:lstStyle/>
              <a:p>
                <a:r>
                  <a:rPr lang="en-US" altLang="ja-JP" dirty="0">
                    <a:solidFill>
                      <a:schemeClr val="bg1"/>
                    </a:solidFill>
                  </a:rPr>
                  <a:t>4</a:t>
                </a:r>
                <a:r>
                  <a:rPr kumimoji="1" lang="en-US" altLang="ja-JP" dirty="0" smtClean="0">
                    <a:solidFill>
                      <a:schemeClr val="bg1"/>
                    </a:solidFill>
                  </a:rPr>
                  <a:t>5</a:t>
                </a:r>
                <a:endParaRPr kumimoji="1" lang="ja-JP" altLang="en-US" dirty="0">
                  <a:solidFill>
                    <a:schemeClr val="bg1"/>
                  </a:solidFill>
                </a:endParaRPr>
              </a:p>
            </p:txBody>
          </p:sp>
          <p:sp>
            <p:nvSpPr>
              <p:cNvPr id="56" name="テキスト ボックス 55"/>
              <p:cNvSpPr txBox="1"/>
              <p:nvPr/>
            </p:nvSpPr>
            <p:spPr>
              <a:xfrm>
                <a:off x="4673356" y="1124744"/>
                <a:ext cx="418704" cy="369332"/>
              </a:xfrm>
              <a:prstGeom prst="rect">
                <a:avLst/>
              </a:prstGeom>
              <a:noFill/>
            </p:spPr>
            <p:txBody>
              <a:bodyPr wrap="none" rtlCol="0">
                <a:spAutoFit/>
              </a:bodyPr>
              <a:lstStyle/>
              <a:p>
                <a:r>
                  <a:rPr lang="en-US" altLang="ja-JP" dirty="0">
                    <a:solidFill>
                      <a:schemeClr val="bg1"/>
                    </a:solidFill>
                  </a:rPr>
                  <a:t>4</a:t>
                </a:r>
                <a:r>
                  <a:rPr kumimoji="1" lang="en-US" altLang="ja-JP" dirty="0" smtClean="0">
                    <a:solidFill>
                      <a:schemeClr val="bg1"/>
                    </a:solidFill>
                  </a:rPr>
                  <a:t>6</a:t>
                </a:r>
                <a:endParaRPr kumimoji="1" lang="ja-JP" altLang="en-US" dirty="0">
                  <a:solidFill>
                    <a:schemeClr val="bg1"/>
                  </a:solidFill>
                </a:endParaRPr>
              </a:p>
            </p:txBody>
          </p:sp>
          <p:sp>
            <p:nvSpPr>
              <p:cNvPr id="57" name="テキスト ボックス 56"/>
              <p:cNvSpPr txBox="1"/>
              <p:nvPr/>
            </p:nvSpPr>
            <p:spPr>
              <a:xfrm>
                <a:off x="5569456" y="1124744"/>
                <a:ext cx="418704" cy="369332"/>
              </a:xfrm>
              <a:prstGeom prst="rect">
                <a:avLst/>
              </a:prstGeom>
              <a:noFill/>
            </p:spPr>
            <p:txBody>
              <a:bodyPr wrap="none" rtlCol="0">
                <a:spAutoFit/>
              </a:bodyPr>
              <a:lstStyle/>
              <a:p>
                <a:r>
                  <a:rPr lang="en-US" altLang="ja-JP" dirty="0">
                    <a:solidFill>
                      <a:schemeClr val="bg1"/>
                    </a:solidFill>
                  </a:rPr>
                  <a:t>4</a:t>
                </a:r>
                <a:r>
                  <a:rPr kumimoji="1" lang="en-US" altLang="ja-JP" dirty="0" smtClean="0">
                    <a:solidFill>
                      <a:schemeClr val="bg1"/>
                    </a:solidFill>
                  </a:rPr>
                  <a:t>7</a:t>
                </a:r>
                <a:endParaRPr kumimoji="1" lang="ja-JP" altLang="en-US" dirty="0">
                  <a:solidFill>
                    <a:schemeClr val="bg1"/>
                  </a:solidFill>
                </a:endParaRPr>
              </a:p>
            </p:txBody>
          </p:sp>
          <p:sp>
            <p:nvSpPr>
              <p:cNvPr id="58" name="テキスト ボックス 57"/>
              <p:cNvSpPr txBox="1"/>
              <p:nvPr/>
            </p:nvSpPr>
            <p:spPr>
              <a:xfrm>
                <a:off x="6465556" y="1124744"/>
                <a:ext cx="418704" cy="369332"/>
              </a:xfrm>
              <a:prstGeom prst="rect">
                <a:avLst/>
              </a:prstGeom>
              <a:noFill/>
            </p:spPr>
            <p:txBody>
              <a:bodyPr wrap="none" rtlCol="0">
                <a:spAutoFit/>
              </a:bodyPr>
              <a:lstStyle/>
              <a:p>
                <a:r>
                  <a:rPr lang="en-US" altLang="ja-JP" dirty="0">
                    <a:solidFill>
                      <a:schemeClr val="bg1"/>
                    </a:solidFill>
                  </a:rPr>
                  <a:t>4</a:t>
                </a:r>
                <a:r>
                  <a:rPr kumimoji="1" lang="en-US" altLang="ja-JP" dirty="0" smtClean="0">
                    <a:solidFill>
                      <a:schemeClr val="bg1"/>
                    </a:solidFill>
                  </a:rPr>
                  <a:t>8</a:t>
                </a:r>
                <a:endParaRPr kumimoji="1" lang="ja-JP" altLang="en-US" dirty="0">
                  <a:solidFill>
                    <a:schemeClr val="bg1"/>
                  </a:solidFill>
                </a:endParaRPr>
              </a:p>
            </p:txBody>
          </p:sp>
          <p:sp>
            <p:nvSpPr>
              <p:cNvPr id="59" name="テキスト ボックス 58"/>
              <p:cNvSpPr txBox="1"/>
              <p:nvPr/>
            </p:nvSpPr>
            <p:spPr>
              <a:xfrm>
                <a:off x="7361656" y="1124744"/>
                <a:ext cx="418704" cy="369332"/>
              </a:xfrm>
              <a:prstGeom prst="rect">
                <a:avLst/>
              </a:prstGeom>
              <a:noFill/>
            </p:spPr>
            <p:txBody>
              <a:bodyPr wrap="none" rtlCol="0">
                <a:spAutoFit/>
              </a:bodyPr>
              <a:lstStyle/>
              <a:p>
                <a:r>
                  <a:rPr kumimoji="1" lang="en-US" altLang="ja-JP" dirty="0" smtClean="0">
                    <a:solidFill>
                      <a:schemeClr val="bg1"/>
                    </a:solidFill>
                  </a:rPr>
                  <a:t>49</a:t>
                </a:r>
                <a:endParaRPr kumimoji="1" lang="ja-JP" altLang="en-US" dirty="0">
                  <a:solidFill>
                    <a:schemeClr val="bg1"/>
                  </a:solidFill>
                </a:endParaRPr>
              </a:p>
            </p:txBody>
          </p:sp>
          <p:sp>
            <p:nvSpPr>
              <p:cNvPr id="60" name="テキスト ボックス 59"/>
              <p:cNvSpPr txBox="1"/>
              <p:nvPr/>
            </p:nvSpPr>
            <p:spPr>
              <a:xfrm>
                <a:off x="8257752" y="1124744"/>
                <a:ext cx="418704" cy="369332"/>
              </a:xfrm>
              <a:prstGeom prst="rect">
                <a:avLst/>
              </a:prstGeom>
              <a:noFill/>
            </p:spPr>
            <p:txBody>
              <a:bodyPr wrap="none" rtlCol="0">
                <a:spAutoFit/>
              </a:bodyPr>
              <a:lstStyle/>
              <a:p>
                <a:r>
                  <a:rPr lang="en-US" altLang="ja-JP" dirty="0" smtClean="0">
                    <a:solidFill>
                      <a:schemeClr val="bg1"/>
                    </a:solidFill>
                  </a:rPr>
                  <a:t>5</a:t>
                </a:r>
                <a:r>
                  <a:rPr kumimoji="1" lang="en-US" altLang="ja-JP" dirty="0" smtClean="0">
                    <a:solidFill>
                      <a:schemeClr val="bg1"/>
                    </a:solidFill>
                  </a:rPr>
                  <a:t>0</a:t>
                </a:r>
                <a:endParaRPr kumimoji="1" lang="ja-JP" altLang="en-US" dirty="0">
                  <a:solidFill>
                    <a:schemeClr val="bg1"/>
                  </a:solidFill>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1115616" y="620688"/>
            <a:ext cx="6766173" cy="3105636"/>
            <a:chOff x="395536" y="476672"/>
            <a:chExt cx="6766173" cy="3105636"/>
          </a:xfrm>
        </p:grpSpPr>
        <p:graphicFrame>
          <p:nvGraphicFramePr>
            <p:cNvPr id="2" name="グラフ 1"/>
            <p:cNvGraphicFramePr/>
            <p:nvPr/>
          </p:nvGraphicFramePr>
          <p:xfrm>
            <a:off x="827584" y="476672"/>
            <a:ext cx="6334125" cy="2743200"/>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グループ化 4"/>
            <p:cNvGrpSpPr/>
            <p:nvPr/>
          </p:nvGrpSpPr>
          <p:grpSpPr>
            <a:xfrm>
              <a:off x="395536" y="1412776"/>
              <a:ext cx="3834096" cy="2169532"/>
              <a:chOff x="395536" y="1412776"/>
              <a:chExt cx="3834096" cy="2169532"/>
            </a:xfrm>
          </p:grpSpPr>
          <p:sp>
            <p:nvSpPr>
              <p:cNvPr id="3" name="テキスト ボックス 2"/>
              <p:cNvSpPr txBox="1"/>
              <p:nvPr/>
            </p:nvSpPr>
            <p:spPr>
              <a:xfrm>
                <a:off x="2555776" y="3212976"/>
                <a:ext cx="1673856" cy="369332"/>
              </a:xfrm>
              <a:prstGeom prst="rect">
                <a:avLst/>
              </a:prstGeom>
              <a:noFill/>
            </p:spPr>
            <p:txBody>
              <a:bodyPr wrap="none" rtlCol="0">
                <a:spAutoFit/>
              </a:bodyPr>
              <a:lstStyle/>
              <a:p>
                <a:r>
                  <a:rPr lang="en-US" altLang="ja-JP" dirty="0" smtClean="0"/>
                  <a:t>Sample number</a:t>
                </a:r>
                <a:endParaRPr kumimoji="1" lang="ja-JP" altLang="en-US" dirty="0"/>
              </a:p>
            </p:txBody>
          </p:sp>
          <p:sp>
            <p:nvSpPr>
              <p:cNvPr id="4" name="テキスト ボックス 3"/>
              <p:cNvSpPr txBox="1"/>
              <p:nvPr/>
            </p:nvSpPr>
            <p:spPr>
              <a:xfrm rot="16200000">
                <a:off x="273868" y="1534444"/>
                <a:ext cx="612668" cy="369332"/>
              </a:xfrm>
              <a:prstGeom prst="rect">
                <a:avLst/>
              </a:prstGeom>
              <a:noFill/>
            </p:spPr>
            <p:txBody>
              <a:bodyPr wrap="none" rtlCol="0">
                <a:spAutoFit/>
              </a:bodyPr>
              <a:lstStyle/>
              <a:p>
                <a:r>
                  <a:rPr kumimoji="1" lang="en-US" altLang="ja-JP" dirty="0" err="1" smtClean="0"/>
                  <a:t>ppm</a:t>
                </a:r>
                <a:endParaRPr kumimoji="1" lang="ja-JP" altLang="en-US" dirty="0"/>
              </a:p>
            </p:txBody>
          </p:sp>
        </p:grpSp>
      </p:grpSp>
      <p:sp>
        <p:nvSpPr>
          <p:cNvPr id="8" name="テキスト ボックス 7"/>
          <p:cNvSpPr txBox="1"/>
          <p:nvPr/>
        </p:nvSpPr>
        <p:spPr>
          <a:xfrm>
            <a:off x="251520" y="3861048"/>
            <a:ext cx="8640960" cy="954107"/>
          </a:xfrm>
          <a:prstGeom prst="rect">
            <a:avLst/>
          </a:prstGeom>
          <a:noFill/>
        </p:spPr>
        <p:txBody>
          <a:bodyPr wrap="square" rtlCol="0">
            <a:spAutoFit/>
          </a:bodyPr>
          <a:lstStyle/>
          <a:p>
            <a:r>
              <a:rPr kumimoji="1" lang="ja-JP" altLang="en-US" sz="1400" dirty="0" smtClean="0"/>
              <a:t>カリウム濃度と硝酸イオン濃度には明瞭な相関関係があった。カリウム濃度が低いということは、長期の降雨に起因する大量の雨水が海面に流入していることを強く示唆する。</a:t>
            </a:r>
            <a:endParaRPr kumimoji="1" lang="en-US" altLang="ja-JP" sz="1400" dirty="0" smtClean="0"/>
          </a:p>
          <a:p>
            <a:r>
              <a:rPr lang="ja-JP" altLang="en-US" sz="1400" dirty="0" smtClean="0"/>
              <a:t>カリウム濃度が低い測定地点において硝酸イオン濃度も低いということは、測定されている硝酸イオンが雨水の流入によるものではなく、カリウムと同様に定常的に海水に含まれている成分であることを強く示唆する。</a:t>
            </a:r>
            <a:endParaRPr kumimoji="1" lang="ja-JP" altLang="en-US" sz="1400" dirty="0"/>
          </a:p>
        </p:txBody>
      </p:sp>
      <p:sp>
        <p:nvSpPr>
          <p:cNvPr id="9" name="テキスト ボックス 8"/>
          <p:cNvSpPr txBox="1"/>
          <p:nvPr/>
        </p:nvSpPr>
        <p:spPr>
          <a:xfrm>
            <a:off x="1619672" y="4881934"/>
            <a:ext cx="5317481" cy="369332"/>
          </a:xfrm>
          <a:prstGeom prst="rect">
            <a:avLst/>
          </a:prstGeom>
          <a:noFill/>
        </p:spPr>
        <p:txBody>
          <a:bodyPr wrap="none" rtlCol="0">
            <a:spAutoFit/>
          </a:bodyPr>
          <a:lstStyle/>
          <a:p>
            <a:r>
              <a:rPr kumimoji="1" lang="ja-JP" altLang="en-US" dirty="0" smtClean="0"/>
              <a:t>通常の海水のカリウムイオン濃度　</a:t>
            </a:r>
            <a:r>
              <a:rPr kumimoji="1" lang="en-US" altLang="ja-JP" dirty="0" smtClean="0"/>
              <a:t>10 </a:t>
            </a:r>
            <a:r>
              <a:rPr kumimoji="1" lang="en-US" altLang="ja-JP" dirty="0" err="1" smtClean="0"/>
              <a:t>mM</a:t>
            </a:r>
            <a:r>
              <a:rPr kumimoji="1" lang="en-US" altLang="ja-JP" dirty="0" smtClean="0"/>
              <a:t> = 390 </a:t>
            </a:r>
            <a:r>
              <a:rPr kumimoji="1" lang="en-US" altLang="ja-JP" dirty="0" err="1" smtClean="0"/>
              <a:t>ppm</a:t>
            </a:r>
            <a:endParaRPr kumimoji="1" lang="ja-JP" altLang="en-US" dirty="0"/>
          </a:p>
        </p:txBody>
      </p:sp>
      <p:sp>
        <p:nvSpPr>
          <p:cNvPr id="10" name="テキスト ボックス 9"/>
          <p:cNvSpPr txBox="1"/>
          <p:nvPr/>
        </p:nvSpPr>
        <p:spPr>
          <a:xfrm>
            <a:off x="323528" y="5457998"/>
            <a:ext cx="8640960" cy="646331"/>
          </a:xfrm>
          <a:prstGeom prst="rect">
            <a:avLst/>
          </a:prstGeom>
          <a:noFill/>
        </p:spPr>
        <p:txBody>
          <a:bodyPr wrap="square" rtlCol="0">
            <a:spAutoFit/>
          </a:bodyPr>
          <a:lstStyle/>
          <a:p>
            <a:r>
              <a:rPr lang="ja-JP" altLang="en-US" dirty="0" smtClean="0"/>
              <a:t>理科年表によると、太平洋表層の </a:t>
            </a:r>
            <a:r>
              <a:rPr lang="en-US" altLang="ja-JP" dirty="0" smtClean="0"/>
              <a:t>No3- </a:t>
            </a:r>
            <a:r>
              <a:rPr lang="ja-JP" altLang="en-US" dirty="0" smtClean="0"/>
              <a:t>濃度は </a:t>
            </a:r>
            <a:r>
              <a:rPr lang="en-US" altLang="ja-JP" dirty="0" smtClean="0"/>
              <a:t>5nM </a:t>
            </a:r>
            <a:r>
              <a:rPr lang="ja-JP" altLang="en-US" dirty="0" smtClean="0"/>
              <a:t>である。</a:t>
            </a:r>
            <a:r>
              <a:rPr kumimoji="1" lang="ja-JP" altLang="en-US" dirty="0" smtClean="0"/>
              <a:t>今回の測定では </a:t>
            </a:r>
            <a:r>
              <a:rPr kumimoji="1" lang="en-US" altLang="ja-JP" dirty="0" smtClean="0"/>
              <a:t>7 x 10^7 </a:t>
            </a:r>
            <a:r>
              <a:rPr kumimoji="1" lang="ja-JP" altLang="en-US" dirty="0" smtClean="0"/>
              <a:t>の濃度の </a:t>
            </a:r>
            <a:r>
              <a:rPr kumimoji="1" lang="en-US" altLang="ja-JP" dirty="0" smtClean="0"/>
              <a:t>NO3- </a:t>
            </a:r>
            <a:r>
              <a:rPr kumimoji="1" lang="ja-JP" altLang="en-US" dirty="0" smtClean="0"/>
              <a:t>が測定されており、</a:t>
            </a:r>
            <a:r>
              <a:rPr lang="ja-JP" altLang="en-US" dirty="0" smtClean="0"/>
              <a:t>正確な </a:t>
            </a:r>
            <a:r>
              <a:rPr lang="en-US" altLang="ja-JP" dirty="0" smtClean="0"/>
              <a:t>NO3- </a:t>
            </a:r>
            <a:r>
              <a:rPr lang="ja-JP" altLang="en-US" dirty="0" smtClean="0"/>
              <a:t>測定を実施できていない可能性が高い。</a:t>
            </a:r>
            <a:endParaRPr kumimoji="1" lang="ja-JP"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827584" y="332656"/>
            <a:ext cx="4589731" cy="2304256"/>
            <a:chOff x="35496" y="1628800"/>
            <a:chExt cx="9108504" cy="4572888"/>
          </a:xfrm>
        </p:grpSpPr>
        <p:pic>
          <p:nvPicPr>
            <p:cNvPr id="5" name="図 4" descr="2015_7_4Filters.jpg"/>
            <p:cNvPicPr>
              <a:picLocks noChangeAspect="1"/>
            </p:cNvPicPr>
            <p:nvPr/>
          </p:nvPicPr>
          <p:blipFill>
            <a:blip r:embed="rId2" cstate="print"/>
            <a:stretch>
              <a:fillRect/>
            </a:stretch>
          </p:blipFill>
          <p:spPr>
            <a:xfrm>
              <a:off x="142240" y="1700808"/>
              <a:ext cx="9001760" cy="4500880"/>
            </a:xfrm>
            <a:prstGeom prst="rect">
              <a:avLst/>
            </a:prstGeom>
          </p:spPr>
        </p:pic>
        <p:grpSp>
          <p:nvGrpSpPr>
            <p:cNvPr id="6" name="グループ化 15"/>
            <p:cNvGrpSpPr/>
            <p:nvPr/>
          </p:nvGrpSpPr>
          <p:grpSpPr>
            <a:xfrm>
              <a:off x="120848" y="1628800"/>
              <a:ext cx="8704958" cy="503907"/>
              <a:chOff x="192856" y="1124744"/>
              <a:chExt cx="8704958" cy="503907"/>
            </a:xfrm>
          </p:grpSpPr>
          <p:sp>
            <p:nvSpPr>
              <p:cNvPr id="51" name="テキスト ボックス 5"/>
              <p:cNvSpPr txBox="1"/>
              <p:nvPr/>
            </p:nvSpPr>
            <p:spPr>
              <a:xfrm>
                <a:off x="192856" y="1124744"/>
                <a:ext cx="503271" cy="503905"/>
              </a:xfrm>
              <a:prstGeom prst="rect">
                <a:avLst/>
              </a:prstGeom>
              <a:noFill/>
            </p:spPr>
            <p:txBody>
              <a:bodyPr wrap="none" rtlCol="0">
                <a:spAutoFit/>
              </a:bodyPr>
              <a:lstStyle/>
              <a:p>
                <a:r>
                  <a:rPr kumimoji="1" lang="en-US" altLang="ja-JP" sz="1050" dirty="0" smtClean="0"/>
                  <a:t>1</a:t>
                </a:r>
                <a:endParaRPr kumimoji="1" lang="ja-JP" altLang="en-US" sz="1050" dirty="0"/>
              </a:p>
            </p:txBody>
          </p:sp>
          <p:sp>
            <p:nvSpPr>
              <p:cNvPr id="52" name="テキスト ボックス 6"/>
              <p:cNvSpPr txBox="1"/>
              <p:nvPr/>
            </p:nvSpPr>
            <p:spPr>
              <a:xfrm>
                <a:off x="1088955" y="1124744"/>
                <a:ext cx="503271" cy="503907"/>
              </a:xfrm>
              <a:prstGeom prst="rect">
                <a:avLst/>
              </a:prstGeom>
              <a:noFill/>
            </p:spPr>
            <p:txBody>
              <a:bodyPr wrap="none" rtlCol="0">
                <a:spAutoFit/>
              </a:bodyPr>
              <a:lstStyle/>
              <a:p>
                <a:r>
                  <a:rPr kumimoji="1" lang="en-US" altLang="ja-JP" sz="1050" dirty="0" smtClean="0"/>
                  <a:t>2</a:t>
                </a:r>
                <a:endParaRPr kumimoji="1" lang="ja-JP" altLang="en-US" sz="1050" dirty="0"/>
              </a:p>
            </p:txBody>
          </p:sp>
          <p:sp>
            <p:nvSpPr>
              <p:cNvPr id="53" name="テキスト ボックス 7"/>
              <p:cNvSpPr txBox="1"/>
              <p:nvPr/>
            </p:nvSpPr>
            <p:spPr>
              <a:xfrm>
                <a:off x="1985056" y="1124744"/>
                <a:ext cx="503271" cy="503907"/>
              </a:xfrm>
              <a:prstGeom prst="rect">
                <a:avLst/>
              </a:prstGeom>
              <a:noFill/>
            </p:spPr>
            <p:txBody>
              <a:bodyPr wrap="none" rtlCol="0">
                <a:spAutoFit/>
              </a:bodyPr>
              <a:lstStyle/>
              <a:p>
                <a:r>
                  <a:rPr kumimoji="1" lang="en-US" altLang="ja-JP" sz="1050" dirty="0" smtClean="0">
                    <a:solidFill>
                      <a:schemeClr val="bg1"/>
                    </a:solidFill>
                  </a:rPr>
                  <a:t>3</a:t>
                </a:r>
                <a:endParaRPr kumimoji="1" lang="ja-JP" altLang="en-US" sz="1050" dirty="0">
                  <a:solidFill>
                    <a:schemeClr val="bg1"/>
                  </a:solidFill>
                </a:endParaRPr>
              </a:p>
            </p:txBody>
          </p:sp>
          <p:sp>
            <p:nvSpPr>
              <p:cNvPr id="54" name="テキスト ボックス 8"/>
              <p:cNvSpPr txBox="1"/>
              <p:nvPr/>
            </p:nvSpPr>
            <p:spPr>
              <a:xfrm>
                <a:off x="2881155" y="1124744"/>
                <a:ext cx="503271" cy="503907"/>
              </a:xfrm>
              <a:prstGeom prst="rect">
                <a:avLst/>
              </a:prstGeom>
              <a:noFill/>
            </p:spPr>
            <p:txBody>
              <a:bodyPr wrap="none" rtlCol="0">
                <a:spAutoFit/>
              </a:bodyPr>
              <a:lstStyle/>
              <a:p>
                <a:r>
                  <a:rPr kumimoji="1" lang="en-US" altLang="ja-JP" sz="1050" dirty="0" smtClean="0">
                    <a:solidFill>
                      <a:schemeClr val="bg1"/>
                    </a:solidFill>
                  </a:rPr>
                  <a:t>4</a:t>
                </a:r>
                <a:endParaRPr kumimoji="1" lang="ja-JP" altLang="en-US" sz="1050" dirty="0">
                  <a:solidFill>
                    <a:schemeClr val="bg1"/>
                  </a:solidFill>
                </a:endParaRPr>
              </a:p>
            </p:txBody>
          </p:sp>
          <p:sp>
            <p:nvSpPr>
              <p:cNvPr id="55" name="テキスト ボックス 9"/>
              <p:cNvSpPr txBox="1"/>
              <p:nvPr/>
            </p:nvSpPr>
            <p:spPr>
              <a:xfrm>
                <a:off x="3777256" y="1124744"/>
                <a:ext cx="503271" cy="503907"/>
              </a:xfrm>
              <a:prstGeom prst="rect">
                <a:avLst/>
              </a:prstGeom>
              <a:noFill/>
            </p:spPr>
            <p:txBody>
              <a:bodyPr wrap="none" rtlCol="0">
                <a:spAutoFit/>
              </a:bodyPr>
              <a:lstStyle/>
              <a:p>
                <a:r>
                  <a:rPr kumimoji="1" lang="en-US" altLang="ja-JP" sz="1050" dirty="0" smtClean="0">
                    <a:solidFill>
                      <a:schemeClr val="bg1"/>
                    </a:solidFill>
                  </a:rPr>
                  <a:t>5</a:t>
                </a:r>
                <a:endParaRPr kumimoji="1" lang="ja-JP" altLang="en-US" sz="1050" dirty="0">
                  <a:solidFill>
                    <a:schemeClr val="bg1"/>
                  </a:solidFill>
                </a:endParaRPr>
              </a:p>
            </p:txBody>
          </p:sp>
          <p:sp>
            <p:nvSpPr>
              <p:cNvPr id="56" name="テキスト ボックス 10"/>
              <p:cNvSpPr txBox="1"/>
              <p:nvPr/>
            </p:nvSpPr>
            <p:spPr>
              <a:xfrm>
                <a:off x="4673355" y="1124744"/>
                <a:ext cx="503271" cy="503907"/>
              </a:xfrm>
              <a:prstGeom prst="rect">
                <a:avLst/>
              </a:prstGeom>
              <a:noFill/>
            </p:spPr>
            <p:txBody>
              <a:bodyPr wrap="none" rtlCol="0">
                <a:spAutoFit/>
              </a:bodyPr>
              <a:lstStyle/>
              <a:p>
                <a:r>
                  <a:rPr kumimoji="1" lang="en-US" altLang="ja-JP" sz="1050" dirty="0" smtClean="0">
                    <a:solidFill>
                      <a:schemeClr val="bg1"/>
                    </a:solidFill>
                  </a:rPr>
                  <a:t>6</a:t>
                </a:r>
                <a:endParaRPr kumimoji="1" lang="ja-JP" altLang="en-US" sz="1050" dirty="0">
                  <a:solidFill>
                    <a:schemeClr val="bg1"/>
                  </a:solidFill>
                </a:endParaRPr>
              </a:p>
            </p:txBody>
          </p:sp>
          <p:sp>
            <p:nvSpPr>
              <p:cNvPr id="57" name="テキスト ボックス 11"/>
              <p:cNvSpPr txBox="1"/>
              <p:nvPr/>
            </p:nvSpPr>
            <p:spPr>
              <a:xfrm>
                <a:off x="5569457" y="1124744"/>
                <a:ext cx="503271" cy="503907"/>
              </a:xfrm>
              <a:prstGeom prst="rect">
                <a:avLst/>
              </a:prstGeom>
              <a:noFill/>
            </p:spPr>
            <p:txBody>
              <a:bodyPr wrap="none" rtlCol="0">
                <a:spAutoFit/>
              </a:bodyPr>
              <a:lstStyle/>
              <a:p>
                <a:r>
                  <a:rPr kumimoji="1" lang="en-US" altLang="ja-JP" sz="1050" dirty="0" smtClean="0">
                    <a:solidFill>
                      <a:schemeClr val="bg1"/>
                    </a:solidFill>
                  </a:rPr>
                  <a:t>7</a:t>
                </a:r>
                <a:endParaRPr kumimoji="1" lang="ja-JP" altLang="en-US" sz="1050" dirty="0">
                  <a:solidFill>
                    <a:schemeClr val="bg1"/>
                  </a:solidFill>
                </a:endParaRPr>
              </a:p>
            </p:txBody>
          </p:sp>
          <p:sp>
            <p:nvSpPr>
              <p:cNvPr id="58" name="テキスト ボックス 12"/>
              <p:cNvSpPr txBox="1"/>
              <p:nvPr/>
            </p:nvSpPr>
            <p:spPr>
              <a:xfrm>
                <a:off x="6465556" y="1124744"/>
                <a:ext cx="503271" cy="503907"/>
              </a:xfrm>
              <a:prstGeom prst="rect">
                <a:avLst/>
              </a:prstGeom>
              <a:noFill/>
            </p:spPr>
            <p:txBody>
              <a:bodyPr wrap="none" rtlCol="0">
                <a:spAutoFit/>
              </a:bodyPr>
              <a:lstStyle/>
              <a:p>
                <a:r>
                  <a:rPr kumimoji="1" lang="en-US" altLang="ja-JP" sz="1050" dirty="0" smtClean="0">
                    <a:solidFill>
                      <a:schemeClr val="bg1"/>
                    </a:solidFill>
                  </a:rPr>
                  <a:t>8</a:t>
                </a:r>
                <a:endParaRPr kumimoji="1" lang="ja-JP" altLang="en-US" sz="1050" dirty="0">
                  <a:solidFill>
                    <a:schemeClr val="bg1"/>
                  </a:solidFill>
                </a:endParaRPr>
              </a:p>
            </p:txBody>
          </p:sp>
          <p:sp>
            <p:nvSpPr>
              <p:cNvPr id="59" name="テキスト ボックス 13"/>
              <p:cNvSpPr txBox="1"/>
              <p:nvPr/>
            </p:nvSpPr>
            <p:spPr>
              <a:xfrm>
                <a:off x="7361657" y="1124744"/>
                <a:ext cx="503271" cy="503907"/>
              </a:xfrm>
              <a:prstGeom prst="rect">
                <a:avLst/>
              </a:prstGeom>
              <a:noFill/>
            </p:spPr>
            <p:txBody>
              <a:bodyPr wrap="none" rtlCol="0">
                <a:spAutoFit/>
              </a:bodyPr>
              <a:lstStyle/>
              <a:p>
                <a:r>
                  <a:rPr kumimoji="1" lang="en-US" altLang="ja-JP" sz="1050" dirty="0" smtClean="0">
                    <a:solidFill>
                      <a:schemeClr val="bg1"/>
                    </a:solidFill>
                  </a:rPr>
                  <a:t>9</a:t>
                </a:r>
                <a:endParaRPr kumimoji="1" lang="ja-JP" altLang="en-US" sz="1050" dirty="0">
                  <a:solidFill>
                    <a:schemeClr val="bg1"/>
                  </a:solidFill>
                </a:endParaRPr>
              </a:p>
            </p:txBody>
          </p:sp>
          <p:sp>
            <p:nvSpPr>
              <p:cNvPr id="60" name="テキスト ボックス 14"/>
              <p:cNvSpPr txBox="1"/>
              <p:nvPr/>
            </p:nvSpPr>
            <p:spPr>
              <a:xfrm>
                <a:off x="8257752" y="1124744"/>
                <a:ext cx="640062" cy="503907"/>
              </a:xfrm>
              <a:prstGeom prst="rect">
                <a:avLst/>
              </a:prstGeom>
              <a:noFill/>
            </p:spPr>
            <p:txBody>
              <a:bodyPr wrap="none" rtlCol="0">
                <a:spAutoFit/>
              </a:bodyPr>
              <a:lstStyle/>
              <a:p>
                <a:r>
                  <a:rPr kumimoji="1" lang="en-US" altLang="ja-JP" sz="1050" dirty="0" smtClean="0">
                    <a:solidFill>
                      <a:schemeClr val="bg1"/>
                    </a:solidFill>
                  </a:rPr>
                  <a:t>10</a:t>
                </a:r>
                <a:endParaRPr kumimoji="1" lang="ja-JP" altLang="en-US" sz="1050" dirty="0">
                  <a:solidFill>
                    <a:schemeClr val="bg1"/>
                  </a:solidFill>
                </a:endParaRPr>
              </a:p>
            </p:txBody>
          </p:sp>
        </p:grpSp>
        <p:grpSp>
          <p:nvGrpSpPr>
            <p:cNvPr id="7" name="グループ化 16"/>
            <p:cNvGrpSpPr/>
            <p:nvPr/>
          </p:nvGrpSpPr>
          <p:grpSpPr>
            <a:xfrm>
              <a:off x="35496" y="2564904"/>
              <a:ext cx="8704958" cy="503907"/>
              <a:chOff x="192856" y="1124744"/>
              <a:chExt cx="8704958" cy="503907"/>
            </a:xfrm>
          </p:grpSpPr>
          <p:sp>
            <p:nvSpPr>
              <p:cNvPr id="41" name="テキスト ボックス 40"/>
              <p:cNvSpPr txBox="1"/>
              <p:nvPr/>
            </p:nvSpPr>
            <p:spPr>
              <a:xfrm>
                <a:off x="192856" y="1124744"/>
                <a:ext cx="640062" cy="503905"/>
              </a:xfrm>
              <a:prstGeom prst="rect">
                <a:avLst/>
              </a:prstGeom>
              <a:noFill/>
            </p:spPr>
            <p:txBody>
              <a:bodyPr wrap="none" rtlCol="0">
                <a:spAutoFit/>
              </a:bodyPr>
              <a:lstStyle/>
              <a:p>
                <a:r>
                  <a:rPr kumimoji="1" lang="en-US" altLang="ja-JP" sz="1050" dirty="0" smtClean="0">
                    <a:solidFill>
                      <a:schemeClr val="bg1"/>
                    </a:solidFill>
                  </a:rPr>
                  <a:t>11</a:t>
                </a:r>
                <a:endParaRPr kumimoji="1" lang="ja-JP" altLang="en-US" sz="1050" dirty="0">
                  <a:solidFill>
                    <a:schemeClr val="bg1"/>
                  </a:solidFill>
                </a:endParaRPr>
              </a:p>
            </p:txBody>
          </p:sp>
          <p:sp>
            <p:nvSpPr>
              <p:cNvPr id="42" name="テキスト ボックス 41"/>
              <p:cNvSpPr txBox="1"/>
              <p:nvPr/>
            </p:nvSpPr>
            <p:spPr>
              <a:xfrm>
                <a:off x="1088955" y="1124744"/>
                <a:ext cx="640062" cy="503907"/>
              </a:xfrm>
              <a:prstGeom prst="rect">
                <a:avLst/>
              </a:prstGeom>
              <a:noFill/>
            </p:spPr>
            <p:txBody>
              <a:bodyPr wrap="none" rtlCol="0">
                <a:spAutoFit/>
              </a:bodyPr>
              <a:lstStyle/>
              <a:p>
                <a:r>
                  <a:rPr kumimoji="1" lang="en-US" altLang="ja-JP" sz="1050" dirty="0" smtClean="0">
                    <a:solidFill>
                      <a:schemeClr val="bg1"/>
                    </a:solidFill>
                  </a:rPr>
                  <a:t>12</a:t>
                </a:r>
                <a:endParaRPr kumimoji="1" lang="ja-JP" altLang="en-US" sz="1050" dirty="0">
                  <a:solidFill>
                    <a:schemeClr val="bg1"/>
                  </a:solidFill>
                </a:endParaRPr>
              </a:p>
            </p:txBody>
          </p:sp>
          <p:sp>
            <p:nvSpPr>
              <p:cNvPr id="43" name="テキスト ボックス 42"/>
              <p:cNvSpPr txBox="1"/>
              <p:nvPr/>
            </p:nvSpPr>
            <p:spPr>
              <a:xfrm>
                <a:off x="1985056" y="1124744"/>
                <a:ext cx="640062" cy="503907"/>
              </a:xfrm>
              <a:prstGeom prst="rect">
                <a:avLst/>
              </a:prstGeom>
              <a:noFill/>
            </p:spPr>
            <p:txBody>
              <a:bodyPr wrap="none" rtlCol="0">
                <a:spAutoFit/>
              </a:bodyPr>
              <a:lstStyle/>
              <a:p>
                <a:r>
                  <a:rPr kumimoji="1" lang="en-US" altLang="ja-JP" sz="1050" dirty="0" smtClean="0">
                    <a:solidFill>
                      <a:schemeClr val="bg1"/>
                    </a:solidFill>
                  </a:rPr>
                  <a:t>13</a:t>
                </a:r>
                <a:endParaRPr kumimoji="1" lang="ja-JP" altLang="en-US" sz="1050" dirty="0">
                  <a:solidFill>
                    <a:schemeClr val="bg1"/>
                  </a:solidFill>
                </a:endParaRPr>
              </a:p>
            </p:txBody>
          </p:sp>
          <p:sp>
            <p:nvSpPr>
              <p:cNvPr id="44" name="テキスト ボックス 43"/>
              <p:cNvSpPr txBox="1"/>
              <p:nvPr/>
            </p:nvSpPr>
            <p:spPr>
              <a:xfrm>
                <a:off x="2881155" y="1124744"/>
                <a:ext cx="640062" cy="503907"/>
              </a:xfrm>
              <a:prstGeom prst="rect">
                <a:avLst/>
              </a:prstGeom>
              <a:noFill/>
            </p:spPr>
            <p:txBody>
              <a:bodyPr wrap="none" rtlCol="0">
                <a:spAutoFit/>
              </a:bodyPr>
              <a:lstStyle/>
              <a:p>
                <a:r>
                  <a:rPr kumimoji="1" lang="en-US" altLang="ja-JP" sz="1050" dirty="0" smtClean="0">
                    <a:solidFill>
                      <a:schemeClr val="bg1"/>
                    </a:solidFill>
                  </a:rPr>
                  <a:t>14</a:t>
                </a:r>
                <a:endParaRPr kumimoji="1" lang="ja-JP" altLang="en-US" sz="1050" dirty="0">
                  <a:solidFill>
                    <a:schemeClr val="bg1"/>
                  </a:solidFill>
                </a:endParaRPr>
              </a:p>
            </p:txBody>
          </p:sp>
          <p:sp>
            <p:nvSpPr>
              <p:cNvPr id="45" name="テキスト ボックス 44"/>
              <p:cNvSpPr txBox="1"/>
              <p:nvPr/>
            </p:nvSpPr>
            <p:spPr>
              <a:xfrm>
                <a:off x="3777256" y="1124744"/>
                <a:ext cx="640062" cy="503907"/>
              </a:xfrm>
              <a:prstGeom prst="rect">
                <a:avLst/>
              </a:prstGeom>
              <a:noFill/>
            </p:spPr>
            <p:txBody>
              <a:bodyPr wrap="none" rtlCol="0">
                <a:spAutoFit/>
              </a:bodyPr>
              <a:lstStyle/>
              <a:p>
                <a:r>
                  <a:rPr kumimoji="1" lang="en-US" altLang="ja-JP" sz="1050" dirty="0" smtClean="0">
                    <a:solidFill>
                      <a:schemeClr val="bg1"/>
                    </a:solidFill>
                  </a:rPr>
                  <a:t>15</a:t>
                </a:r>
                <a:endParaRPr kumimoji="1" lang="ja-JP" altLang="en-US" sz="1050" dirty="0">
                  <a:solidFill>
                    <a:schemeClr val="bg1"/>
                  </a:solidFill>
                </a:endParaRPr>
              </a:p>
            </p:txBody>
          </p:sp>
          <p:sp>
            <p:nvSpPr>
              <p:cNvPr id="46" name="テキスト ボックス 45"/>
              <p:cNvSpPr txBox="1"/>
              <p:nvPr/>
            </p:nvSpPr>
            <p:spPr>
              <a:xfrm>
                <a:off x="4673355" y="1124744"/>
                <a:ext cx="640062" cy="503907"/>
              </a:xfrm>
              <a:prstGeom prst="rect">
                <a:avLst/>
              </a:prstGeom>
              <a:noFill/>
            </p:spPr>
            <p:txBody>
              <a:bodyPr wrap="none" rtlCol="0">
                <a:spAutoFit/>
              </a:bodyPr>
              <a:lstStyle/>
              <a:p>
                <a:r>
                  <a:rPr kumimoji="1" lang="en-US" altLang="ja-JP" sz="1050" dirty="0" smtClean="0"/>
                  <a:t>16</a:t>
                </a:r>
                <a:endParaRPr kumimoji="1" lang="ja-JP" altLang="en-US" sz="1050" dirty="0"/>
              </a:p>
            </p:txBody>
          </p:sp>
          <p:sp>
            <p:nvSpPr>
              <p:cNvPr id="47" name="テキスト ボックス 46"/>
              <p:cNvSpPr txBox="1"/>
              <p:nvPr/>
            </p:nvSpPr>
            <p:spPr>
              <a:xfrm>
                <a:off x="5569457" y="1124744"/>
                <a:ext cx="640062" cy="503907"/>
              </a:xfrm>
              <a:prstGeom prst="rect">
                <a:avLst/>
              </a:prstGeom>
              <a:noFill/>
            </p:spPr>
            <p:txBody>
              <a:bodyPr wrap="none" rtlCol="0">
                <a:spAutoFit/>
              </a:bodyPr>
              <a:lstStyle/>
              <a:p>
                <a:r>
                  <a:rPr kumimoji="1" lang="en-US" altLang="ja-JP" sz="1050" dirty="0" smtClean="0"/>
                  <a:t>17</a:t>
                </a:r>
                <a:endParaRPr kumimoji="1" lang="ja-JP" altLang="en-US" sz="1050" dirty="0"/>
              </a:p>
            </p:txBody>
          </p:sp>
          <p:sp>
            <p:nvSpPr>
              <p:cNvPr id="48" name="テキスト ボックス 47"/>
              <p:cNvSpPr txBox="1"/>
              <p:nvPr/>
            </p:nvSpPr>
            <p:spPr>
              <a:xfrm>
                <a:off x="6465556" y="1124744"/>
                <a:ext cx="640062" cy="503907"/>
              </a:xfrm>
              <a:prstGeom prst="rect">
                <a:avLst/>
              </a:prstGeom>
              <a:noFill/>
            </p:spPr>
            <p:txBody>
              <a:bodyPr wrap="none" rtlCol="0">
                <a:spAutoFit/>
              </a:bodyPr>
              <a:lstStyle/>
              <a:p>
                <a:r>
                  <a:rPr kumimoji="1" lang="en-US" altLang="ja-JP" sz="1050" dirty="0" smtClean="0"/>
                  <a:t>18</a:t>
                </a:r>
                <a:endParaRPr kumimoji="1" lang="ja-JP" altLang="en-US" sz="1050" dirty="0"/>
              </a:p>
            </p:txBody>
          </p:sp>
          <p:sp>
            <p:nvSpPr>
              <p:cNvPr id="49" name="テキスト ボックス 48"/>
              <p:cNvSpPr txBox="1"/>
              <p:nvPr/>
            </p:nvSpPr>
            <p:spPr>
              <a:xfrm>
                <a:off x="7361657" y="1124744"/>
                <a:ext cx="640062" cy="503907"/>
              </a:xfrm>
              <a:prstGeom prst="rect">
                <a:avLst/>
              </a:prstGeom>
              <a:noFill/>
            </p:spPr>
            <p:txBody>
              <a:bodyPr wrap="none" rtlCol="0">
                <a:spAutoFit/>
              </a:bodyPr>
              <a:lstStyle/>
              <a:p>
                <a:r>
                  <a:rPr kumimoji="1" lang="en-US" altLang="ja-JP" sz="1050" dirty="0" smtClean="0"/>
                  <a:t>19</a:t>
                </a:r>
                <a:endParaRPr kumimoji="1" lang="ja-JP" altLang="en-US" sz="1050" dirty="0"/>
              </a:p>
            </p:txBody>
          </p:sp>
          <p:sp>
            <p:nvSpPr>
              <p:cNvPr id="50" name="テキスト ボックス 49"/>
              <p:cNvSpPr txBox="1"/>
              <p:nvPr/>
            </p:nvSpPr>
            <p:spPr>
              <a:xfrm>
                <a:off x="8257752" y="1124744"/>
                <a:ext cx="640062" cy="503907"/>
              </a:xfrm>
              <a:prstGeom prst="rect">
                <a:avLst/>
              </a:prstGeom>
              <a:noFill/>
            </p:spPr>
            <p:txBody>
              <a:bodyPr wrap="none" rtlCol="0">
                <a:spAutoFit/>
              </a:bodyPr>
              <a:lstStyle/>
              <a:p>
                <a:r>
                  <a:rPr lang="en-US" altLang="ja-JP" sz="1050" dirty="0">
                    <a:solidFill>
                      <a:schemeClr val="bg1"/>
                    </a:solidFill>
                  </a:rPr>
                  <a:t>2</a:t>
                </a:r>
                <a:r>
                  <a:rPr kumimoji="1" lang="en-US" altLang="ja-JP" sz="1050" dirty="0" smtClean="0">
                    <a:solidFill>
                      <a:schemeClr val="bg1"/>
                    </a:solidFill>
                  </a:rPr>
                  <a:t>0</a:t>
                </a:r>
                <a:endParaRPr kumimoji="1" lang="ja-JP" altLang="en-US" sz="1050" dirty="0">
                  <a:solidFill>
                    <a:schemeClr val="bg1"/>
                  </a:solidFill>
                </a:endParaRPr>
              </a:p>
            </p:txBody>
          </p:sp>
        </p:grpSp>
        <p:grpSp>
          <p:nvGrpSpPr>
            <p:cNvPr id="8" name="グループ化 27"/>
            <p:cNvGrpSpPr/>
            <p:nvPr/>
          </p:nvGrpSpPr>
          <p:grpSpPr>
            <a:xfrm>
              <a:off x="77700" y="3429000"/>
              <a:ext cx="8704958" cy="503907"/>
              <a:chOff x="192856" y="1124744"/>
              <a:chExt cx="8704958" cy="503907"/>
            </a:xfrm>
          </p:grpSpPr>
          <p:sp>
            <p:nvSpPr>
              <p:cNvPr id="31" name="テキスト ボックス 30"/>
              <p:cNvSpPr txBox="1"/>
              <p:nvPr/>
            </p:nvSpPr>
            <p:spPr>
              <a:xfrm>
                <a:off x="192856" y="1124744"/>
                <a:ext cx="640062" cy="503905"/>
              </a:xfrm>
              <a:prstGeom prst="rect">
                <a:avLst/>
              </a:prstGeom>
              <a:noFill/>
            </p:spPr>
            <p:txBody>
              <a:bodyPr wrap="none" rtlCol="0">
                <a:spAutoFit/>
              </a:bodyPr>
              <a:lstStyle/>
              <a:p>
                <a:r>
                  <a:rPr kumimoji="1" lang="en-US" altLang="ja-JP" sz="1050" dirty="0" smtClean="0">
                    <a:solidFill>
                      <a:schemeClr val="bg1"/>
                    </a:solidFill>
                  </a:rPr>
                  <a:t>21</a:t>
                </a:r>
                <a:endParaRPr kumimoji="1" lang="ja-JP" altLang="en-US" sz="1050" dirty="0">
                  <a:solidFill>
                    <a:schemeClr val="bg1"/>
                  </a:solidFill>
                </a:endParaRPr>
              </a:p>
            </p:txBody>
          </p:sp>
          <p:sp>
            <p:nvSpPr>
              <p:cNvPr id="32" name="テキスト ボックス 31"/>
              <p:cNvSpPr txBox="1"/>
              <p:nvPr/>
            </p:nvSpPr>
            <p:spPr>
              <a:xfrm>
                <a:off x="1088955" y="1124744"/>
                <a:ext cx="640062" cy="503907"/>
              </a:xfrm>
              <a:prstGeom prst="rect">
                <a:avLst/>
              </a:prstGeom>
              <a:noFill/>
            </p:spPr>
            <p:txBody>
              <a:bodyPr wrap="none" rtlCol="0">
                <a:spAutoFit/>
              </a:bodyPr>
              <a:lstStyle/>
              <a:p>
                <a:r>
                  <a:rPr kumimoji="1" lang="en-US" altLang="ja-JP" sz="1050" dirty="0" smtClean="0">
                    <a:solidFill>
                      <a:schemeClr val="bg1"/>
                    </a:solidFill>
                  </a:rPr>
                  <a:t>22</a:t>
                </a:r>
                <a:endParaRPr kumimoji="1" lang="ja-JP" altLang="en-US" sz="1050" dirty="0">
                  <a:solidFill>
                    <a:schemeClr val="bg1"/>
                  </a:solidFill>
                </a:endParaRPr>
              </a:p>
            </p:txBody>
          </p:sp>
          <p:sp>
            <p:nvSpPr>
              <p:cNvPr id="33" name="テキスト ボックス 32"/>
              <p:cNvSpPr txBox="1"/>
              <p:nvPr/>
            </p:nvSpPr>
            <p:spPr>
              <a:xfrm>
                <a:off x="1985056" y="1124744"/>
                <a:ext cx="640062" cy="503907"/>
              </a:xfrm>
              <a:prstGeom prst="rect">
                <a:avLst/>
              </a:prstGeom>
              <a:noFill/>
            </p:spPr>
            <p:txBody>
              <a:bodyPr wrap="none" rtlCol="0">
                <a:spAutoFit/>
              </a:bodyPr>
              <a:lstStyle/>
              <a:p>
                <a:r>
                  <a:rPr kumimoji="1" lang="en-US" altLang="ja-JP" sz="1050" dirty="0" smtClean="0">
                    <a:solidFill>
                      <a:schemeClr val="bg1"/>
                    </a:solidFill>
                  </a:rPr>
                  <a:t>23</a:t>
                </a:r>
                <a:endParaRPr kumimoji="1" lang="ja-JP" altLang="en-US" sz="1050" dirty="0">
                  <a:solidFill>
                    <a:schemeClr val="bg1"/>
                  </a:solidFill>
                </a:endParaRPr>
              </a:p>
            </p:txBody>
          </p:sp>
          <p:sp>
            <p:nvSpPr>
              <p:cNvPr id="34" name="テキスト ボックス 33"/>
              <p:cNvSpPr txBox="1"/>
              <p:nvPr/>
            </p:nvSpPr>
            <p:spPr>
              <a:xfrm>
                <a:off x="2881155" y="1124744"/>
                <a:ext cx="640062" cy="503907"/>
              </a:xfrm>
              <a:prstGeom prst="rect">
                <a:avLst/>
              </a:prstGeom>
              <a:noFill/>
            </p:spPr>
            <p:txBody>
              <a:bodyPr wrap="none" rtlCol="0">
                <a:spAutoFit/>
              </a:bodyPr>
              <a:lstStyle/>
              <a:p>
                <a:r>
                  <a:rPr kumimoji="1" lang="en-US" altLang="ja-JP" sz="1050" dirty="0" smtClean="0">
                    <a:solidFill>
                      <a:schemeClr val="bg1"/>
                    </a:solidFill>
                  </a:rPr>
                  <a:t>24</a:t>
                </a:r>
                <a:endParaRPr kumimoji="1" lang="ja-JP" altLang="en-US" sz="1050" dirty="0">
                  <a:solidFill>
                    <a:schemeClr val="bg1"/>
                  </a:solidFill>
                </a:endParaRPr>
              </a:p>
            </p:txBody>
          </p:sp>
          <p:sp>
            <p:nvSpPr>
              <p:cNvPr id="35" name="テキスト ボックス 34"/>
              <p:cNvSpPr txBox="1"/>
              <p:nvPr/>
            </p:nvSpPr>
            <p:spPr>
              <a:xfrm>
                <a:off x="3777256" y="1124744"/>
                <a:ext cx="640062" cy="503907"/>
              </a:xfrm>
              <a:prstGeom prst="rect">
                <a:avLst/>
              </a:prstGeom>
              <a:noFill/>
            </p:spPr>
            <p:txBody>
              <a:bodyPr wrap="none" rtlCol="0">
                <a:spAutoFit/>
              </a:bodyPr>
              <a:lstStyle/>
              <a:p>
                <a:r>
                  <a:rPr kumimoji="1" lang="en-US" altLang="ja-JP" sz="1050" dirty="0" smtClean="0">
                    <a:solidFill>
                      <a:schemeClr val="bg1"/>
                    </a:solidFill>
                  </a:rPr>
                  <a:t>25</a:t>
                </a:r>
                <a:endParaRPr kumimoji="1" lang="ja-JP" altLang="en-US" sz="1050" dirty="0">
                  <a:solidFill>
                    <a:schemeClr val="bg1"/>
                  </a:solidFill>
                </a:endParaRPr>
              </a:p>
            </p:txBody>
          </p:sp>
          <p:sp>
            <p:nvSpPr>
              <p:cNvPr id="36" name="テキスト ボックス 35"/>
              <p:cNvSpPr txBox="1"/>
              <p:nvPr/>
            </p:nvSpPr>
            <p:spPr>
              <a:xfrm>
                <a:off x="4673355" y="1124744"/>
                <a:ext cx="640062" cy="503907"/>
              </a:xfrm>
              <a:prstGeom prst="rect">
                <a:avLst/>
              </a:prstGeom>
              <a:noFill/>
            </p:spPr>
            <p:txBody>
              <a:bodyPr wrap="none" rtlCol="0">
                <a:spAutoFit/>
              </a:bodyPr>
              <a:lstStyle/>
              <a:p>
                <a:r>
                  <a:rPr kumimoji="1" lang="en-US" altLang="ja-JP" sz="1050" dirty="0" smtClean="0">
                    <a:solidFill>
                      <a:schemeClr val="bg1"/>
                    </a:solidFill>
                  </a:rPr>
                  <a:t>26</a:t>
                </a:r>
                <a:endParaRPr kumimoji="1" lang="ja-JP" altLang="en-US" sz="1050" dirty="0">
                  <a:solidFill>
                    <a:schemeClr val="bg1"/>
                  </a:solidFill>
                </a:endParaRPr>
              </a:p>
            </p:txBody>
          </p:sp>
          <p:sp>
            <p:nvSpPr>
              <p:cNvPr id="37" name="テキスト ボックス 36"/>
              <p:cNvSpPr txBox="1"/>
              <p:nvPr/>
            </p:nvSpPr>
            <p:spPr>
              <a:xfrm>
                <a:off x="5569457" y="1124744"/>
                <a:ext cx="640062" cy="503907"/>
              </a:xfrm>
              <a:prstGeom prst="rect">
                <a:avLst/>
              </a:prstGeom>
              <a:noFill/>
            </p:spPr>
            <p:txBody>
              <a:bodyPr wrap="none" rtlCol="0">
                <a:spAutoFit/>
              </a:bodyPr>
              <a:lstStyle/>
              <a:p>
                <a:r>
                  <a:rPr kumimoji="1" lang="en-US" altLang="ja-JP" sz="1050" dirty="0" smtClean="0">
                    <a:solidFill>
                      <a:schemeClr val="bg1"/>
                    </a:solidFill>
                  </a:rPr>
                  <a:t>27</a:t>
                </a:r>
                <a:endParaRPr kumimoji="1" lang="ja-JP" altLang="en-US" sz="1050" dirty="0">
                  <a:solidFill>
                    <a:schemeClr val="bg1"/>
                  </a:solidFill>
                </a:endParaRPr>
              </a:p>
            </p:txBody>
          </p:sp>
          <p:sp>
            <p:nvSpPr>
              <p:cNvPr id="38" name="テキスト ボックス 37"/>
              <p:cNvSpPr txBox="1"/>
              <p:nvPr/>
            </p:nvSpPr>
            <p:spPr>
              <a:xfrm>
                <a:off x="6465556" y="1124744"/>
                <a:ext cx="640062" cy="503907"/>
              </a:xfrm>
              <a:prstGeom prst="rect">
                <a:avLst/>
              </a:prstGeom>
              <a:noFill/>
            </p:spPr>
            <p:txBody>
              <a:bodyPr wrap="none" rtlCol="0">
                <a:spAutoFit/>
              </a:bodyPr>
              <a:lstStyle/>
              <a:p>
                <a:r>
                  <a:rPr kumimoji="1" lang="en-US" altLang="ja-JP" sz="1050" dirty="0" smtClean="0">
                    <a:solidFill>
                      <a:schemeClr val="bg1"/>
                    </a:solidFill>
                  </a:rPr>
                  <a:t>28</a:t>
                </a:r>
                <a:endParaRPr kumimoji="1" lang="ja-JP" altLang="en-US" sz="1050" dirty="0">
                  <a:solidFill>
                    <a:schemeClr val="bg1"/>
                  </a:solidFill>
                </a:endParaRPr>
              </a:p>
            </p:txBody>
          </p:sp>
          <p:sp>
            <p:nvSpPr>
              <p:cNvPr id="39" name="テキスト ボックス 38"/>
              <p:cNvSpPr txBox="1"/>
              <p:nvPr/>
            </p:nvSpPr>
            <p:spPr>
              <a:xfrm>
                <a:off x="7361657" y="1124744"/>
                <a:ext cx="640062" cy="503907"/>
              </a:xfrm>
              <a:prstGeom prst="rect">
                <a:avLst/>
              </a:prstGeom>
              <a:noFill/>
            </p:spPr>
            <p:txBody>
              <a:bodyPr wrap="none" rtlCol="0">
                <a:spAutoFit/>
              </a:bodyPr>
              <a:lstStyle/>
              <a:p>
                <a:r>
                  <a:rPr kumimoji="1" lang="en-US" altLang="ja-JP" sz="1050" dirty="0" smtClean="0">
                    <a:solidFill>
                      <a:schemeClr val="bg1"/>
                    </a:solidFill>
                  </a:rPr>
                  <a:t>29</a:t>
                </a:r>
                <a:endParaRPr kumimoji="1" lang="ja-JP" altLang="en-US" sz="1050" dirty="0">
                  <a:solidFill>
                    <a:schemeClr val="bg1"/>
                  </a:solidFill>
                </a:endParaRPr>
              </a:p>
            </p:txBody>
          </p:sp>
          <p:sp>
            <p:nvSpPr>
              <p:cNvPr id="40" name="テキスト ボックス 39"/>
              <p:cNvSpPr txBox="1"/>
              <p:nvPr/>
            </p:nvSpPr>
            <p:spPr>
              <a:xfrm>
                <a:off x="8257752" y="1124744"/>
                <a:ext cx="640062" cy="503907"/>
              </a:xfrm>
              <a:prstGeom prst="rect">
                <a:avLst/>
              </a:prstGeom>
              <a:noFill/>
            </p:spPr>
            <p:txBody>
              <a:bodyPr wrap="none" rtlCol="0">
                <a:spAutoFit/>
              </a:bodyPr>
              <a:lstStyle/>
              <a:p>
                <a:r>
                  <a:rPr lang="en-US" altLang="ja-JP" sz="1050" dirty="0">
                    <a:solidFill>
                      <a:schemeClr val="bg1"/>
                    </a:solidFill>
                  </a:rPr>
                  <a:t>3</a:t>
                </a:r>
                <a:r>
                  <a:rPr kumimoji="1" lang="en-US" altLang="ja-JP" sz="1050" dirty="0" smtClean="0">
                    <a:solidFill>
                      <a:schemeClr val="bg1"/>
                    </a:solidFill>
                  </a:rPr>
                  <a:t>0</a:t>
                </a:r>
                <a:endParaRPr kumimoji="1" lang="ja-JP" altLang="en-US" sz="1050" dirty="0">
                  <a:solidFill>
                    <a:schemeClr val="bg1"/>
                  </a:solidFill>
                </a:endParaRPr>
              </a:p>
            </p:txBody>
          </p:sp>
        </p:grpSp>
        <p:grpSp>
          <p:nvGrpSpPr>
            <p:cNvPr id="9" name="グループ化 38"/>
            <p:cNvGrpSpPr/>
            <p:nvPr/>
          </p:nvGrpSpPr>
          <p:grpSpPr>
            <a:xfrm>
              <a:off x="63632" y="4283804"/>
              <a:ext cx="8704958" cy="503907"/>
              <a:chOff x="192856" y="1124744"/>
              <a:chExt cx="8704958" cy="503907"/>
            </a:xfrm>
          </p:grpSpPr>
          <p:sp>
            <p:nvSpPr>
              <p:cNvPr id="21" name="テキスト ボックス 20"/>
              <p:cNvSpPr txBox="1"/>
              <p:nvPr/>
            </p:nvSpPr>
            <p:spPr>
              <a:xfrm>
                <a:off x="192856" y="1124744"/>
                <a:ext cx="640062" cy="503905"/>
              </a:xfrm>
              <a:prstGeom prst="rect">
                <a:avLst/>
              </a:prstGeom>
              <a:noFill/>
            </p:spPr>
            <p:txBody>
              <a:bodyPr wrap="none" rtlCol="0">
                <a:spAutoFit/>
              </a:bodyPr>
              <a:lstStyle/>
              <a:p>
                <a:r>
                  <a:rPr lang="en-US" altLang="ja-JP" sz="1050" dirty="0">
                    <a:solidFill>
                      <a:schemeClr val="bg1"/>
                    </a:solidFill>
                  </a:rPr>
                  <a:t>3</a:t>
                </a:r>
                <a:r>
                  <a:rPr kumimoji="1" lang="en-US" altLang="ja-JP" sz="1050" dirty="0" smtClean="0">
                    <a:solidFill>
                      <a:schemeClr val="bg1"/>
                    </a:solidFill>
                  </a:rPr>
                  <a:t>1</a:t>
                </a:r>
                <a:endParaRPr kumimoji="1" lang="ja-JP" altLang="en-US" sz="1050" dirty="0">
                  <a:solidFill>
                    <a:schemeClr val="bg1"/>
                  </a:solidFill>
                </a:endParaRPr>
              </a:p>
            </p:txBody>
          </p:sp>
          <p:sp>
            <p:nvSpPr>
              <p:cNvPr id="22" name="テキスト ボックス 21"/>
              <p:cNvSpPr txBox="1"/>
              <p:nvPr/>
            </p:nvSpPr>
            <p:spPr>
              <a:xfrm>
                <a:off x="1088955" y="1124744"/>
                <a:ext cx="640062" cy="503907"/>
              </a:xfrm>
              <a:prstGeom prst="rect">
                <a:avLst/>
              </a:prstGeom>
              <a:noFill/>
            </p:spPr>
            <p:txBody>
              <a:bodyPr wrap="none" rtlCol="0">
                <a:spAutoFit/>
              </a:bodyPr>
              <a:lstStyle/>
              <a:p>
                <a:r>
                  <a:rPr lang="en-US" altLang="ja-JP" sz="1050" dirty="0">
                    <a:solidFill>
                      <a:schemeClr val="bg1"/>
                    </a:solidFill>
                  </a:rPr>
                  <a:t>3</a:t>
                </a:r>
                <a:r>
                  <a:rPr kumimoji="1" lang="en-US" altLang="ja-JP" sz="1050" dirty="0" smtClean="0">
                    <a:solidFill>
                      <a:schemeClr val="bg1"/>
                    </a:solidFill>
                  </a:rPr>
                  <a:t>2</a:t>
                </a:r>
                <a:endParaRPr kumimoji="1" lang="ja-JP" altLang="en-US" sz="1050" dirty="0">
                  <a:solidFill>
                    <a:schemeClr val="bg1"/>
                  </a:solidFill>
                </a:endParaRPr>
              </a:p>
            </p:txBody>
          </p:sp>
          <p:sp>
            <p:nvSpPr>
              <p:cNvPr id="23" name="テキスト ボックス 22"/>
              <p:cNvSpPr txBox="1"/>
              <p:nvPr/>
            </p:nvSpPr>
            <p:spPr>
              <a:xfrm>
                <a:off x="1985056" y="1124744"/>
                <a:ext cx="640062" cy="503907"/>
              </a:xfrm>
              <a:prstGeom prst="rect">
                <a:avLst/>
              </a:prstGeom>
              <a:noFill/>
            </p:spPr>
            <p:txBody>
              <a:bodyPr wrap="none" rtlCol="0">
                <a:spAutoFit/>
              </a:bodyPr>
              <a:lstStyle/>
              <a:p>
                <a:r>
                  <a:rPr lang="en-US" altLang="ja-JP" sz="1050" dirty="0">
                    <a:solidFill>
                      <a:schemeClr val="bg1"/>
                    </a:solidFill>
                  </a:rPr>
                  <a:t>3</a:t>
                </a:r>
                <a:r>
                  <a:rPr kumimoji="1" lang="en-US" altLang="ja-JP" sz="1050" dirty="0" smtClean="0">
                    <a:solidFill>
                      <a:schemeClr val="bg1"/>
                    </a:solidFill>
                  </a:rPr>
                  <a:t>3</a:t>
                </a:r>
                <a:endParaRPr kumimoji="1" lang="ja-JP" altLang="en-US" sz="1050" dirty="0">
                  <a:solidFill>
                    <a:schemeClr val="bg1"/>
                  </a:solidFill>
                </a:endParaRPr>
              </a:p>
            </p:txBody>
          </p:sp>
          <p:sp>
            <p:nvSpPr>
              <p:cNvPr id="24" name="テキスト ボックス 23"/>
              <p:cNvSpPr txBox="1"/>
              <p:nvPr/>
            </p:nvSpPr>
            <p:spPr>
              <a:xfrm>
                <a:off x="2881155" y="1124744"/>
                <a:ext cx="640062" cy="503907"/>
              </a:xfrm>
              <a:prstGeom prst="rect">
                <a:avLst/>
              </a:prstGeom>
              <a:noFill/>
            </p:spPr>
            <p:txBody>
              <a:bodyPr wrap="none" rtlCol="0">
                <a:spAutoFit/>
              </a:bodyPr>
              <a:lstStyle/>
              <a:p>
                <a:r>
                  <a:rPr lang="en-US" altLang="ja-JP" sz="1050" dirty="0">
                    <a:solidFill>
                      <a:schemeClr val="bg1"/>
                    </a:solidFill>
                  </a:rPr>
                  <a:t>3</a:t>
                </a:r>
                <a:r>
                  <a:rPr kumimoji="1" lang="en-US" altLang="ja-JP" sz="1050" dirty="0" smtClean="0">
                    <a:solidFill>
                      <a:schemeClr val="bg1"/>
                    </a:solidFill>
                  </a:rPr>
                  <a:t>4</a:t>
                </a:r>
                <a:endParaRPr kumimoji="1" lang="ja-JP" altLang="en-US" sz="1050" dirty="0">
                  <a:solidFill>
                    <a:schemeClr val="bg1"/>
                  </a:solidFill>
                </a:endParaRPr>
              </a:p>
            </p:txBody>
          </p:sp>
          <p:sp>
            <p:nvSpPr>
              <p:cNvPr id="25" name="テキスト ボックス 24"/>
              <p:cNvSpPr txBox="1"/>
              <p:nvPr/>
            </p:nvSpPr>
            <p:spPr>
              <a:xfrm>
                <a:off x="3777256" y="1124744"/>
                <a:ext cx="640062" cy="503907"/>
              </a:xfrm>
              <a:prstGeom prst="rect">
                <a:avLst/>
              </a:prstGeom>
              <a:noFill/>
            </p:spPr>
            <p:txBody>
              <a:bodyPr wrap="none" rtlCol="0">
                <a:spAutoFit/>
              </a:bodyPr>
              <a:lstStyle/>
              <a:p>
                <a:r>
                  <a:rPr lang="en-US" altLang="ja-JP" sz="1050" dirty="0" smtClean="0">
                    <a:solidFill>
                      <a:schemeClr val="bg1"/>
                    </a:solidFill>
                  </a:rPr>
                  <a:t>3</a:t>
                </a:r>
                <a:r>
                  <a:rPr kumimoji="1" lang="en-US" altLang="ja-JP" sz="1050" dirty="0" smtClean="0">
                    <a:solidFill>
                      <a:schemeClr val="bg1"/>
                    </a:solidFill>
                  </a:rPr>
                  <a:t>5</a:t>
                </a:r>
                <a:endParaRPr kumimoji="1" lang="ja-JP" altLang="en-US" sz="1050" dirty="0">
                  <a:solidFill>
                    <a:schemeClr val="bg1"/>
                  </a:solidFill>
                </a:endParaRPr>
              </a:p>
            </p:txBody>
          </p:sp>
          <p:sp>
            <p:nvSpPr>
              <p:cNvPr id="26" name="テキスト ボックス 25"/>
              <p:cNvSpPr txBox="1"/>
              <p:nvPr/>
            </p:nvSpPr>
            <p:spPr>
              <a:xfrm>
                <a:off x="4673355" y="1124744"/>
                <a:ext cx="640062" cy="503907"/>
              </a:xfrm>
              <a:prstGeom prst="rect">
                <a:avLst/>
              </a:prstGeom>
              <a:noFill/>
            </p:spPr>
            <p:txBody>
              <a:bodyPr wrap="none" rtlCol="0">
                <a:spAutoFit/>
              </a:bodyPr>
              <a:lstStyle/>
              <a:p>
                <a:r>
                  <a:rPr lang="en-US" altLang="ja-JP" sz="1050" dirty="0">
                    <a:solidFill>
                      <a:schemeClr val="bg1"/>
                    </a:solidFill>
                  </a:rPr>
                  <a:t>3</a:t>
                </a:r>
                <a:r>
                  <a:rPr kumimoji="1" lang="en-US" altLang="ja-JP" sz="1050" dirty="0" smtClean="0">
                    <a:solidFill>
                      <a:schemeClr val="bg1"/>
                    </a:solidFill>
                  </a:rPr>
                  <a:t>6</a:t>
                </a:r>
                <a:endParaRPr kumimoji="1" lang="ja-JP" altLang="en-US" sz="1050" dirty="0">
                  <a:solidFill>
                    <a:schemeClr val="bg1"/>
                  </a:solidFill>
                </a:endParaRPr>
              </a:p>
            </p:txBody>
          </p:sp>
          <p:sp>
            <p:nvSpPr>
              <p:cNvPr id="27" name="テキスト ボックス 26"/>
              <p:cNvSpPr txBox="1"/>
              <p:nvPr/>
            </p:nvSpPr>
            <p:spPr>
              <a:xfrm>
                <a:off x="5569457" y="1124744"/>
                <a:ext cx="640062" cy="503907"/>
              </a:xfrm>
              <a:prstGeom prst="rect">
                <a:avLst/>
              </a:prstGeom>
              <a:noFill/>
            </p:spPr>
            <p:txBody>
              <a:bodyPr wrap="none" rtlCol="0">
                <a:spAutoFit/>
              </a:bodyPr>
              <a:lstStyle/>
              <a:p>
                <a:r>
                  <a:rPr lang="en-US" altLang="ja-JP" sz="1050" dirty="0">
                    <a:solidFill>
                      <a:schemeClr val="bg1"/>
                    </a:solidFill>
                  </a:rPr>
                  <a:t>3</a:t>
                </a:r>
                <a:r>
                  <a:rPr kumimoji="1" lang="en-US" altLang="ja-JP" sz="1050" dirty="0" smtClean="0">
                    <a:solidFill>
                      <a:schemeClr val="bg1"/>
                    </a:solidFill>
                  </a:rPr>
                  <a:t>7</a:t>
                </a:r>
                <a:endParaRPr kumimoji="1" lang="ja-JP" altLang="en-US" sz="1050" dirty="0">
                  <a:solidFill>
                    <a:schemeClr val="bg1"/>
                  </a:solidFill>
                </a:endParaRPr>
              </a:p>
            </p:txBody>
          </p:sp>
          <p:sp>
            <p:nvSpPr>
              <p:cNvPr id="28" name="テキスト ボックス 27"/>
              <p:cNvSpPr txBox="1"/>
              <p:nvPr/>
            </p:nvSpPr>
            <p:spPr>
              <a:xfrm>
                <a:off x="6465556" y="1124744"/>
                <a:ext cx="640062" cy="503907"/>
              </a:xfrm>
              <a:prstGeom prst="rect">
                <a:avLst/>
              </a:prstGeom>
              <a:noFill/>
            </p:spPr>
            <p:txBody>
              <a:bodyPr wrap="none" rtlCol="0">
                <a:spAutoFit/>
              </a:bodyPr>
              <a:lstStyle/>
              <a:p>
                <a:r>
                  <a:rPr lang="en-US" altLang="ja-JP" sz="1050" dirty="0">
                    <a:solidFill>
                      <a:schemeClr val="bg1"/>
                    </a:solidFill>
                  </a:rPr>
                  <a:t>3</a:t>
                </a:r>
                <a:r>
                  <a:rPr kumimoji="1" lang="en-US" altLang="ja-JP" sz="1050" dirty="0" smtClean="0">
                    <a:solidFill>
                      <a:schemeClr val="bg1"/>
                    </a:solidFill>
                  </a:rPr>
                  <a:t>8</a:t>
                </a:r>
                <a:endParaRPr kumimoji="1" lang="ja-JP" altLang="en-US" sz="1050" dirty="0">
                  <a:solidFill>
                    <a:schemeClr val="bg1"/>
                  </a:solidFill>
                </a:endParaRPr>
              </a:p>
            </p:txBody>
          </p:sp>
          <p:sp>
            <p:nvSpPr>
              <p:cNvPr id="29" name="テキスト ボックス 28"/>
              <p:cNvSpPr txBox="1"/>
              <p:nvPr/>
            </p:nvSpPr>
            <p:spPr>
              <a:xfrm>
                <a:off x="7361657" y="1124744"/>
                <a:ext cx="640062" cy="503907"/>
              </a:xfrm>
              <a:prstGeom prst="rect">
                <a:avLst/>
              </a:prstGeom>
              <a:noFill/>
            </p:spPr>
            <p:txBody>
              <a:bodyPr wrap="none" rtlCol="0">
                <a:spAutoFit/>
              </a:bodyPr>
              <a:lstStyle/>
              <a:p>
                <a:r>
                  <a:rPr lang="en-US" altLang="ja-JP" sz="1050" dirty="0">
                    <a:solidFill>
                      <a:schemeClr val="bg1"/>
                    </a:solidFill>
                  </a:rPr>
                  <a:t>3</a:t>
                </a:r>
                <a:r>
                  <a:rPr kumimoji="1" lang="en-US" altLang="ja-JP" sz="1050" dirty="0" smtClean="0">
                    <a:solidFill>
                      <a:schemeClr val="bg1"/>
                    </a:solidFill>
                  </a:rPr>
                  <a:t>9</a:t>
                </a:r>
                <a:endParaRPr kumimoji="1" lang="ja-JP" altLang="en-US" sz="1050" dirty="0">
                  <a:solidFill>
                    <a:schemeClr val="bg1"/>
                  </a:solidFill>
                </a:endParaRPr>
              </a:p>
            </p:txBody>
          </p:sp>
          <p:sp>
            <p:nvSpPr>
              <p:cNvPr id="30" name="テキスト ボックス 29"/>
              <p:cNvSpPr txBox="1"/>
              <p:nvPr/>
            </p:nvSpPr>
            <p:spPr>
              <a:xfrm>
                <a:off x="8257752" y="1124744"/>
                <a:ext cx="640062" cy="503907"/>
              </a:xfrm>
              <a:prstGeom prst="rect">
                <a:avLst/>
              </a:prstGeom>
              <a:noFill/>
            </p:spPr>
            <p:txBody>
              <a:bodyPr wrap="none" rtlCol="0">
                <a:spAutoFit/>
              </a:bodyPr>
              <a:lstStyle/>
              <a:p>
                <a:r>
                  <a:rPr lang="en-US" altLang="ja-JP" sz="1050" dirty="0">
                    <a:solidFill>
                      <a:schemeClr val="bg1"/>
                    </a:solidFill>
                  </a:rPr>
                  <a:t>4</a:t>
                </a:r>
                <a:r>
                  <a:rPr kumimoji="1" lang="en-US" altLang="ja-JP" sz="1050" dirty="0" smtClean="0">
                    <a:solidFill>
                      <a:schemeClr val="bg1"/>
                    </a:solidFill>
                  </a:rPr>
                  <a:t>0</a:t>
                </a:r>
                <a:endParaRPr kumimoji="1" lang="ja-JP" altLang="en-US" sz="1050" dirty="0">
                  <a:solidFill>
                    <a:schemeClr val="bg1"/>
                  </a:solidFill>
                </a:endParaRPr>
              </a:p>
            </p:txBody>
          </p:sp>
        </p:grpSp>
        <p:grpSp>
          <p:nvGrpSpPr>
            <p:cNvPr id="10" name="グループ化 49"/>
            <p:cNvGrpSpPr/>
            <p:nvPr/>
          </p:nvGrpSpPr>
          <p:grpSpPr>
            <a:xfrm>
              <a:off x="77700" y="5147900"/>
              <a:ext cx="8704958" cy="503907"/>
              <a:chOff x="192856" y="1124744"/>
              <a:chExt cx="8704958" cy="503907"/>
            </a:xfrm>
          </p:grpSpPr>
          <p:sp>
            <p:nvSpPr>
              <p:cNvPr id="11" name="テキスト ボックス 10"/>
              <p:cNvSpPr txBox="1"/>
              <p:nvPr/>
            </p:nvSpPr>
            <p:spPr>
              <a:xfrm>
                <a:off x="192856" y="1124744"/>
                <a:ext cx="640062" cy="503905"/>
              </a:xfrm>
              <a:prstGeom prst="rect">
                <a:avLst/>
              </a:prstGeom>
              <a:noFill/>
            </p:spPr>
            <p:txBody>
              <a:bodyPr wrap="none" rtlCol="0">
                <a:spAutoFit/>
              </a:bodyPr>
              <a:lstStyle/>
              <a:p>
                <a:r>
                  <a:rPr lang="en-US" altLang="ja-JP" sz="1050" dirty="0">
                    <a:solidFill>
                      <a:schemeClr val="bg1"/>
                    </a:solidFill>
                  </a:rPr>
                  <a:t>4</a:t>
                </a:r>
                <a:r>
                  <a:rPr kumimoji="1" lang="en-US" altLang="ja-JP" sz="1050" dirty="0" smtClean="0">
                    <a:solidFill>
                      <a:schemeClr val="bg1"/>
                    </a:solidFill>
                  </a:rPr>
                  <a:t>1</a:t>
                </a:r>
                <a:endParaRPr kumimoji="1" lang="ja-JP" altLang="en-US" sz="1050" dirty="0">
                  <a:solidFill>
                    <a:schemeClr val="bg1"/>
                  </a:solidFill>
                </a:endParaRPr>
              </a:p>
            </p:txBody>
          </p:sp>
          <p:sp>
            <p:nvSpPr>
              <p:cNvPr id="12" name="テキスト ボックス 11"/>
              <p:cNvSpPr txBox="1"/>
              <p:nvPr/>
            </p:nvSpPr>
            <p:spPr>
              <a:xfrm>
                <a:off x="1088955" y="1124744"/>
                <a:ext cx="640062" cy="503907"/>
              </a:xfrm>
              <a:prstGeom prst="rect">
                <a:avLst/>
              </a:prstGeom>
              <a:noFill/>
            </p:spPr>
            <p:txBody>
              <a:bodyPr wrap="none" rtlCol="0">
                <a:spAutoFit/>
              </a:bodyPr>
              <a:lstStyle/>
              <a:p>
                <a:r>
                  <a:rPr lang="en-US" altLang="ja-JP" sz="1050" dirty="0">
                    <a:solidFill>
                      <a:schemeClr val="bg1"/>
                    </a:solidFill>
                  </a:rPr>
                  <a:t>4</a:t>
                </a:r>
                <a:r>
                  <a:rPr kumimoji="1" lang="en-US" altLang="ja-JP" sz="1050" dirty="0" smtClean="0">
                    <a:solidFill>
                      <a:schemeClr val="bg1"/>
                    </a:solidFill>
                  </a:rPr>
                  <a:t>2</a:t>
                </a:r>
                <a:endParaRPr kumimoji="1" lang="ja-JP" altLang="en-US" sz="1050" dirty="0">
                  <a:solidFill>
                    <a:schemeClr val="bg1"/>
                  </a:solidFill>
                </a:endParaRPr>
              </a:p>
            </p:txBody>
          </p:sp>
          <p:sp>
            <p:nvSpPr>
              <p:cNvPr id="13" name="テキスト ボックス 12"/>
              <p:cNvSpPr txBox="1"/>
              <p:nvPr/>
            </p:nvSpPr>
            <p:spPr>
              <a:xfrm>
                <a:off x="1985056" y="1124744"/>
                <a:ext cx="640062" cy="503907"/>
              </a:xfrm>
              <a:prstGeom prst="rect">
                <a:avLst/>
              </a:prstGeom>
              <a:noFill/>
            </p:spPr>
            <p:txBody>
              <a:bodyPr wrap="none" rtlCol="0">
                <a:spAutoFit/>
              </a:bodyPr>
              <a:lstStyle/>
              <a:p>
                <a:r>
                  <a:rPr lang="en-US" altLang="ja-JP" sz="1050" dirty="0">
                    <a:solidFill>
                      <a:schemeClr val="bg1"/>
                    </a:solidFill>
                  </a:rPr>
                  <a:t>4</a:t>
                </a:r>
                <a:r>
                  <a:rPr kumimoji="1" lang="en-US" altLang="ja-JP" sz="1050" dirty="0" smtClean="0">
                    <a:solidFill>
                      <a:schemeClr val="bg1"/>
                    </a:solidFill>
                  </a:rPr>
                  <a:t>3</a:t>
                </a:r>
                <a:endParaRPr kumimoji="1" lang="ja-JP" altLang="en-US" sz="1050" dirty="0">
                  <a:solidFill>
                    <a:schemeClr val="bg1"/>
                  </a:solidFill>
                </a:endParaRPr>
              </a:p>
            </p:txBody>
          </p:sp>
          <p:sp>
            <p:nvSpPr>
              <p:cNvPr id="14" name="テキスト ボックス 13"/>
              <p:cNvSpPr txBox="1"/>
              <p:nvPr/>
            </p:nvSpPr>
            <p:spPr>
              <a:xfrm>
                <a:off x="2881155" y="1124744"/>
                <a:ext cx="640062" cy="503907"/>
              </a:xfrm>
              <a:prstGeom prst="rect">
                <a:avLst/>
              </a:prstGeom>
              <a:noFill/>
            </p:spPr>
            <p:txBody>
              <a:bodyPr wrap="none" rtlCol="0">
                <a:spAutoFit/>
              </a:bodyPr>
              <a:lstStyle/>
              <a:p>
                <a:r>
                  <a:rPr lang="en-US" altLang="ja-JP" sz="1050" dirty="0">
                    <a:solidFill>
                      <a:schemeClr val="bg1"/>
                    </a:solidFill>
                  </a:rPr>
                  <a:t>4</a:t>
                </a:r>
                <a:r>
                  <a:rPr kumimoji="1" lang="en-US" altLang="ja-JP" sz="1050" dirty="0" smtClean="0">
                    <a:solidFill>
                      <a:schemeClr val="bg1"/>
                    </a:solidFill>
                  </a:rPr>
                  <a:t>4</a:t>
                </a:r>
                <a:endParaRPr kumimoji="1" lang="ja-JP" altLang="en-US" sz="1050" dirty="0">
                  <a:solidFill>
                    <a:schemeClr val="bg1"/>
                  </a:solidFill>
                </a:endParaRPr>
              </a:p>
            </p:txBody>
          </p:sp>
          <p:sp>
            <p:nvSpPr>
              <p:cNvPr id="15" name="テキスト ボックス 14"/>
              <p:cNvSpPr txBox="1"/>
              <p:nvPr/>
            </p:nvSpPr>
            <p:spPr>
              <a:xfrm>
                <a:off x="3777256" y="1124744"/>
                <a:ext cx="640062" cy="503907"/>
              </a:xfrm>
              <a:prstGeom prst="rect">
                <a:avLst/>
              </a:prstGeom>
              <a:noFill/>
            </p:spPr>
            <p:txBody>
              <a:bodyPr wrap="none" rtlCol="0">
                <a:spAutoFit/>
              </a:bodyPr>
              <a:lstStyle/>
              <a:p>
                <a:r>
                  <a:rPr lang="en-US" altLang="ja-JP" sz="1050" dirty="0">
                    <a:solidFill>
                      <a:schemeClr val="bg1"/>
                    </a:solidFill>
                  </a:rPr>
                  <a:t>4</a:t>
                </a:r>
                <a:r>
                  <a:rPr kumimoji="1" lang="en-US" altLang="ja-JP" sz="1050" dirty="0" smtClean="0">
                    <a:solidFill>
                      <a:schemeClr val="bg1"/>
                    </a:solidFill>
                  </a:rPr>
                  <a:t>5</a:t>
                </a:r>
                <a:endParaRPr kumimoji="1" lang="ja-JP" altLang="en-US" sz="1050" dirty="0">
                  <a:solidFill>
                    <a:schemeClr val="bg1"/>
                  </a:solidFill>
                </a:endParaRPr>
              </a:p>
            </p:txBody>
          </p:sp>
          <p:sp>
            <p:nvSpPr>
              <p:cNvPr id="16" name="テキスト ボックス 15"/>
              <p:cNvSpPr txBox="1"/>
              <p:nvPr/>
            </p:nvSpPr>
            <p:spPr>
              <a:xfrm>
                <a:off x="4673355" y="1124744"/>
                <a:ext cx="640062" cy="503907"/>
              </a:xfrm>
              <a:prstGeom prst="rect">
                <a:avLst/>
              </a:prstGeom>
              <a:noFill/>
            </p:spPr>
            <p:txBody>
              <a:bodyPr wrap="none" rtlCol="0">
                <a:spAutoFit/>
              </a:bodyPr>
              <a:lstStyle/>
              <a:p>
                <a:r>
                  <a:rPr lang="en-US" altLang="ja-JP" sz="1050" dirty="0">
                    <a:solidFill>
                      <a:schemeClr val="bg1"/>
                    </a:solidFill>
                  </a:rPr>
                  <a:t>4</a:t>
                </a:r>
                <a:r>
                  <a:rPr kumimoji="1" lang="en-US" altLang="ja-JP" sz="1050" dirty="0" smtClean="0">
                    <a:solidFill>
                      <a:schemeClr val="bg1"/>
                    </a:solidFill>
                  </a:rPr>
                  <a:t>6</a:t>
                </a:r>
                <a:endParaRPr kumimoji="1" lang="ja-JP" altLang="en-US" sz="1050" dirty="0">
                  <a:solidFill>
                    <a:schemeClr val="bg1"/>
                  </a:solidFill>
                </a:endParaRPr>
              </a:p>
            </p:txBody>
          </p:sp>
          <p:sp>
            <p:nvSpPr>
              <p:cNvPr id="17" name="テキスト ボックス 16"/>
              <p:cNvSpPr txBox="1"/>
              <p:nvPr/>
            </p:nvSpPr>
            <p:spPr>
              <a:xfrm>
                <a:off x="5569457" y="1124744"/>
                <a:ext cx="640062" cy="503907"/>
              </a:xfrm>
              <a:prstGeom prst="rect">
                <a:avLst/>
              </a:prstGeom>
              <a:noFill/>
            </p:spPr>
            <p:txBody>
              <a:bodyPr wrap="none" rtlCol="0">
                <a:spAutoFit/>
              </a:bodyPr>
              <a:lstStyle/>
              <a:p>
                <a:r>
                  <a:rPr lang="en-US" altLang="ja-JP" sz="1050" dirty="0">
                    <a:solidFill>
                      <a:schemeClr val="bg1"/>
                    </a:solidFill>
                  </a:rPr>
                  <a:t>4</a:t>
                </a:r>
                <a:r>
                  <a:rPr kumimoji="1" lang="en-US" altLang="ja-JP" sz="1050" dirty="0" smtClean="0">
                    <a:solidFill>
                      <a:schemeClr val="bg1"/>
                    </a:solidFill>
                  </a:rPr>
                  <a:t>7</a:t>
                </a:r>
                <a:endParaRPr kumimoji="1" lang="ja-JP" altLang="en-US" sz="1050" dirty="0">
                  <a:solidFill>
                    <a:schemeClr val="bg1"/>
                  </a:solidFill>
                </a:endParaRPr>
              </a:p>
            </p:txBody>
          </p:sp>
          <p:sp>
            <p:nvSpPr>
              <p:cNvPr id="18" name="テキスト ボックス 17"/>
              <p:cNvSpPr txBox="1"/>
              <p:nvPr/>
            </p:nvSpPr>
            <p:spPr>
              <a:xfrm>
                <a:off x="6465556" y="1124744"/>
                <a:ext cx="640062" cy="503907"/>
              </a:xfrm>
              <a:prstGeom prst="rect">
                <a:avLst/>
              </a:prstGeom>
              <a:noFill/>
            </p:spPr>
            <p:txBody>
              <a:bodyPr wrap="none" rtlCol="0">
                <a:spAutoFit/>
              </a:bodyPr>
              <a:lstStyle/>
              <a:p>
                <a:r>
                  <a:rPr lang="en-US" altLang="ja-JP" sz="1050" dirty="0">
                    <a:solidFill>
                      <a:schemeClr val="bg1"/>
                    </a:solidFill>
                  </a:rPr>
                  <a:t>4</a:t>
                </a:r>
                <a:r>
                  <a:rPr kumimoji="1" lang="en-US" altLang="ja-JP" sz="1050" dirty="0" smtClean="0">
                    <a:solidFill>
                      <a:schemeClr val="bg1"/>
                    </a:solidFill>
                  </a:rPr>
                  <a:t>8</a:t>
                </a:r>
                <a:endParaRPr kumimoji="1" lang="ja-JP" altLang="en-US" sz="1050" dirty="0">
                  <a:solidFill>
                    <a:schemeClr val="bg1"/>
                  </a:solidFill>
                </a:endParaRPr>
              </a:p>
            </p:txBody>
          </p:sp>
          <p:sp>
            <p:nvSpPr>
              <p:cNvPr id="19" name="テキスト ボックス 18"/>
              <p:cNvSpPr txBox="1"/>
              <p:nvPr/>
            </p:nvSpPr>
            <p:spPr>
              <a:xfrm>
                <a:off x="7361657" y="1124744"/>
                <a:ext cx="640062" cy="503907"/>
              </a:xfrm>
              <a:prstGeom prst="rect">
                <a:avLst/>
              </a:prstGeom>
              <a:noFill/>
            </p:spPr>
            <p:txBody>
              <a:bodyPr wrap="none" rtlCol="0">
                <a:spAutoFit/>
              </a:bodyPr>
              <a:lstStyle/>
              <a:p>
                <a:r>
                  <a:rPr kumimoji="1" lang="en-US" altLang="ja-JP" sz="1050" dirty="0" smtClean="0">
                    <a:solidFill>
                      <a:schemeClr val="bg1"/>
                    </a:solidFill>
                  </a:rPr>
                  <a:t>49</a:t>
                </a:r>
                <a:endParaRPr kumimoji="1" lang="ja-JP" altLang="en-US" sz="1050" dirty="0">
                  <a:solidFill>
                    <a:schemeClr val="bg1"/>
                  </a:solidFill>
                </a:endParaRPr>
              </a:p>
            </p:txBody>
          </p:sp>
          <p:sp>
            <p:nvSpPr>
              <p:cNvPr id="20" name="テキスト ボックス 19"/>
              <p:cNvSpPr txBox="1"/>
              <p:nvPr/>
            </p:nvSpPr>
            <p:spPr>
              <a:xfrm>
                <a:off x="8257752" y="1124744"/>
                <a:ext cx="640062" cy="503907"/>
              </a:xfrm>
              <a:prstGeom prst="rect">
                <a:avLst/>
              </a:prstGeom>
              <a:noFill/>
            </p:spPr>
            <p:txBody>
              <a:bodyPr wrap="none" rtlCol="0">
                <a:spAutoFit/>
              </a:bodyPr>
              <a:lstStyle/>
              <a:p>
                <a:r>
                  <a:rPr lang="en-US" altLang="ja-JP" sz="1050" dirty="0" smtClean="0">
                    <a:solidFill>
                      <a:schemeClr val="bg1"/>
                    </a:solidFill>
                  </a:rPr>
                  <a:t>5</a:t>
                </a:r>
                <a:r>
                  <a:rPr kumimoji="1" lang="en-US" altLang="ja-JP" sz="1050" dirty="0" smtClean="0">
                    <a:solidFill>
                      <a:schemeClr val="bg1"/>
                    </a:solidFill>
                  </a:rPr>
                  <a:t>0</a:t>
                </a:r>
                <a:endParaRPr kumimoji="1" lang="ja-JP" altLang="en-US" sz="1050" dirty="0">
                  <a:solidFill>
                    <a:schemeClr val="bg1"/>
                  </a:solidFill>
                </a:endParaRPr>
              </a:p>
            </p:txBody>
          </p:sp>
        </p:grpSp>
      </p:grpSp>
      <p:grpSp>
        <p:nvGrpSpPr>
          <p:cNvPr id="61" name="グループ化 60"/>
          <p:cNvGrpSpPr/>
          <p:nvPr/>
        </p:nvGrpSpPr>
        <p:grpSpPr>
          <a:xfrm>
            <a:off x="395536" y="2708920"/>
            <a:ext cx="6766173" cy="3105636"/>
            <a:chOff x="395536" y="476672"/>
            <a:chExt cx="6766173" cy="3105636"/>
          </a:xfrm>
        </p:grpSpPr>
        <p:graphicFrame>
          <p:nvGraphicFramePr>
            <p:cNvPr id="62" name="グラフ 61"/>
            <p:cNvGraphicFramePr/>
            <p:nvPr/>
          </p:nvGraphicFramePr>
          <p:xfrm>
            <a:off x="827584" y="476672"/>
            <a:ext cx="6334125"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63" name="グループ化 4"/>
            <p:cNvGrpSpPr/>
            <p:nvPr/>
          </p:nvGrpSpPr>
          <p:grpSpPr>
            <a:xfrm>
              <a:off x="395536" y="1412776"/>
              <a:ext cx="3834096" cy="2169532"/>
              <a:chOff x="395536" y="1412776"/>
              <a:chExt cx="3834096" cy="2169532"/>
            </a:xfrm>
          </p:grpSpPr>
          <p:sp>
            <p:nvSpPr>
              <p:cNvPr id="64" name="テキスト ボックス 63"/>
              <p:cNvSpPr txBox="1"/>
              <p:nvPr/>
            </p:nvSpPr>
            <p:spPr>
              <a:xfrm>
                <a:off x="2555776" y="3212976"/>
                <a:ext cx="1673856" cy="369332"/>
              </a:xfrm>
              <a:prstGeom prst="rect">
                <a:avLst/>
              </a:prstGeom>
              <a:noFill/>
            </p:spPr>
            <p:txBody>
              <a:bodyPr wrap="none" rtlCol="0">
                <a:spAutoFit/>
              </a:bodyPr>
              <a:lstStyle/>
              <a:p>
                <a:r>
                  <a:rPr lang="en-US" altLang="ja-JP" dirty="0" smtClean="0"/>
                  <a:t>Sample number</a:t>
                </a:r>
                <a:endParaRPr kumimoji="1" lang="ja-JP" altLang="en-US" dirty="0"/>
              </a:p>
            </p:txBody>
          </p:sp>
          <p:sp>
            <p:nvSpPr>
              <p:cNvPr id="65" name="テキスト ボックス 3"/>
              <p:cNvSpPr txBox="1"/>
              <p:nvPr/>
            </p:nvSpPr>
            <p:spPr>
              <a:xfrm rot="16200000">
                <a:off x="273868" y="1534444"/>
                <a:ext cx="612668" cy="369332"/>
              </a:xfrm>
              <a:prstGeom prst="rect">
                <a:avLst/>
              </a:prstGeom>
              <a:noFill/>
            </p:spPr>
            <p:txBody>
              <a:bodyPr wrap="none" rtlCol="0">
                <a:spAutoFit/>
              </a:bodyPr>
              <a:lstStyle/>
              <a:p>
                <a:r>
                  <a:rPr kumimoji="1" lang="en-US" altLang="ja-JP" dirty="0" err="1" smtClean="0"/>
                  <a:t>ppm</a:t>
                </a:r>
                <a:endParaRPr kumimoji="1" lang="ja-JP" altLang="en-US" dirty="0"/>
              </a:p>
            </p:txBody>
          </p:sp>
        </p:grpSp>
      </p:grpSp>
      <p:grpSp>
        <p:nvGrpSpPr>
          <p:cNvPr id="71" name="グループ化 70"/>
          <p:cNvGrpSpPr/>
          <p:nvPr/>
        </p:nvGrpSpPr>
        <p:grpSpPr>
          <a:xfrm>
            <a:off x="6156176" y="2564904"/>
            <a:ext cx="1903085" cy="1953508"/>
            <a:chOff x="6444208" y="1196752"/>
            <a:chExt cx="1903085" cy="1953508"/>
          </a:xfrm>
        </p:grpSpPr>
        <p:sp>
          <p:nvSpPr>
            <p:cNvPr id="66" name="テキスト ボックス 65"/>
            <p:cNvSpPr txBox="1"/>
            <p:nvPr/>
          </p:nvSpPr>
          <p:spPr>
            <a:xfrm>
              <a:off x="6444208" y="1196752"/>
              <a:ext cx="1903085" cy="369332"/>
            </a:xfrm>
            <a:prstGeom prst="rect">
              <a:avLst/>
            </a:prstGeom>
            <a:noFill/>
          </p:spPr>
          <p:txBody>
            <a:bodyPr wrap="none" rtlCol="0">
              <a:spAutoFit/>
            </a:bodyPr>
            <a:lstStyle/>
            <a:p>
              <a:r>
                <a:rPr kumimoji="1" lang="ja-JP" altLang="en-US" dirty="0" smtClean="0"/>
                <a:t>１４、１５，１６，１７</a:t>
              </a:r>
              <a:endParaRPr kumimoji="1" lang="ja-JP" altLang="en-US" dirty="0"/>
            </a:p>
          </p:txBody>
        </p:sp>
        <p:sp>
          <p:nvSpPr>
            <p:cNvPr id="67" name="テキスト ボックス 66"/>
            <p:cNvSpPr txBox="1"/>
            <p:nvPr/>
          </p:nvSpPr>
          <p:spPr>
            <a:xfrm>
              <a:off x="6444208" y="1592796"/>
              <a:ext cx="498855" cy="369332"/>
            </a:xfrm>
            <a:prstGeom prst="rect">
              <a:avLst/>
            </a:prstGeom>
            <a:noFill/>
          </p:spPr>
          <p:txBody>
            <a:bodyPr wrap="none" rtlCol="0">
              <a:spAutoFit/>
            </a:bodyPr>
            <a:lstStyle/>
            <a:p>
              <a:r>
                <a:rPr kumimoji="1" lang="ja-JP" altLang="en-US" dirty="0" smtClean="0"/>
                <a:t>２４</a:t>
              </a:r>
              <a:endParaRPr kumimoji="1" lang="ja-JP" altLang="en-US" dirty="0"/>
            </a:p>
          </p:txBody>
        </p:sp>
        <p:sp>
          <p:nvSpPr>
            <p:cNvPr id="68" name="テキスト ボックス 67"/>
            <p:cNvSpPr txBox="1"/>
            <p:nvPr/>
          </p:nvSpPr>
          <p:spPr>
            <a:xfrm>
              <a:off x="6444208" y="1988840"/>
              <a:ext cx="498855" cy="369332"/>
            </a:xfrm>
            <a:prstGeom prst="rect">
              <a:avLst/>
            </a:prstGeom>
            <a:noFill/>
          </p:spPr>
          <p:txBody>
            <a:bodyPr wrap="none" rtlCol="0">
              <a:spAutoFit/>
            </a:bodyPr>
            <a:lstStyle/>
            <a:p>
              <a:r>
                <a:rPr kumimoji="1" lang="ja-JP" altLang="en-US" dirty="0" smtClean="0"/>
                <a:t>２８</a:t>
              </a:r>
              <a:endParaRPr kumimoji="1" lang="ja-JP" altLang="en-US" dirty="0"/>
            </a:p>
          </p:txBody>
        </p:sp>
        <p:sp>
          <p:nvSpPr>
            <p:cNvPr id="69" name="テキスト ボックス 68"/>
            <p:cNvSpPr txBox="1"/>
            <p:nvPr/>
          </p:nvSpPr>
          <p:spPr>
            <a:xfrm>
              <a:off x="6444208" y="2384884"/>
              <a:ext cx="966931" cy="369332"/>
            </a:xfrm>
            <a:prstGeom prst="rect">
              <a:avLst/>
            </a:prstGeom>
            <a:noFill/>
          </p:spPr>
          <p:txBody>
            <a:bodyPr wrap="none" rtlCol="0">
              <a:spAutoFit/>
            </a:bodyPr>
            <a:lstStyle/>
            <a:p>
              <a:r>
                <a:rPr kumimoji="1" lang="ja-JP" altLang="en-US" dirty="0" smtClean="0"/>
                <a:t>３４，３５</a:t>
              </a:r>
              <a:endParaRPr kumimoji="1" lang="ja-JP" altLang="en-US" dirty="0"/>
            </a:p>
          </p:txBody>
        </p:sp>
        <p:sp>
          <p:nvSpPr>
            <p:cNvPr id="70" name="テキスト ボックス 69"/>
            <p:cNvSpPr txBox="1"/>
            <p:nvPr/>
          </p:nvSpPr>
          <p:spPr>
            <a:xfrm>
              <a:off x="6444208" y="2780928"/>
              <a:ext cx="498855" cy="369332"/>
            </a:xfrm>
            <a:prstGeom prst="rect">
              <a:avLst/>
            </a:prstGeom>
            <a:noFill/>
          </p:spPr>
          <p:txBody>
            <a:bodyPr wrap="none" rtlCol="0">
              <a:spAutoFit/>
            </a:bodyPr>
            <a:lstStyle/>
            <a:p>
              <a:r>
                <a:rPr kumimoji="1" lang="ja-JP" altLang="en-US" dirty="0" smtClean="0"/>
                <a:t>３８</a:t>
              </a:r>
              <a:endParaRPr kumimoji="1" lang="ja-JP" altLang="en-US" dirty="0"/>
            </a:p>
          </p:txBody>
        </p:sp>
      </p:grpSp>
      <p:sp>
        <p:nvSpPr>
          <p:cNvPr id="72" name="テキスト ボックス 71"/>
          <p:cNvSpPr txBox="1"/>
          <p:nvPr/>
        </p:nvSpPr>
        <p:spPr>
          <a:xfrm>
            <a:off x="6084168" y="1916832"/>
            <a:ext cx="2376263" cy="523220"/>
          </a:xfrm>
          <a:prstGeom prst="rect">
            <a:avLst/>
          </a:prstGeom>
          <a:noFill/>
        </p:spPr>
        <p:txBody>
          <a:bodyPr wrap="square" rtlCol="0">
            <a:spAutoFit/>
          </a:bodyPr>
          <a:lstStyle/>
          <a:p>
            <a:r>
              <a:rPr kumimoji="1" lang="ja-JP" altLang="en-US" sz="1400" dirty="0" smtClean="0"/>
              <a:t>カリウム濃度が低く、雨水の流入が疑われるサンプル</a:t>
            </a:r>
            <a:endParaRPr kumimoji="1" lang="ja-JP" altLang="en-US" sz="1400" dirty="0"/>
          </a:p>
        </p:txBody>
      </p:sp>
      <p:sp>
        <p:nvSpPr>
          <p:cNvPr id="73" name="テキスト ボックス 72"/>
          <p:cNvSpPr txBox="1"/>
          <p:nvPr/>
        </p:nvSpPr>
        <p:spPr>
          <a:xfrm>
            <a:off x="827584" y="5805264"/>
            <a:ext cx="7848872" cy="830997"/>
          </a:xfrm>
          <a:prstGeom prst="rect">
            <a:avLst/>
          </a:prstGeom>
          <a:noFill/>
        </p:spPr>
        <p:txBody>
          <a:bodyPr wrap="square" rtlCol="0">
            <a:spAutoFit/>
          </a:bodyPr>
          <a:lstStyle/>
          <a:p>
            <a:r>
              <a:rPr kumimoji="1" lang="ja-JP" altLang="en-US" sz="1600" dirty="0" smtClean="0"/>
              <a:t>４０以外はフィルターの着色が顕著であるサンプルではカリウム濃度が低く、雨水の流入が示唆された。よって、フィルターの着色は雨水によって流出した赤土である可能性がもっとも高いものと考えられる。</a:t>
            </a:r>
            <a:endParaRPr kumimoji="1" lang="ja-JP" alt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p:cNvGrpSpPr/>
          <p:nvPr/>
        </p:nvGrpSpPr>
        <p:grpSpPr>
          <a:xfrm>
            <a:off x="899593" y="116632"/>
            <a:ext cx="6703689" cy="2673588"/>
            <a:chOff x="899593" y="476672"/>
            <a:chExt cx="6703689" cy="2673588"/>
          </a:xfrm>
        </p:grpSpPr>
        <p:graphicFrame>
          <p:nvGraphicFramePr>
            <p:cNvPr id="4" name="グラフ 3"/>
            <p:cNvGraphicFramePr/>
            <p:nvPr/>
          </p:nvGraphicFramePr>
          <p:xfrm>
            <a:off x="1259632" y="836712"/>
            <a:ext cx="6343650" cy="1944216"/>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2843808" y="476672"/>
              <a:ext cx="3672800" cy="369332"/>
            </a:xfrm>
            <a:prstGeom prst="rect">
              <a:avLst/>
            </a:prstGeom>
            <a:noFill/>
          </p:spPr>
          <p:txBody>
            <a:bodyPr wrap="none" rtlCol="0">
              <a:spAutoFit/>
            </a:bodyPr>
            <a:lstStyle/>
            <a:p>
              <a:r>
                <a:rPr kumimoji="1" lang="ja-JP" altLang="en-US" dirty="0" smtClean="0"/>
                <a:t>測定順とカリウム濃度（</a:t>
              </a:r>
              <a:r>
                <a:rPr kumimoji="1" lang="en-US" altLang="ja-JP" dirty="0" err="1" smtClean="0"/>
                <a:t>ppm</a:t>
              </a:r>
              <a:r>
                <a:rPr kumimoji="1" lang="ja-JP" altLang="en-US" dirty="0" smtClean="0"/>
                <a:t>）の関連</a:t>
              </a:r>
              <a:endParaRPr kumimoji="1" lang="ja-JP" altLang="en-US" dirty="0"/>
            </a:p>
          </p:txBody>
        </p:sp>
        <p:sp>
          <p:nvSpPr>
            <p:cNvPr id="6" name="テキスト ボックス 5"/>
            <p:cNvSpPr txBox="1"/>
            <p:nvPr/>
          </p:nvSpPr>
          <p:spPr>
            <a:xfrm>
              <a:off x="3707904" y="2780928"/>
              <a:ext cx="1972015" cy="369332"/>
            </a:xfrm>
            <a:prstGeom prst="rect">
              <a:avLst/>
            </a:prstGeom>
            <a:noFill/>
          </p:spPr>
          <p:txBody>
            <a:bodyPr wrap="none" rtlCol="0">
              <a:spAutoFit/>
            </a:bodyPr>
            <a:lstStyle/>
            <a:p>
              <a:r>
                <a:rPr kumimoji="1" lang="ja-JP" altLang="en-US" dirty="0" smtClean="0"/>
                <a:t>サンプルの測定順</a:t>
              </a:r>
              <a:endParaRPr kumimoji="1" lang="ja-JP" altLang="en-US" dirty="0"/>
            </a:p>
          </p:txBody>
        </p:sp>
        <p:sp>
          <p:nvSpPr>
            <p:cNvPr id="8" name="テキスト ボックス 7"/>
            <p:cNvSpPr txBox="1"/>
            <p:nvPr/>
          </p:nvSpPr>
          <p:spPr>
            <a:xfrm rot="16200000">
              <a:off x="36034" y="1484248"/>
              <a:ext cx="2096450" cy="369332"/>
            </a:xfrm>
            <a:prstGeom prst="rect">
              <a:avLst/>
            </a:prstGeom>
            <a:noFill/>
          </p:spPr>
          <p:txBody>
            <a:bodyPr wrap="square" rtlCol="0">
              <a:spAutoFit/>
            </a:bodyPr>
            <a:lstStyle/>
            <a:p>
              <a:r>
                <a:rPr lang="ja-JP" altLang="en-US" dirty="0" smtClean="0"/>
                <a:t>カリウム濃度（</a:t>
              </a:r>
              <a:r>
                <a:rPr lang="en-US" altLang="ja-JP" dirty="0" err="1" smtClean="0"/>
                <a:t>ppm</a:t>
              </a:r>
              <a:r>
                <a:rPr lang="ja-JP" altLang="en-US" dirty="0" smtClean="0"/>
                <a:t>）</a:t>
              </a:r>
              <a:endParaRPr kumimoji="1" lang="ja-JP" altLang="en-US" dirty="0"/>
            </a:p>
          </p:txBody>
        </p:sp>
      </p:grpSp>
      <p:grpSp>
        <p:nvGrpSpPr>
          <p:cNvPr id="12" name="グループ化 11"/>
          <p:cNvGrpSpPr/>
          <p:nvPr/>
        </p:nvGrpSpPr>
        <p:grpSpPr>
          <a:xfrm>
            <a:off x="899592" y="3645024"/>
            <a:ext cx="6785223" cy="2241540"/>
            <a:chOff x="899592" y="3717032"/>
            <a:chExt cx="6785223" cy="2241540"/>
          </a:xfrm>
        </p:grpSpPr>
        <p:graphicFrame>
          <p:nvGraphicFramePr>
            <p:cNvPr id="7" name="グラフ 6"/>
            <p:cNvGraphicFramePr/>
            <p:nvPr/>
          </p:nvGraphicFramePr>
          <p:xfrm>
            <a:off x="1331640" y="3861048"/>
            <a:ext cx="6353175" cy="1676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9"/>
            <p:cNvSpPr txBox="1"/>
            <p:nvPr/>
          </p:nvSpPr>
          <p:spPr>
            <a:xfrm rot="16200000">
              <a:off x="247330" y="4369294"/>
              <a:ext cx="1673856" cy="369332"/>
            </a:xfrm>
            <a:prstGeom prst="rect">
              <a:avLst/>
            </a:prstGeom>
            <a:noFill/>
          </p:spPr>
          <p:txBody>
            <a:bodyPr wrap="none" rtlCol="0">
              <a:spAutoFit/>
            </a:bodyPr>
            <a:lstStyle/>
            <a:p>
              <a:r>
                <a:rPr lang="en-US" altLang="ja-JP" dirty="0" smtClean="0"/>
                <a:t>Sample number</a:t>
              </a:r>
              <a:endParaRPr kumimoji="1" lang="ja-JP" altLang="en-US" dirty="0"/>
            </a:p>
          </p:txBody>
        </p:sp>
        <p:sp>
          <p:nvSpPr>
            <p:cNvPr id="11" name="テキスト ボックス 10"/>
            <p:cNvSpPr txBox="1"/>
            <p:nvPr/>
          </p:nvSpPr>
          <p:spPr>
            <a:xfrm>
              <a:off x="3707904" y="5589240"/>
              <a:ext cx="1972015" cy="369332"/>
            </a:xfrm>
            <a:prstGeom prst="rect">
              <a:avLst/>
            </a:prstGeom>
            <a:noFill/>
          </p:spPr>
          <p:txBody>
            <a:bodyPr wrap="none" rtlCol="0">
              <a:spAutoFit/>
            </a:bodyPr>
            <a:lstStyle/>
            <a:p>
              <a:r>
                <a:rPr kumimoji="1" lang="ja-JP" altLang="en-US" dirty="0" smtClean="0"/>
                <a:t>サンプルの測定順</a:t>
              </a:r>
              <a:endParaRPr kumimoji="1" lang="ja-JP" altLang="en-US" dirty="0"/>
            </a:p>
          </p:txBody>
        </p:sp>
      </p:grpSp>
      <p:sp>
        <p:nvSpPr>
          <p:cNvPr id="14" name="テキスト ボックス 13"/>
          <p:cNvSpPr txBox="1"/>
          <p:nvPr/>
        </p:nvSpPr>
        <p:spPr>
          <a:xfrm>
            <a:off x="1187624" y="2780928"/>
            <a:ext cx="6696744" cy="523220"/>
          </a:xfrm>
          <a:prstGeom prst="rect">
            <a:avLst/>
          </a:prstGeom>
          <a:noFill/>
        </p:spPr>
        <p:txBody>
          <a:bodyPr wrap="square" rtlCol="0">
            <a:spAutoFit/>
          </a:bodyPr>
          <a:lstStyle/>
          <a:p>
            <a:r>
              <a:rPr lang="ja-JP" altLang="en-US" sz="1400" dirty="0" smtClean="0"/>
              <a:t>測定の順に測定値を並べたが、特段の傾向（測定値が高くなる、低くなる）は認められなかった。測定に問題があったとは認められなかった。</a:t>
            </a:r>
            <a:endParaRPr kumimoji="1" lang="ja-JP" altLang="en-US" sz="1400" dirty="0"/>
          </a:p>
        </p:txBody>
      </p:sp>
      <p:sp>
        <p:nvSpPr>
          <p:cNvPr id="15" name="テキスト ボックス 14"/>
          <p:cNvSpPr txBox="1"/>
          <p:nvPr/>
        </p:nvSpPr>
        <p:spPr>
          <a:xfrm>
            <a:off x="1331640" y="5886564"/>
            <a:ext cx="6696744" cy="523220"/>
          </a:xfrm>
          <a:prstGeom prst="rect">
            <a:avLst/>
          </a:prstGeom>
          <a:noFill/>
        </p:spPr>
        <p:txBody>
          <a:bodyPr wrap="square" rtlCol="0">
            <a:spAutoFit/>
          </a:bodyPr>
          <a:lstStyle/>
          <a:p>
            <a:r>
              <a:rPr lang="ja-JP" altLang="en-US" sz="1400" dirty="0" smtClean="0"/>
              <a:t>測定の順にサンプル番号を並べたが特段の傾向は認められず、ランダムに測定が行われたことが示された。</a:t>
            </a:r>
            <a:endParaRPr kumimoji="1" lang="ja-JP" altLang="en-US" sz="1400" dirty="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487</Words>
  <Application>Microsoft Office PowerPoint</Application>
  <PresentationFormat>画面に合わせる (4:3)</PresentationFormat>
  <Paragraphs>137</Paragraphs>
  <Slides>11</Slides>
  <Notes>0</Notes>
  <HiddenSlides>0</HiddenSlides>
  <MMClips>0</MMClips>
  <ScaleCrop>false</ScaleCrop>
  <HeadingPairs>
    <vt:vector size="4" baseType="variant">
      <vt:variant>
        <vt:lpstr>テーマ</vt:lpstr>
      </vt:variant>
      <vt:variant>
        <vt:i4>1</vt:i4>
      </vt:variant>
      <vt:variant>
        <vt:lpstr>スライド タイトル</vt:lpstr>
      </vt:variant>
      <vt:variant>
        <vt:i4>11</vt:i4>
      </vt:variant>
    </vt:vector>
  </HeadingPairs>
  <TitlesOfParts>
    <vt:vector size="12" baseType="lpstr">
      <vt:lpstr>Office テーマ</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Odasho</dc:creator>
  <cp:lastModifiedBy>Odasho</cp:lastModifiedBy>
  <cp:revision>16</cp:revision>
  <dcterms:created xsi:type="dcterms:W3CDTF">2015-07-07T13:32:54Z</dcterms:created>
  <dcterms:modified xsi:type="dcterms:W3CDTF">2015-07-08T07:14:50Z</dcterms:modified>
</cp:coreProperties>
</file>