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62" r:id="rId4"/>
    <p:sldId id="258" r:id="rId5"/>
    <p:sldId id="259" r:id="rId6"/>
    <p:sldId id="260" r:id="rId7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CC"/>
    <a:srgbClr val="FF40FF"/>
    <a:srgbClr val="1A75D8"/>
    <a:srgbClr val="ED7D31"/>
    <a:srgbClr val="FF9300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85"/>
    <p:restoredTop sz="94673"/>
  </p:normalViewPr>
  <p:slideViewPr>
    <p:cSldViewPr snapToGrid="0" snapToObjects="1">
      <p:cViewPr varScale="1">
        <p:scale>
          <a:sx n="42" d="100"/>
          <a:sy n="42" d="100"/>
        </p:scale>
        <p:origin x="21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D3111-2958-4D41-B11C-B551F37C2BB9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B1761-739B-6848-A7DC-EFBAB7DE904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384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2992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6538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504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21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636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922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159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0016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684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32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0882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D361E-387A-944B-83A5-66D5F0F6F47E}" type="datetimeFigureOut">
              <a:rPr kumimoji="1" lang="zh-CN" altLang="en-US" smtClean="0"/>
              <a:t>2022/1/10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DB276-5D26-0C43-9C88-23483AD6F08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844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10" Type="http://schemas.openxmlformats.org/officeDocument/2006/relationships/image" Target="../media/image26.tiff"/><Relationship Id="rId4" Type="http://schemas.openxmlformats.org/officeDocument/2006/relationships/image" Target="../media/image22.tiff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>
            <a:extLst>
              <a:ext uri="{FF2B5EF4-FFF2-40B4-BE49-F238E27FC236}">
                <a16:creationId xmlns:a16="http://schemas.microsoft.com/office/drawing/2014/main" id="{83D3B87A-85DB-F944-8C0F-C8DB61C71194}"/>
              </a:ext>
            </a:extLst>
          </p:cNvPr>
          <p:cNvSpPr txBox="1"/>
          <p:nvPr/>
        </p:nvSpPr>
        <p:spPr>
          <a:xfrm>
            <a:off x="1229333" y="6348493"/>
            <a:ext cx="4765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cs typeface="Calibri" panose="020F0502020204030204" pitchFamily="34" charset="0"/>
              </a:rPr>
              <a:t>Figure 3.1  Morphology of zebrafish embryo at 29 </a:t>
            </a:r>
            <a:r>
              <a:rPr lang="en-US" altLang="zh-CN" sz="1100" dirty="0" err="1">
                <a:cs typeface="Calibri" panose="020F0502020204030204" pitchFamily="34" charset="0"/>
              </a:rPr>
              <a:t>hpf</a:t>
            </a:r>
            <a:r>
              <a:rPr lang="en-US" altLang="zh-CN" sz="1100" dirty="0">
                <a:cs typeface="Calibri" panose="020F0502020204030204" pitchFamily="34" charset="0"/>
              </a:rPr>
              <a:t> and medaka embryo at 72 </a:t>
            </a:r>
            <a:r>
              <a:rPr lang="en-US" altLang="zh-CN" sz="1100" dirty="0" err="1">
                <a:cs typeface="Calibri" panose="020F0502020204030204" pitchFamily="34" charset="0"/>
              </a:rPr>
              <a:t>hpf</a:t>
            </a:r>
            <a:r>
              <a:rPr lang="en-US" altLang="zh-CN" sz="1100" dirty="0">
                <a:cs typeface="Calibri" panose="020F0502020204030204" pitchFamily="34" charset="0"/>
              </a:rPr>
              <a:t>.</a:t>
            </a:r>
          </a:p>
          <a:p>
            <a:r>
              <a:rPr lang="en-US" altLang="zh-CN" sz="1100" dirty="0">
                <a:cs typeface="Calibri" panose="020F0502020204030204" pitchFamily="34" charset="0"/>
              </a:rPr>
              <a:t>     A’ and B’ show magnified images of rectangle area in A, B, respectively. Scale bars = 100 µm in A, B and 50 </a:t>
            </a:r>
            <a:r>
              <a:rPr lang="en-US" altLang="zh-CN" sz="1100" dirty="0">
                <a:cs typeface="Times New Roman" panose="02020603050405020304" pitchFamily="18" charset="0"/>
              </a:rPr>
              <a:t>µm in A’, B’</a:t>
            </a:r>
            <a:r>
              <a:rPr lang="en-US" altLang="zh-CN" sz="1100" dirty="0">
                <a:cs typeface="Calibri" panose="020F0502020204030204" pitchFamily="34" charset="0"/>
              </a:rPr>
              <a:t>.</a:t>
            </a:r>
            <a:endParaRPr kumimoji="1" lang="zh-CN" altLang="en-US" sz="1100" dirty="0">
              <a:cs typeface="Calibri" panose="020F0502020204030204" pitchFamily="34" charset="0"/>
            </a:endParaRPr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8D28BCD-3C47-478D-A940-A27E5E11CE22}"/>
              </a:ext>
            </a:extLst>
          </p:cNvPr>
          <p:cNvGrpSpPr/>
          <p:nvPr/>
        </p:nvGrpSpPr>
        <p:grpSpPr>
          <a:xfrm>
            <a:off x="1253452" y="1679959"/>
            <a:ext cx="4609170" cy="4113906"/>
            <a:chOff x="1402458" y="1451970"/>
            <a:chExt cx="4609170" cy="4113906"/>
          </a:xfrm>
        </p:grpSpPr>
        <p:sp>
          <p:nvSpPr>
            <p:cNvPr id="20" name="文本框 73">
              <a:extLst>
                <a:ext uri="{FF2B5EF4-FFF2-40B4-BE49-F238E27FC236}">
                  <a16:creationId xmlns:a16="http://schemas.microsoft.com/office/drawing/2014/main" id="{8CA287FE-D8CA-C74D-BD2C-E6CDECE62234}"/>
                </a:ext>
              </a:extLst>
            </p:cNvPr>
            <p:cNvSpPr txBox="1"/>
            <p:nvPr/>
          </p:nvSpPr>
          <p:spPr>
            <a:xfrm>
              <a:off x="1755972" y="5304266"/>
              <a:ext cx="15638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Zebrafish_29hpf</a:t>
              </a:r>
              <a:endParaRPr lang="zh-CN" sz="105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85">
              <a:extLst>
                <a:ext uri="{FF2B5EF4-FFF2-40B4-BE49-F238E27FC236}">
                  <a16:creationId xmlns:a16="http://schemas.microsoft.com/office/drawing/2014/main" id="{2AEFF15C-0884-4348-95FD-B755011EE70B}"/>
                </a:ext>
              </a:extLst>
            </p:cNvPr>
            <p:cNvSpPr txBox="1"/>
            <p:nvPr/>
          </p:nvSpPr>
          <p:spPr>
            <a:xfrm>
              <a:off x="4123972" y="5304266"/>
              <a:ext cx="15249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Medaka_72</a:t>
              </a:r>
              <a:r>
                <a:rPr lang="en-US" sz="11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h</a:t>
              </a:r>
              <a:r>
                <a:rPr lang="en-US" sz="11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pf</a:t>
              </a:r>
              <a:endParaRPr lang="zh-CN" sz="105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4657AB55-3CDE-46EC-B195-E1A1C851610A}"/>
                </a:ext>
              </a:extLst>
            </p:cNvPr>
            <p:cNvGrpSpPr/>
            <p:nvPr/>
          </p:nvGrpSpPr>
          <p:grpSpPr>
            <a:xfrm>
              <a:off x="1402458" y="1451970"/>
              <a:ext cx="2270830" cy="1800000"/>
              <a:chOff x="1402458" y="1451970"/>
              <a:chExt cx="2270830" cy="1800000"/>
            </a:xfrm>
          </p:grpSpPr>
          <p:pic>
            <p:nvPicPr>
              <p:cNvPr id="21" name="图片 20" descr="雪地里&#10;&#10;中度可信度描述已自动生成">
                <a:extLst>
                  <a:ext uri="{FF2B5EF4-FFF2-40B4-BE49-F238E27FC236}">
                    <a16:creationId xmlns:a16="http://schemas.microsoft.com/office/drawing/2014/main" id="{DD29F47E-D20F-6D43-AC86-769F1C9A2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3350" y="1451970"/>
                <a:ext cx="2249938" cy="1800000"/>
              </a:xfrm>
              <a:prstGeom prst="rect">
                <a:avLst/>
              </a:prstGeom>
            </p:spPr>
          </p:pic>
          <p:cxnSp>
            <p:nvCxnSpPr>
              <p:cNvPr id="22" name="直线连接符 21">
                <a:extLst>
                  <a:ext uri="{FF2B5EF4-FFF2-40B4-BE49-F238E27FC236}">
                    <a16:creationId xmlns:a16="http://schemas.microsoft.com/office/drawing/2014/main" id="{F3571321-B184-4640-AAF8-6810C0765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78037" y="3155439"/>
                <a:ext cx="382438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38B5D9E5-0EE7-0041-BC0D-15A184EC4986}"/>
                  </a:ext>
                </a:extLst>
              </p:cNvPr>
              <p:cNvSpPr/>
              <p:nvPr/>
            </p:nvSpPr>
            <p:spPr>
              <a:xfrm>
                <a:off x="2358008" y="1471344"/>
                <a:ext cx="648000" cy="85153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A2C6F96-92D9-2A48-ABDC-25B978D8795C}"/>
                  </a:ext>
                </a:extLst>
              </p:cNvPr>
              <p:cNvSpPr txBox="1"/>
              <p:nvPr/>
            </p:nvSpPr>
            <p:spPr>
              <a:xfrm>
                <a:off x="1402458" y="1471344"/>
                <a:ext cx="3422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A</a:t>
                </a:r>
                <a:endParaRPr kumimoji="1" lang="zh-CN" altLang="en-US" sz="2000" dirty="0"/>
              </a:p>
            </p:txBody>
          </p:sp>
        </p:grp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6C9A5CA1-4B97-40D1-A25C-666E2746DD60}"/>
                </a:ext>
              </a:extLst>
            </p:cNvPr>
            <p:cNvGrpSpPr/>
            <p:nvPr/>
          </p:nvGrpSpPr>
          <p:grpSpPr>
            <a:xfrm>
              <a:off x="1822994" y="3329214"/>
              <a:ext cx="1429759" cy="1904287"/>
              <a:chOff x="1839445" y="3329214"/>
              <a:chExt cx="1429759" cy="1904287"/>
            </a:xfrm>
          </p:grpSpPr>
          <p:pic>
            <p:nvPicPr>
              <p:cNvPr id="23" name="图片 22" descr="雪地里&#10;&#10;中度可信度描述已自动生成">
                <a:extLst>
                  <a:ext uri="{FF2B5EF4-FFF2-40B4-BE49-F238E27FC236}">
                    <a16:creationId xmlns:a16="http://schemas.microsoft.com/office/drawing/2014/main" id="{CCE54D95-085F-F247-9CC2-4869D2E1A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96" r="30011" b="52620"/>
              <a:stretch/>
            </p:blipFill>
            <p:spPr>
              <a:xfrm>
                <a:off x="1839445" y="3329214"/>
                <a:ext cx="1408137" cy="1904287"/>
              </a:xfrm>
              <a:prstGeom prst="rect">
                <a:avLst/>
              </a:prstGeom>
            </p:spPr>
          </p:pic>
          <p:cxnSp>
            <p:nvCxnSpPr>
              <p:cNvPr id="24" name="直线连接符 23">
                <a:extLst>
                  <a:ext uri="{FF2B5EF4-FFF2-40B4-BE49-F238E27FC236}">
                    <a16:creationId xmlns:a16="http://schemas.microsoft.com/office/drawing/2014/main" id="{D744C6D6-4ACE-7849-B73D-5FB8F425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2205" y="3440245"/>
                <a:ext cx="4248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EFE49AE-D5E1-2243-9163-690F93A78D02}"/>
                  </a:ext>
                </a:extLst>
              </p:cNvPr>
              <p:cNvSpPr txBox="1"/>
              <p:nvPr/>
            </p:nvSpPr>
            <p:spPr>
              <a:xfrm>
                <a:off x="2869678" y="3336802"/>
                <a:ext cx="3995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A’</a:t>
                </a:r>
                <a:endParaRPr kumimoji="1" lang="zh-CN" altLang="en-US" sz="2000" dirty="0"/>
              </a:p>
            </p:txBody>
          </p:sp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69D7B414-71CD-44B4-AA0C-8D578F09C009}"/>
                </a:ext>
              </a:extLst>
            </p:cNvPr>
            <p:cNvGrpSpPr/>
            <p:nvPr/>
          </p:nvGrpSpPr>
          <p:grpSpPr>
            <a:xfrm>
              <a:off x="3761261" y="1451970"/>
              <a:ext cx="2250367" cy="1800000"/>
              <a:chOff x="3761261" y="1451970"/>
              <a:chExt cx="2250367" cy="1800000"/>
            </a:xfrm>
          </p:grpSpPr>
          <p:pic>
            <p:nvPicPr>
              <p:cNvPr id="14" name="图片 13" descr="雪地里&#10;&#10;低可信度描述已自动生成">
                <a:extLst>
                  <a:ext uri="{FF2B5EF4-FFF2-40B4-BE49-F238E27FC236}">
                    <a16:creationId xmlns:a16="http://schemas.microsoft.com/office/drawing/2014/main" id="{F8699D19-BFD2-A84A-B2F9-7055D26BB6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1261" y="1451970"/>
                <a:ext cx="2250367" cy="1800000"/>
              </a:xfrm>
              <a:prstGeom prst="rect">
                <a:avLst/>
              </a:prstGeom>
            </p:spPr>
          </p:pic>
          <p:cxnSp>
            <p:nvCxnSpPr>
              <p:cNvPr id="15" name="直线连接符 14">
                <a:extLst>
                  <a:ext uri="{FF2B5EF4-FFF2-40B4-BE49-F238E27FC236}">
                    <a16:creationId xmlns:a16="http://schemas.microsoft.com/office/drawing/2014/main" id="{FCDA77C6-57ED-F543-A04D-4A062BB32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0366" y="3155439"/>
                <a:ext cx="382256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1F7F1747-9BCD-774E-A8E1-ABE99BDD8D95}"/>
                  </a:ext>
                </a:extLst>
              </p:cNvPr>
              <p:cNvSpPr/>
              <p:nvPr/>
            </p:nvSpPr>
            <p:spPr>
              <a:xfrm>
                <a:off x="4818495" y="1471344"/>
                <a:ext cx="683699" cy="880626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4CED4D3C-87F9-D144-BE24-CFBBD1493324}"/>
                  </a:ext>
                </a:extLst>
              </p:cNvPr>
              <p:cNvSpPr txBox="1"/>
              <p:nvPr/>
            </p:nvSpPr>
            <p:spPr>
              <a:xfrm>
                <a:off x="3765452" y="1471344"/>
                <a:ext cx="3422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B</a:t>
                </a:r>
                <a:endParaRPr kumimoji="1" lang="zh-CN" altLang="en-US" sz="2000" dirty="0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5B5E4B8-4F79-144C-8ABE-68079AA97DFA}"/>
                </a:ext>
              </a:extLst>
            </p:cNvPr>
            <p:cNvSpPr txBox="1"/>
            <p:nvPr/>
          </p:nvSpPr>
          <p:spPr>
            <a:xfrm>
              <a:off x="5200079" y="4982569"/>
              <a:ext cx="399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/>
                <a:t>B’</a:t>
              </a:r>
              <a:endParaRPr kumimoji="1" lang="zh-CN" altLang="en-US" sz="1200" dirty="0"/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82DF51B8-0C86-4482-815E-DED857438984}"/>
                </a:ext>
              </a:extLst>
            </p:cNvPr>
            <p:cNvGrpSpPr/>
            <p:nvPr/>
          </p:nvGrpSpPr>
          <p:grpSpPr>
            <a:xfrm>
              <a:off x="4193915" y="3329214"/>
              <a:ext cx="1385058" cy="1904287"/>
              <a:chOff x="4277815" y="3329214"/>
              <a:chExt cx="1385058" cy="1904287"/>
            </a:xfrm>
          </p:grpSpPr>
          <p:pic>
            <p:nvPicPr>
              <p:cNvPr id="9" name="图片 8" descr="雪地里&#10;&#10;低可信度描述已自动生成">
                <a:extLst>
                  <a:ext uri="{FF2B5EF4-FFF2-40B4-BE49-F238E27FC236}">
                    <a16:creationId xmlns:a16="http://schemas.microsoft.com/office/drawing/2014/main" id="{1F9D02BA-2386-6740-A4DA-B41BB827E8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88" r="22904" b="51687"/>
              <a:stretch/>
            </p:blipFill>
            <p:spPr>
              <a:xfrm>
                <a:off x="4277815" y="3329214"/>
                <a:ext cx="1385058" cy="1904287"/>
              </a:xfrm>
              <a:prstGeom prst="rect">
                <a:avLst/>
              </a:prstGeom>
            </p:spPr>
          </p:pic>
          <p:cxnSp>
            <p:nvCxnSpPr>
              <p:cNvPr id="35" name="直线连接符 23">
                <a:extLst>
                  <a:ext uri="{FF2B5EF4-FFF2-40B4-BE49-F238E27FC236}">
                    <a16:creationId xmlns:a16="http://schemas.microsoft.com/office/drawing/2014/main" id="{6DAD3469-6D68-4A26-9E98-A74BD4E7FE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0970" y="3440245"/>
                <a:ext cx="43544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文本框 24">
                <a:extLst>
                  <a:ext uri="{FF2B5EF4-FFF2-40B4-BE49-F238E27FC236}">
                    <a16:creationId xmlns:a16="http://schemas.microsoft.com/office/drawing/2014/main" id="{4AC94B50-5607-4CF3-A3DC-17A7012F43B5}"/>
                  </a:ext>
                </a:extLst>
              </p:cNvPr>
              <p:cNvSpPr txBox="1"/>
              <p:nvPr/>
            </p:nvSpPr>
            <p:spPr>
              <a:xfrm>
                <a:off x="5230680" y="3336802"/>
                <a:ext cx="3995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B’</a:t>
                </a:r>
                <a:endParaRPr kumimoji="1" lang="zh-CN" altLang="en-US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953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>
            <a:extLst>
              <a:ext uri="{FF2B5EF4-FFF2-40B4-BE49-F238E27FC236}">
                <a16:creationId xmlns:a16="http://schemas.microsoft.com/office/drawing/2014/main" id="{9711F1F0-C075-F048-9F8E-9A493D84FC5D}"/>
              </a:ext>
            </a:extLst>
          </p:cNvPr>
          <p:cNvSpPr txBox="1"/>
          <p:nvPr/>
        </p:nvSpPr>
        <p:spPr>
          <a:xfrm>
            <a:off x="1055844" y="6688835"/>
            <a:ext cx="49851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dirty="0"/>
              <a:t>Figure 3.2  Histological sections of zebrafish and medaka embryo. </a:t>
            </a:r>
          </a:p>
          <a:p>
            <a:pPr algn="just"/>
            <a:r>
              <a:rPr lang="en-US" altLang="zh-CN" sz="1100" dirty="0"/>
              <a:t>     Resin-imbedded embryos were sectioned at 8 µm thickness and Nissl stained. Zebrafish embryo at 39 (A), 49 (B), and 60 (C)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and medaka embryo at 72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(St. 28, D) are shown. Layered structure of retina do not develop in 39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zebrafish embryo. Scale bars = 20 µm.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A931E63-A34B-4E0B-B674-54402C68A8DE}"/>
              </a:ext>
            </a:extLst>
          </p:cNvPr>
          <p:cNvGrpSpPr/>
          <p:nvPr/>
        </p:nvGrpSpPr>
        <p:grpSpPr>
          <a:xfrm>
            <a:off x="1055844" y="2300438"/>
            <a:ext cx="5001257" cy="4078858"/>
            <a:chOff x="1077892" y="3129014"/>
            <a:chExt cx="5001257" cy="4078858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42DCF76-452A-4A5D-AAA1-A437C04EACCE}"/>
                </a:ext>
              </a:extLst>
            </p:cNvPr>
            <p:cNvGrpSpPr/>
            <p:nvPr/>
          </p:nvGrpSpPr>
          <p:grpSpPr>
            <a:xfrm>
              <a:off x="1077892" y="3129014"/>
              <a:ext cx="5001257" cy="4078858"/>
              <a:chOff x="1077892" y="3129014"/>
              <a:chExt cx="5001257" cy="4078858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1BABB015-E892-3C40-8D1D-DB84364E2506}"/>
                  </a:ext>
                </a:extLst>
              </p:cNvPr>
              <p:cNvGrpSpPr/>
              <p:nvPr/>
            </p:nvGrpSpPr>
            <p:grpSpPr>
              <a:xfrm>
                <a:off x="1077892" y="3129014"/>
                <a:ext cx="5001257" cy="4078858"/>
                <a:chOff x="0" y="0"/>
                <a:chExt cx="8639355" cy="7046187"/>
              </a:xfrm>
            </p:grpSpPr>
            <p:pic>
              <p:nvPicPr>
                <p:cNvPr id="25" name="图片 24">
                  <a:extLst>
                    <a:ext uri="{FF2B5EF4-FFF2-40B4-BE49-F238E27FC236}">
                      <a16:creationId xmlns:a16="http://schemas.microsoft.com/office/drawing/2014/main" id="{9EE248A1-E87B-FE43-8CC1-99CEC471C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7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3166"/>
                <a:stretch/>
              </p:blipFill>
              <p:spPr>
                <a:xfrm>
                  <a:off x="3426441" y="3607794"/>
                  <a:ext cx="1985995" cy="2621290"/>
                </a:xfrm>
                <a:prstGeom prst="rect">
                  <a:avLst/>
                </a:prstGeom>
              </p:spPr>
            </p:pic>
            <p:sp>
              <p:nvSpPr>
                <p:cNvPr id="26" name="文本框 44">
                  <a:extLst>
                    <a:ext uri="{FF2B5EF4-FFF2-40B4-BE49-F238E27FC236}">
                      <a16:creationId xmlns:a16="http://schemas.microsoft.com/office/drawing/2014/main" id="{987600A0-D848-1E44-BE65-9BF7D01ED35C}"/>
                    </a:ext>
                  </a:extLst>
                </p:cNvPr>
                <p:cNvSpPr txBox="1"/>
                <p:nvPr/>
              </p:nvSpPr>
              <p:spPr>
                <a:xfrm>
                  <a:off x="3570327" y="6328418"/>
                  <a:ext cx="1841625" cy="717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Medaka (</a:t>
                  </a:r>
                  <a:r>
                    <a:rPr lang="en-US" sz="105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HdrR</a:t>
                  </a:r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) 72 </a:t>
                  </a:r>
                  <a:r>
                    <a:rPr lang="en-US" sz="105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hpf</a:t>
                  </a:r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 (St.28)</a:t>
                  </a:r>
                  <a:endParaRPr lang="zh-CN" sz="105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6EF0BCA3-06F8-1940-ADC0-A71803E930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7" r="43039"/>
                <a:stretch/>
              </p:blipFill>
              <p:spPr>
                <a:xfrm>
                  <a:off x="3396789" y="0"/>
                  <a:ext cx="1985994" cy="2622185"/>
                </a:xfrm>
                <a:prstGeom prst="rect">
                  <a:avLst/>
                </a:prstGeom>
              </p:spPr>
            </p:pic>
            <p:sp>
              <p:nvSpPr>
                <p:cNvPr id="28" name="文本框 46">
                  <a:extLst>
                    <a:ext uri="{FF2B5EF4-FFF2-40B4-BE49-F238E27FC236}">
                      <a16:creationId xmlns:a16="http://schemas.microsoft.com/office/drawing/2014/main" id="{CFF48A03-D114-BD4E-8B58-7F9492F308BB}"/>
                    </a:ext>
                  </a:extLst>
                </p:cNvPr>
                <p:cNvSpPr txBox="1"/>
                <p:nvPr/>
              </p:nvSpPr>
              <p:spPr>
                <a:xfrm rot="10800000" flipH="1" flipV="1">
                  <a:off x="3585003" y="2606924"/>
                  <a:ext cx="1336416" cy="717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Zebrafish 49 </a:t>
                  </a:r>
                  <a:r>
                    <a:rPr lang="en-US" sz="105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hpf</a:t>
                  </a:r>
                  <a:endParaRPr lang="zh-CN" sz="105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9" name="图片 28" descr="图片包含 游戏机, 过滤网, 紫色, 玻璃&#10;&#10;描述已自动生成">
                  <a:extLst>
                    <a:ext uri="{FF2B5EF4-FFF2-40B4-BE49-F238E27FC236}">
                      <a16:creationId xmlns:a16="http://schemas.microsoft.com/office/drawing/2014/main" id="{F10E8A69-5CEF-E148-8180-74E1DC120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6757"/>
                          </a14:imgEffect>
                          <a14:imgEffect>
                            <a14:saturation sat="8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389"/>
                <a:stretch/>
              </p:blipFill>
              <p:spPr>
                <a:xfrm flipH="1">
                  <a:off x="6653362" y="55236"/>
                  <a:ext cx="1985993" cy="2678926"/>
                </a:xfrm>
                <a:prstGeom prst="rect">
                  <a:avLst/>
                </a:prstGeom>
              </p:spPr>
            </p:pic>
            <p:sp>
              <p:nvSpPr>
                <p:cNvPr id="30" name="文本框 48">
                  <a:extLst>
                    <a:ext uri="{FF2B5EF4-FFF2-40B4-BE49-F238E27FC236}">
                      <a16:creationId xmlns:a16="http://schemas.microsoft.com/office/drawing/2014/main" id="{3C000DAD-2BF8-D944-8DE5-BBCD38837C29}"/>
                    </a:ext>
                  </a:extLst>
                </p:cNvPr>
                <p:cNvSpPr txBox="1"/>
                <p:nvPr/>
              </p:nvSpPr>
              <p:spPr>
                <a:xfrm rot="10800000" flipH="1" flipV="1">
                  <a:off x="258290" y="2606924"/>
                  <a:ext cx="1669419" cy="717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Zebrafish </a:t>
                  </a:r>
                </a:p>
                <a:p>
                  <a:pPr algn="ctr"/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39 </a:t>
                  </a:r>
                  <a:r>
                    <a:rPr lang="en-US" sz="105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hpf</a:t>
                  </a:r>
                  <a:endParaRPr lang="zh-CN" sz="105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文本框 49">
                  <a:extLst>
                    <a:ext uri="{FF2B5EF4-FFF2-40B4-BE49-F238E27FC236}">
                      <a16:creationId xmlns:a16="http://schemas.microsoft.com/office/drawing/2014/main" id="{3B6D6044-4244-9D4C-BD5F-347F4B2A8568}"/>
                    </a:ext>
                  </a:extLst>
                </p:cNvPr>
                <p:cNvSpPr txBox="1"/>
                <p:nvPr/>
              </p:nvSpPr>
              <p:spPr>
                <a:xfrm rot="10800000" flipH="1" flipV="1">
                  <a:off x="6909863" y="2606924"/>
                  <a:ext cx="1336418" cy="717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Zebrafish 60 </a:t>
                  </a:r>
                  <a:r>
                    <a:rPr lang="en-US" sz="1050" kern="1200" dirty="0" err="1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hpf</a:t>
                  </a:r>
                  <a:endParaRPr lang="zh-CN" sz="1050" kern="100" dirty="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2" name="直线连接符 31">
                  <a:extLst>
                    <a:ext uri="{FF2B5EF4-FFF2-40B4-BE49-F238E27FC236}">
                      <a16:creationId xmlns:a16="http://schemas.microsoft.com/office/drawing/2014/main" id="{3A7BB994-09E8-2841-B39B-739437E603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8499" y="3755156"/>
                  <a:ext cx="2335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下箭头 32">
                  <a:extLst>
                    <a:ext uri="{FF2B5EF4-FFF2-40B4-BE49-F238E27FC236}">
                      <a16:creationId xmlns:a16="http://schemas.microsoft.com/office/drawing/2014/main" id="{921327E0-FC4D-5D4C-9249-5D683C3C30CA}"/>
                    </a:ext>
                  </a:extLst>
                </p:cNvPr>
                <p:cNvSpPr/>
                <p:nvPr/>
              </p:nvSpPr>
              <p:spPr>
                <a:xfrm rot="16200000" flipH="1">
                  <a:off x="2429517" y="982657"/>
                  <a:ext cx="621001" cy="524942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" name="下箭头 33">
                  <a:extLst>
                    <a:ext uri="{FF2B5EF4-FFF2-40B4-BE49-F238E27FC236}">
                      <a16:creationId xmlns:a16="http://schemas.microsoft.com/office/drawing/2014/main" id="{97E8DB6E-5D6E-EC47-866F-5EFA1200A058}"/>
                    </a:ext>
                  </a:extLst>
                </p:cNvPr>
                <p:cNvSpPr/>
                <p:nvPr/>
              </p:nvSpPr>
              <p:spPr>
                <a:xfrm rot="16200000" flipH="1">
                  <a:off x="5901498" y="982657"/>
                  <a:ext cx="621001" cy="524942"/>
                </a:xfrm>
                <a:prstGeom prst="downArrow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id="{352DE6B4-D1DA-5545-BA4F-D9339B64F3A5}"/>
                    </a:ext>
                  </a:extLst>
                </p:cNvPr>
                <p:cNvGrpSpPr/>
                <p:nvPr/>
              </p:nvGrpSpPr>
              <p:grpSpPr>
                <a:xfrm>
                  <a:off x="0" y="1"/>
                  <a:ext cx="1985995" cy="2621290"/>
                  <a:chOff x="0" y="1"/>
                  <a:chExt cx="1985995" cy="2621290"/>
                </a:xfrm>
              </p:grpSpPr>
              <p:pic>
                <p:nvPicPr>
                  <p:cNvPr id="38" name="图片 37" descr="图片包含 紫色, 桌子, 打开, 切&#10;&#10;描述已自动生成">
                    <a:extLst>
                      <a:ext uri="{FF2B5EF4-FFF2-40B4-BE49-F238E27FC236}">
                        <a16:creationId xmlns:a16="http://schemas.microsoft.com/office/drawing/2014/main" id="{6FCC065C-93B8-274C-8650-AAEC3E1A2A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43166"/>
                  <a:stretch/>
                </p:blipFill>
                <p:spPr>
                  <a:xfrm>
                    <a:off x="0" y="1"/>
                    <a:ext cx="1985995" cy="2621290"/>
                  </a:xfrm>
                  <a:prstGeom prst="rect">
                    <a:avLst/>
                  </a:prstGeom>
                </p:spPr>
              </p:pic>
              <p:cxnSp>
                <p:nvCxnSpPr>
                  <p:cNvPr id="39" name="直线连接符 38">
                    <a:extLst>
                      <a:ext uri="{FF2B5EF4-FFF2-40B4-BE49-F238E27FC236}">
                        <a16:creationId xmlns:a16="http://schemas.microsoft.com/office/drawing/2014/main" id="{514C584B-B963-B241-8CF2-213742AC18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7966" y="72437"/>
                    <a:ext cx="233499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" name="直线连接符 35">
                  <a:extLst>
                    <a:ext uri="{FF2B5EF4-FFF2-40B4-BE49-F238E27FC236}">
                      <a16:creationId xmlns:a16="http://schemas.microsoft.com/office/drawing/2014/main" id="{624DD8EE-F6E7-124D-93DD-FB1CE14F4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03471" y="98709"/>
                  <a:ext cx="23349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线连接符 36">
                  <a:extLst>
                    <a:ext uri="{FF2B5EF4-FFF2-40B4-BE49-F238E27FC236}">
                      <a16:creationId xmlns:a16="http://schemas.microsoft.com/office/drawing/2014/main" id="{72A2E8B6-075B-4F40-9ECA-C6B5CAA331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40508" y="124983"/>
                  <a:ext cx="23349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52C7EE73-8782-4240-B835-35DB11FEEEE4}"/>
                  </a:ext>
                </a:extLst>
              </p:cNvPr>
              <p:cNvSpPr/>
              <p:nvPr/>
            </p:nvSpPr>
            <p:spPr>
              <a:xfrm>
                <a:off x="4929473" y="4551903"/>
                <a:ext cx="335559" cy="1598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4FDE3BB1-E22D-D545-B538-B5D7289C6848}"/>
                </a:ext>
              </a:extLst>
            </p:cNvPr>
            <p:cNvSpPr txBox="1"/>
            <p:nvPr/>
          </p:nvSpPr>
          <p:spPr>
            <a:xfrm>
              <a:off x="1096224" y="4369793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/>
                <a:t>A</a:t>
              </a:r>
              <a:endParaRPr kumimoji="1" lang="zh-CN" altLang="en-US" sz="20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0C6AD30-DB49-3344-B760-21A4F72AB5B3}"/>
                </a:ext>
              </a:extLst>
            </p:cNvPr>
            <p:cNvSpPr txBox="1"/>
            <p:nvPr/>
          </p:nvSpPr>
          <p:spPr>
            <a:xfrm>
              <a:off x="3010526" y="4365256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/>
                <a:t>B</a:t>
              </a:r>
              <a:endParaRPr kumimoji="1" lang="zh-CN" altLang="en-US" sz="20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6CAC9B4-1FDE-D54D-A879-C360630C66F9}"/>
                </a:ext>
              </a:extLst>
            </p:cNvPr>
            <p:cNvSpPr txBox="1"/>
            <p:nvPr/>
          </p:nvSpPr>
          <p:spPr>
            <a:xfrm>
              <a:off x="4883561" y="4365256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/>
                <a:t>C</a:t>
              </a:r>
              <a:endParaRPr kumimoji="1" lang="zh-CN" altLang="en-US" sz="20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88D6DE1-6BC5-F043-AB37-DC11B21E4DA4}"/>
                </a:ext>
              </a:extLst>
            </p:cNvPr>
            <p:cNvSpPr txBox="1"/>
            <p:nvPr/>
          </p:nvSpPr>
          <p:spPr>
            <a:xfrm>
              <a:off x="3010526" y="6486624"/>
              <a:ext cx="3355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/>
                <a:t>D</a:t>
              </a:r>
              <a:endParaRPr kumimoji="1"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963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>
            <a:extLst>
              <a:ext uri="{FF2B5EF4-FFF2-40B4-BE49-F238E27FC236}">
                <a16:creationId xmlns:a16="http://schemas.microsoft.com/office/drawing/2014/main" id="{1293EF7E-3291-9E42-B3BF-220E5584CE9E}"/>
              </a:ext>
            </a:extLst>
          </p:cNvPr>
          <p:cNvSpPr txBox="1"/>
          <p:nvPr/>
        </p:nvSpPr>
        <p:spPr>
          <a:xfrm>
            <a:off x="973242" y="6082876"/>
            <a:ext cx="50520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Figure 3.3  </a:t>
            </a:r>
            <a:r>
              <a:rPr lang="en-US" altLang="zh-CN" sz="1100" dirty="0" err="1"/>
              <a:t>Müller</a:t>
            </a:r>
            <a:r>
              <a:rPr lang="en-US" altLang="zh-CN" sz="1100" dirty="0"/>
              <a:t> glia development in zebrafish and medaka embryo.</a:t>
            </a:r>
          </a:p>
          <a:p>
            <a:pPr algn="just"/>
            <a:r>
              <a:rPr lang="en-US" altLang="zh-CN" sz="1100" dirty="0"/>
              <a:t>     Zebrafish embryo at 72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(A) and medaka embryo at 96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(C) were immuno-stained with anti-Glutamine synthetase (GS) antibody, which is widely used to localize </a:t>
            </a:r>
            <a:r>
              <a:rPr lang="en-US" altLang="zh-CN" sz="1100" dirty="0" err="1"/>
              <a:t>Müller</a:t>
            </a:r>
            <a:r>
              <a:rPr lang="en-US" altLang="zh-CN" sz="1100" dirty="0"/>
              <a:t> glia(white arrows). Zebrafish embryo at 22 hours after the irradiation at 50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(B) and medaka embryo 24 hours after the irradiated at 96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(D) were also immuno-stained with anti-GS antibody.  Scale bars = 50 µm.</a:t>
            </a:r>
            <a:endParaRPr lang="zh-CN" altLang="zh-CN" sz="1100" dirty="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721E13FC-679E-421C-859C-FC62A9122EDF}"/>
              </a:ext>
            </a:extLst>
          </p:cNvPr>
          <p:cNvGrpSpPr/>
          <p:nvPr/>
        </p:nvGrpSpPr>
        <p:grpSpPr>
          <a:xfrm>
            <a:off x="606877" y="775279"/>
            <a:ext cx="5418399" cy="5093982"/>
            <a:chOff x="333481" y="680251"/>
            <a:chExt cx="5418399" cy="5093982"/>
          </a:xfrm>
        </p:grpSpPr>
        <p:sp>
          <p:nvSpPr>
            <p:cNvPr id="18" name="文本框 6">
              <a:extLst>
                <a:ext uri="{FF2B5EF4-FFF2-40B4-BE49-F238E27FC236}">
                  <a16:creationId xmlns:a16="http://schemas.microsoft.com/office/drawing/2014/main" id="{520507C5-1721-6344-8B59-DEFCEB61EBBE}"/>
                </a:ext>
              </a:extLst>
            </p:cNvPr>
            <p:cNvSpPr txBox="1"/>
            <p:nvPr/>
          </p:nvSpPr>
          <p:spPr>
            <a:xfrm>
              <a:off x="1166515" y="680251"/>
              <a:ext cx="1796366" cy="4444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Zebrafish_72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hpf</a:t>
              </a:r>
              <a:endParaRPr lang="zh-CN" sz="16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7">
              <a:extLst>
                <a:ext uri="{FF2B5EF4-FFF2-40B4-BE49-F238E27FC236}">
                  <a16:creationId xmlns:a16="http://schemas.microsoft.com/office/drawing/2014/main" id="{7A0C2941-50EC-BE4B-8321-7ADA240744E4}"/>
                </a:ext>
              </a:extLst>
            </p:cNvPr>
            <p:cNvSpPr txBox="1"/>
            <p:nvPr/>
          </p:nvSpPr>
          <p:spPr>
            <a:xfrm>
              <a:off x="3726519" y="687211"/>
              <a:ext cx="1796366" cy="4444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Medaka_96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hpf</a:t>
              </a:r>
              <a:endParaRPr lang="zh-CN" sz="16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11">
              <a:extLst>
                <a:ext uri="{FF2B5EF4-FFF2-40B4-BE49-F238E27FC236}">
                  <a16:creationId xmlns:a16="http://schemas.microsoft.com/office/drawing/2014/main" id="{D01613C1-86BF-7B48-845B-ED47D78FB1B3}"/>
                </a:ext>
              </a:extLst>
            </p:cNvPr>
            <p:cNvSpPr txBox="1"/>
            <p:nvPr/>
          </p:nvSpPr>
          <p:spPr>
            <a:xfrm rot="16200000">
              <a:off x="154555" y="1906889"/>
              <a:ext cx="931683" cy="5734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16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Control</a:t>
              </a:r>
              <a:endParaRPr lang="zh-CN" sz="16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0885E248-1D6C-0D4B-A230-C0611985D7E3}"/>
                </a:ext>
              </a:extLst>
            </p:cNvPr>
            <p:cNvSpPr txBox="1"/>
            <p:nvPr/>
          </p:nvSpPr>
          <p:spPr>
            <a:xfrm rot="16200000">
              <a:off x="-52217" y="4312475"/>
              <a:ext cx="1344865" cy="57346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16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50 </a:t>
              </a:r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hpi_10</a:t>
              </a:r>
              <a:r>
                <a:rPr lang="en-US" sz="16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sz="1600" kern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Gy</a:t>
              </a:r>
              <a:endParaRPr lang="zh-CN" sz="16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6D288A8A-958E-478A-B4AA-134A053277EC}"/>
                </a:ext>
              </a:extLst>
            </p:cNvPr>
            <p:cNvGrpSpPr/>
            <p:nvPr/>
          </p:nvGrpSpPr>
          <p:grpSpPr>
            <a:xfrm>
              <a:off x="700296" y="1064568"/>
              <a:ext cx="2728805" cy="2258110"/>
              <a:chOff x="700297" y="1064568"/>
              <a:chExt cx="2728805" cy="2258110"/>
            </a:xfrm>
          </p:grpSpPr>
          <p:pic>
            <p:nvPicPr>
              <p:cNvPr id="6" name="图片 5" descr="黑暗里有星球&#10;&#10;描述已自动生成">
                <a:extLst>
                  <a:ext uri="{FF2B5EF4-FFF2-40B4-BE49-F238E27FC236}">
                    <a16:creationId xmlns:a16="http://schemas.microsoft.com/office/drawing/2014/main" id="{29341BDB-2235-A14F-BE62-FAFD4638A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297" y="1064568"/>
                <a:ext cx="2728805" cy="2258110"/>
              </a:xfrm>
              <a:prstGeom prst="rect">
                <a:avLst/>
              </a:prstGeom>
            </p:spPr>
          </p:pic>
          <p:sp>
            <p:nvSpPr>
              <p:cNvPr id="27" name="文本框 14">
                <a:extLst>
                  <a:ext uri="{FF2B5EF4-FFF2-40B4-BE49-F238E27FC236}">
                    <a16:creationId xmlns:a16="http://schemas.microsoft.com/office/drawing/2014/main" id="{3A828D2C-C8D1-FB47-A96B-7D41F84361C0}"/>
                  </a:ext>
                </a:extLst>
              </p:cNvPr>
              <p:cNvSpPr txBox="1"/>
              <p:nvPr/>
            </p:nvSpPr>
            <p:spPr>
              <a:xfrm>
                <a:off x="740496" y="1080439"/>
                <a:ext cx="2061281" cy="28914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FF99CC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GS</a:t>
                </a:r>
                <a:r>
                  <a:rPr lang="en-US" sz="110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(</a:t>
                </a:r>
                <a:r>
                  <a:rPr lang="en-US" altLang="zh-CN" sz="1100" dirty="0" err="1">
                    <a:solidFill>
                      <a:srgbClr val="FF99CC"/>
                    </a:solidFill>
                  </a:rPr>
                  <a:t>Müller</a:t>
                </a:r>
                <a:r>
                  <a:rPr lang="en-US" altLang="zh-CN" sz="1100" dirty="0">
                    <a:solidFill>
                      <a:srgbClr val="FF99CC"/>
                    </a:solidFill>
                  </a:rPr>
                  <a:t> glia</a:t>
                </a:r>
                <a:r>
                  <a:rPr lang="en-US" sz="110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050" kern="100" dirty="0">
                  <a:solidFill>
                    <a:srgbClr val="FF99CC"/>
                  </a:solidFill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" name="直线箭头连接符 7">
                <a:extLst>
                  <a:ext uri="{FF2B5EF4-FFF2-40B4-BE49-F238E27FC236}">
                    <a16:creationId xmlns:a16="http://schemas.microsoft.com/office/drawing/2014/main" id="{A6380DCC-5E74-F947-AB50-9538E81394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3502" y="2012551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线箭头连接符 8">
                <a:extLst>
                  <a:ext uri="{FF2B5EF4-FFF2-40B4-BE49-F238E27FC236}">
                    <a16:creationId xmlns:a16="http://schemas.microsoft.com/office/drawing/2014/main" id="{51FD9FF5-A28B-E547-8611-AABFE39DC4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00956" y="2683427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线箭头连接符 9">
                <a:extLst>
                  <a:ext uri="{FF2B5EF4-FFF2-40B4-BE49-F238E27FC236}">
                    <a16:creationId xmlns:a16="http://schemas.microsoft.com/office/drawing/2014/main" id="{C5B1E88A-1F5A-2840-A980-277FEF20EF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1385" y="2188768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线箭头连接符 10">
                <a:extLst>
                  <a:ext uri="{FF2B5EF4-FFF2-40B4-BE49-F238E27FC236}">
                    <a16:creationId xmlns:a16="http://schemas.microsoft.com/office/drawing/2014/main" id="{653C298C-BE34-3D43-9E23-B770F6C7A9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91317" y="2317335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线箭头连接符 11">
                <a:extLst>
                  <a:ext uri="{FF2B5EF4-FFF2-40B4-BE49-F238E27FC236}">
                    <a16:creationId xmlns:a16="http://schemas.microsoft.com/office/drawing/2014/main" id="{AC8C6723-66B7-FA4D-90C1-61C37E5ECA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78681" y="2531931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连接符 15">
                <a:extLst>
                  <a:ext uri="{FF2B5EF4-FFF2-40B4-BE49-F238E27FC236}">
                    <a16:creationId xmlns:a16="http://schemas.microsoft.com/office/drawing/2014/main" id="{22BE0676-7F8A-B343-B61F-05EB0B6B3B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8447" y="3170613"/>
                <a:ext cx="487631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F9797E2-68B3-EC49-AA7A-9D09F5AA5000}"/>
                  </a:ext>
                </a:extLst>
              </p:cNvPr>
              <p:cNvSpPr txBox="1"/>
              <p:nvPr/>
            </p:nvSpPr>
            <p:spPr>
              <a:xfrm>
                <a:off x="2995651" y="1065387"/>
                <a:ext cx="335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chemeClr val="bg1"/>
                    </a:solidFill>
                  </a:rPr>
                  <a:t>A</a:t>
                </a:r>
                <a:endParaRPr kumimoji="1"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ED9BD019-AC62-4660-ACF7-55CA6BB4AEEB}"/>
                </a:ext>
              </a:extLst>
            </p:cNvPr>
            <p:cNvGrpSpPr/>
            <p:nvPr/>
          </p:nvGrpSpPr>
          <p:grpSpPr>
            <a:xfrm>
              <a:off x="700306" y="3424186"/>
              <a:ext cx="2728785" cy="2350047"/>
              <a:chOff x="700295" y="3424186"/>
              <a:chExt cx="2728785" cy="2350047"/>
            </a:xfrm>
          </p:grpSpPr>
          <p:pic>
            <p:nvPicPr>
              <p:cNvPr id="5" name="图片 4" descr="图片包含 动物, 游戏机&#10;&#10;描述已自动生成">
                <a:extLst>
                  <a:ext uri="{FF2B5EF4-FFF2-40B4-BE49-F238E27FC236}">
                    <a16:creationId xmlns:a16="http://schemas.microsoft.com/office/drawing/2014/main" id="{062B138A-7B02-AD49-B739-1875B43A3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00295" y="3424186"/>
                <a:ext cx="2728785" cy="2350047"/>
              </a:xfrm>
              <a:prstGeom prst="rect">
                <a:avLst/>
              </a:prstGeom>
            </p:spPr>
          </p:pic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DB27CFF8-2FCE-4B41-81DA-9D01859B0A58}"/>
                  </a:ext>
                </a:extLst>
              </p:cNvPr>
              <p:cNvSpPr txBox="1"/>
              <p:nvPr/>
            </p:nvSpPr>
            <p:spPr>
              <a:xfrm>
                <a:off x="740496" y="3461322"/>
                <a:ext cx="2038780" cy="26491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FF99CC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GS </a:t>
                </a:r>
                <a:r>
                  <a:rPr lang="en-US" altLang="zh-CN" sz="105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050" dirty="0" err="1">
                    <a:solidFill>
                      <a:srgbClr val="FF99CC"/>
                    </a:solidFill>
                  </a:rPr>
                  <a:t>Müller</a:t>
                </a:r>
                <a:r>
                  <a:rPr lang="en-US" altLang="zh-CN" sz="1050" dirty="0">
                    <a:solidFill>
                      <a:srgbClr val="FF99CC"/>
                    </a:solidFill>
                  </a:rPr>
                  <a:t> glia</a:t>
                </a:r>
                <a:r>
                  <a:rPr lang="en-US" altLang="zh-CN" sz="105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050" kern="100" dirty="0">
                  <a:solidFill>
                    <a:srgbClr val="FF99CC"/>
                  </a:solidFill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直线箭头连接符 12">
                <a:extLst>
                  <a:ext uri="{FF2B5EF4-FFF2-40B4-BE49-F238E27FC236}">
                    <a16:creationId xmlns:a16="http://schemas.microsoft.com/office/drawing/2014/main" id="{75EE97D9-D495-024A-9282-3896D174FC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73677" y="5383160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线箭头连接符 13">
                <a:extLst>
                  <a:ext uri="{FF2B5EF4-FFF2-40B4-BE49-F238E27FC236}">
                    <a16:creationId xmlns:a16="http://schemas.microsoft.com/office/drawing/2014/main" id="{48EFA32F-DAA9-784C-9B33-96659ECC79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6455" y="5495030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线箭头连接符 14">
                <a:extLst>
                  <a:ext uri="{FF2B5EF4-FFF2-40B4-BE49-F238E27FC236}">
                    <a16:creationId xmlns:a16="http://schemas.microsoft.com/office/drawing/2014/main" id="{8E27500A-9456-4B48-8F29-51838B77E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6550" y="5274466"/>
                <a:ext cx="31188" cy="111870"/>
              </a:xfrm>
              <a:prstGeom prst="straightConnector1">
                <a:avLst/>
              </a:prstGeom>
              <a:ln w="3175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16">
                <a:extLst>
                  <a:ext uri="{FF2B5EF4-FFF2-40B4-BE49-F238E27FC236}">
                    <a16:creationId xmlns:a16="http://schemas.microsoft.com/office/drawing/2014/main" id="{F548AF3C-BE34-CF4B-A5B2-F6093231A7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28447" y="5640505"/>
                <a:ext cx="487631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A9C3C71-FAFC-6C43-883B-BF1BFF578AF2}"/>
                  </a:ext>
                </a:extLst>
              </p:cNvPr>
              <p:cNvSpPr txBox="1"/>
              <p:nvPr/>
            </p:nvSpPr>
            <p:spPr>
              <a:xfrm>
                <a:off x="2995651" y="3499236"/>
                <a:ext cx="335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chemeClr val="bg1"/>
                    </a:solidFill>
                  </a:rPr>
                  <a:t>B</a:t>
                </a:r>
                <a:endParaRPr kumimoji="1"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51193238-BE11-427B-8D07-895491FBB9A3}"/>
                </a:ext>
              </a:extLst>
            </p:cNvPr>
            <p:cNvGrpSpPr/>
            <p:nvPr/>
          </p:nvGrpSpPr>
          <p:grpSpPr>
            <a:xfrm>
              <a:off x="3497524" y="1064977"/>
              <a:ext cx="2254356" cy="2257292"/>
              <a:chOff x="3497522" y="1065387"/>
              <a:chExt cx="2254356" cy="2257292"/>
            </a:xfrm>
          </p:grpSpPr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6B047359-DC38-481D-A8E4-85F0D2C42409}"/>
                  </a:ext>
                </a:extLst>
              </p:cNvPr>
              <p:cNvGrpSpPr/>
              <p:nvPr/>
            </p:nvGrpSpPr>
            <p:grpSpPr>
              <a:xfrm rot="16200000">
                <a:off x="3501438" y="1072240"/>
                <a:ext cx="2246523" cy="2254356"/>
                <a:chOff x="3794975" y="1069293"/>
                <a:chExt cx="2246523" cy="2254356"/>
              </a:xfrm>
            </p:grpSpPr>
            <p:pic>
              <p:nvPicPr>
                <p:cNvPr id="37" name="图片 36" descr="黑暗里有星球&#10;&#10;中度可信度描述已自动生成">
                  <a:extLst>
                    <a:ext uri="{FF2B5EF4-FFF2-40B4-BE49-F238E27FC236}">
                      <a16:creationId xmlns:a16="http://schemas.microsoft.com/office/drawing/2014/main" id="{B4EFD6CB-20DF-9545-AACD-381C8FB7AE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501" r="9713"/>
                <a:stretch/>
              </p:blipFill>
              <p:spPr>
                <a:xfrm>
                  <a:off x="3794975" y="1069293"/>
                  <a:ext cx="2246523" cy="2254356"/>
                </a:xfrm>
                <a:prstGeom prst="rect">
                  <a:avLst/>
                </a:prstGeom>
              </p:spPr>
            </p:pic>
            <p:cxnSp>
              <p:nvCxnSpPr>
                <p:cNvPr id="38" name="直线箭头连接符 37">
                  <a:extLst>
                    <a:ext uri="{FF2B5EF4-FFF2-40B4-BE49-F238E27FC236}">
                      <a16:creationId xmlns:a16="http://schemas.microsoft.com/office/drawing/2014/main" id="{29DF99C6-ACB9-EE4C-9646-B752D96D93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72236" y="2678936"/>
                  <a:ext cx="31188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线箭头连接符 38">
                  <a:extLst>
                    <a:ext uri="{FF2B5EF4-FFF2-40B4-BE49-F238E27FC236}">
                      <a16:creationId xmlns:a16="http://schemas.microsoft.com/office/drawing/2014/main" id="{764B9171-D85A-5744-9C21-382FC2D41A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78351" y="2658909"/>
                  <a:ext cx="31188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线箭头连接符 39">
                  <a:extLst>
                    <a:ext uri="{FF2B5EF4-FFF2-40B4-BE49-F238E27FC236}">
                      <a16:creationId xmlns:a16="http://schemas.microsoft.com/office/drawing/2014/main" id="{827E8C49-30E8-D34D-830B-97F0699DD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73083" y="2631000"/>
                  <a:ext cx="31188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线箭头连接符 40">
                  <a:extLst>
                    <a:ext uri="{FF2B5EF4-FFF2-40B4-BE49-F238E27FC236}">
                      <a16:creationId xmlns:a16="http://schemas.microsoft.com/office/drawing/2014/main" id="{E3D30725-66F2-7544-8B8C-D072BEDFEB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66968" y="2642729"/>
                  <a:ext cx="31188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线箭头连接符 41">
                  <a:extLst>
                    <a:ext uri="{FF2B5EF4-FFF2-40B4-BE49-F238E27FC236}">
                      <a16:creationId xmlns:a16="http://schemas.microsoft.com/office/drawing/2014/main" id="{DEB9424A-76A3-CA48-BB50-AFD63CA6C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19312" y="2551378"/>
                  <a:ext cx="31188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直线连接符 35">
                <a:extLst>
                  <a:ext uri="{FF2B5EF4-FFF2-40B4-BE49-F238E27FC236}">
                    <a16:creationId xmlns:a16="http://schemas.microsoft.com/office/drawing/2014/main" id="{71FFF829-6A07-A244-B8C5-529883637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1855" y="3170613"/>
                <a:ext cx="396352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16">
                <a:extLst>
                  <a:ext uri="{FF2B5EF4-FFF2-40B4-BE49-F238E27FC236}">
                    <a16:creationId xmlns:a16="http://schemas.microsoft.com/office/drawing/2014/main" id="{E9FC41F9-C6E8-F043-9F31-2995EACF5C76}"/>
                  </a:ext>
                </a:extLst>
              </p:cNvPr>
              <p:cNvSpPr txBox="1"/>
              <p:nvPr/>
            </p:nvSpPr>
            <p:spPr>
              <a:xfrm>
                <a:off x="3513727" y="1080439"/>
                <a:ext cx="1769068" cy="28315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FF99CC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GS</a:t>
                </a:r>
                <a:r>
                  <a:rPr lang="en-US" altLang="zh-CN" sz="105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 (</a:t>
                </a:r>
                <a:r>
                  <a:rPr lang="en-US" altLang="zh-CN" sz="1050" dirty="0" err="1">
                    <a:solidFill>
                      <a:srgbClr val="FF99CC"/>
                    </a:solidFill>
                  </a:rPr>
                  <a:t>Müller</a:t>
                </a:r>
                <a:r>
                  <a:rPr lang="en-US" altLang="zh-CN" sz="1050" dirty="0">
                    <a:solidFill>
                      <a:srgbClr val="FF99CC"/>
                    </a:solidFill>
                  </a:rPr>
                  <a:t> glia</a:t>
                </a:r>
                <a:r>
                  <a:rPr lang="en-US" altLang="zh-CN" sz="105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050" kern="100" dirty="0">
                  <a:solidFill>
                    <a:srgbClr val="FF99CC"/>
                  </a:solidFill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F421E3B1-CC8C-B644-B14E-D00D76436499}"/>
                  </a:ext>
                </a:extLst>
              </p:cNvPr>
              <p:cNvSpPr txBox="1"/>
              <p:nvPr/>
            </p:nvSpPr>
            <p:spPr>
              <a:xfrm>
                <a:off x="5307846" y="1065387"/>
                <a:ext cx="335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chemeClr val="bg1"/>
                    </a:solidFill>
                  </a:rPr>
                  <a:t>C</a:t>
                </a:r>
                <a:endParaRPr kumimoji="1"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C8478F8F-FEF6-4F06-AEFA-F4014C156521}"/>
                </a:ext>
              </a:extLst>
            </p:cNvPr>
            <p:cNvGrpSpPr/>
            <p:nvPr/>
          </p:nvGrpSpPr>
          <p:grpSpPr>
            <a:xfrm>
              <a:off x="3497524" y="3424186"/>
              <a:ext cx="2254356" cy="2350046"/>
              <a:chOff x="3497526" y="3424187"/>
              <a:chExt cx="2254356" cy="2350046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3D5AC977-83B3-4696-B9C8-AB153A2CBF2D}"/>
                  </a:ext>
                </a:extLst>
              </p:cNvPr>
              <p:cNvGrpSpPr/>
              <p:nvPr/>
            </p:nvGrpSpPr>
            <p:grpSpPr>
              <a:xfrm rot="16200000">
                <a:off x="3449681" y="3472032"/>
                <a:ext cx="2350046" cy="2254356"/>
                <a:chOff x="3867975" y="3445147"/>
                <a:chExt cx="2350046" cy="2254356"/>
              </a:xfrm>
            </p:grpSpPr>
            <p:pic>
              <p:nvPicPr>
                <p:cNvPr id="28" name="图片 27" descr="图片包含 室内, 熊, 泰迪熊, 黑暗&#10;&#10;描述已自动生成">
                  <a:extLst>
                    <a:ext uri="{FF2B5EF4-FFF2-40B4-BE49-F238E27FC236}">
                      <a16:creationId xmlns:a16="http://schemas.microsoft.com/office/drawing/2014/main" id="{0B3CA451-8CFB-5B45-9F10-6D1731695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38" r="3266" b="3208"/>
                <a:stretch/>
              </p:blipFill>
              <p:spPr>
                <a:xfrm>
                  <a:off x="3867975" y="3445147"/>
                  <a:ext cx="2350046" cy="2254356"/>
                </a:xfrm>
                <a:prstGeom prst="rect">
                  <a:avLst/>
                </a:prstGeom>
              </p:spPr>
            </p:pic>
            <p:cxnSp>
              <p:nvCxnSpPr>
                <p:cNvPr id="30" name="直线箭头连接符 29">
                  <a:extLst>
                    <a:ext uri="{FF2B5EF4-FFF2-40B4-BE49-F238E27FC236}">
                      <a16:creationId xmlns:a16="http://schemas.microsoft.com/office/drawing/2014/main" id="{E61FC3CE-BCED-234D-A38A-88C72EF7A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34871" y="5118545"/>
                  <a:ext cx="31189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线箭头连接符 30">
                  <a:extLst>
                    <a:ext uri="{FF2B5EF4-FFF2-40B4-BE49-F238E27FC236}">
                      <a16:creationId xmlns:a16="http://schemas.microsoft.com/office/drawing/2014/main" id="{D6B2C811-DAA5-474E-BAC9-20C47B9C34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27369" y="5099346"/>
                  <a:ext cx="31189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线箭头连接符 31">
                  <a:extLst>
                    <a:ext uri="{FF2B5EF4-FFF2-40B4-BE49-F238E27FC236}">
                      <a16:creationId xmlns:a16="http://schemas.microsoft.com/office/drawing/2014/main" id="{A3509C1E-2542-4647-BD8A-82C1ACB68E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82563" y="5149271"/>
                  <a:ext cx="31189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线箭头连接符 32">
                  <a:extLst>
                    <a:ext uri="{FF2B5EF4-FFF2-40B4-BE49-F238E27FC236}">
                      <a16:creationId xmlns:a16="http://schemas.microsoft.com/office/drawing/2014/main" id="{A0FD243C-6AA8-F941-821D-A134358F85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09537" y="5087931"/>
                  <a:ext cx="31189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线箭头连接符 33">
                  <a:extLst>
                    <a:ext uri="{FF2B5EF4-FFF2-40B4-BE49-F238E27FC236}">
                      <a16:creationId xmlns:a16="http://schemas.microsoft.com/office/drawing/2014/main" id="{4A19BA68-C281-6346-AF5A-821294EAAB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89938" y="5139327"/>
                  <a:ext cx="31189" cy="111870"/>
                </a:xfrm>
                <a:prstGeom prst="straightConnector1">
                  <a:avLst/>
                </a:prstGeom>
                <a:ln w="31750">
                  <a:solidFill>
                    <a:schemeClr val="bg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文本框 15">
                <a:extLst>
                  <a:ext uri="{FF2B5EF4-FFF2-40B4-BE49-F238E27FC236}">
                    <a16:creationId xmlns:a16="http://schemas.microsoft.com/office/drawing/2014/main" id="{D287387E-EA2A-FA47-BF2D-86B2934B29F3}"/>
                  </a:ext>
                </a:extLst>
              </p:cNvPr>
              <p:cNvSpPr txBox="1"/>
              <p:nvPr/>
            </p:nvSpPr>
            <p:spPr>
              <a:xfrm>
                <a:off x="3513727" y="3461322"/>
                <a:ext cx="1776594" cy="32359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FF99CC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GS </a:t>
                </a:r>
                <a:r>
                  <a:rPr lang="en-US" altLang="zh-CN" sz="105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050" dirty="0" err="1">
                    <a:solidFill>
                      <a:srgbClr val="FF99CC"/>
                    </a:solidFill>
                  </a:rPr>
                  <a:t>Müller</a:t>
                </a:r>
                <a:r>
                  <a:rPr lang="en-US" altLang="zh-CN" sz="1050" dirty="0">
                    <a:solidFill>
                      <a:srgbClr val="FF99CC"/>
                    </a:solidFill>
                  </a:rPr>
                  <a:t> glia</a:t>
                </a:r>
                <a:r>
                  <a:rPr lang="en-US" altLang="zh-CN" sz="1050" dirty="0">
                    <a:solidFill>
                      <a:srgbClr val="FF99CC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050" kern="100" dirty="0">
                  <a:solidFill>
                    <a:srgbClr val="FF99CC"/>
                  </a:solidFill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9" name="直线连接符 28">
                <a:extLst>
                  <a:ext uri="{FF2B5EF4-FFF2-40B4-BE49-F238E27FC236}">
                    <a16:creationId xmlns:a16="http://schemas.microsoft.com/office/drawing/2014/main" id="{CB31A3D3-8E7F-E749-A745-E2DD4945A7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1854" y="5640505"/>
                <a:ext cx="39635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71083FE1-38BE-144D-B38B-60454EE1038C}"/>
                  </a:ext>
                </a:extLst>
              </p:cNvPr>
              <p:cNvSpPr txBox="1"/>
              <p:nvPr/>
            </p:nvSpPr>
            <p:spPr>
              <a:xfrm>
                <a:off x="5307846" y="3499236"/>
                <a:ext cx="3355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solidFill>
                      <a:schemeClr val="bg1"/>
                    </a:solidFill>
                  </a:rPr>
                  <a:t>D</a:t>
                </a:r>
                <a:endParaRPr kumimoji="1" lang="zh-CN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79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4D941ED-4C62-465D-8482-A552CC6C6547}"/>
              </a:ext>
            </a:extLst>
          </p:cNvPr>
          <p:cNvGrpSpPr/>
          <p:nvPr/>
        </p:nvGrpSpPr>
        <p:grpSpPr>
          <a:xfrm>
            <a:off x="866245" y="3073675"/>
            <a:ext cx="6338883" cy="1745495"/>
            <a:chOff x="726627" y="2293134"/>
            <a:chExt cx="6338883" cy="174549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1829EA0-BB65-C44E-A187-51471B085D39}"/>
                </a:ext>
              </a:extLst>
            </p:cNvPr>
            <p:cNvGrpSpPr/>
            <p:nvPr/>
          </p:nvGrpSpPr>
          <p:grpSpPr>
            <a:xfrm>
              <a:off x="1980429" y="2293134"/>
              <a:ext cx="5085081" cy="1745495"/>
              <a:chOff x="1135313" y="0"/>
              <a:chExt cx="6914592" cy="2373991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DD647900-C9F7-D84C-8ECD-DA1E01B4F7CF}"/>
                  </a:ext>
                </a:extLst>
              </p:cNvPr>
              <p:cNvGrpSpPr/>
              <p:nvPr/>
            </p:nvGrpSpPr>
            <p:grpSpPr>
              <a:xfrm>
                <a:off x="1135313" y="1176454"/>
                <a:ext cx="4691046" cy="539636"/>
                <a:chOff x="1135313" y="1176454"/>
                <a:chExt cx="4691046" cy="539636"/>
              </a:xfrm>
            </p:grpSpPr>
            <p:cxnSp>
              <p:nvCxnSpPr>
                <p:cNvPr id="22" name="直线箭头连接符 21">
                  <a:extLst>
                    <a:ext uri="{FF2B5EF4-FFF2-40B4-BE49-F238E27FC236}">
                      <a16:creationId xmlns:a16="http://schemas.microsoft.com/office/drawing/2014/main" id="{AD45108C-B432-914D-9A1E-94220213F2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9652" y="1315770"/>
                  <a:ext cx="3586730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文本框 29">
                  <a:extLst>
                    <a:ext uri="{FF2B5EF4-FFF2-40B4-BE49-F238E27FC236}">
                      <a16:creationId xmlns:a16="http://schemas.microsoft.com/office/drawing/2014/main" id="{878C8126-4557-C245-B771-0CABC6AD2105}"/>
                    </a:ext>
                  </a:extLst>
                </p:cNvPr>
                <p:cNvSpPr txBox="1"/>
                <p:nvPr/>
              </p:nvSpPr>
              <p:spPr>
                <a:xfrm>
                  <a:off x="1135313" y="1294313"/>
                  <a:ext cx="248651" cy="393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0</a:t>
                  </a:r>
                  <a:endParaRPr lang="zh-CN" sz="105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文本框 30">
                  <a:extLst>
                    <a:ext uri="{FF2B5EF4-FFF2-40B4-BE49-F238E27FC236}">
                      <a16:creationId xmlns:a16="http://schemas.microsoft.com/office/drawing/2014/main" id="{AC56D802-09FC-9248-A280-37748AC6464B}"/>
                    </a:ext>
                  </a:extLst>
                </p:cNvPr>
                <p:cNvSpPr txBox="1"/>
                <p:nvPr/>
              </p:nvSpPr>
              <p:spPr>
                <a:xfrm>
                  <a:off x="4663397" y="1322392"/>
                  <a:ext cx="1162962" cy="393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(days)</a:t>
                  </a:r>
                  <a:endParaRPr lang="zh-CN" sz="105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5" name="直线连接符 24">
                  <a:extLst>
                    <a:ext uri="{FF2B5EF4-FFF2-40B4-BE49-F238E27FC236}">
                      <a16:creationId xmlns:a16="http://schemas.microsoft.com/office/drawing/2014/main" id="{A3C6382D-28FA-2342-B474-5C33E2335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225754" y="1183160"/>
                  <a:ext cx="0" cy="14599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线连接符 25">
                  <a:extLst>
                    <a:ext uri="{FF2B5EF4-FFF2-40B4-BE49-F238E27FC236}">
                      <a16:creationId xmlns:a16="http://schemas.microsoft.com/office/drawing/2014/main" id="{75020E10-3932-B04A-A9BB-EC99849484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6610" y="1183160"/>
                  <a:ext cx="0" cy="14599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文本框 33">
                  <a:extLst>
                    <a:ext uri="{FF2B5EF4-FFF2-40B4-BE49-F238E27FC236}">
                      <a16:creationId xmlns:a16="http://schemas.microsoft.com/office/drawing/2014/main" id="{4D3D41A9-DC1B-1244-9A52-94203246BB7F}"/>
                    </a:ext>
                  </a:extLst>
                </p:cNvPr>
                <p:cNvSpPr txBox="1"/>
                <p:nvPr/>
              </p:nvSpPr>
              <p:spPr>
                <a:xfrm>
                  <a:off x="4164165" y="1292018"/>
                  <a:ext cx="248651" cy="393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3</a:t>
                  </a:r>
                  <a:endParaRPr lang="zh-CN" sz="105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文本框 34">
                  <a:extLst>
                    <a:ext uri="{FF2B5EF4-FFF2-40B4-BE49-F238E27FC236}">
                      <a16:creationId xmlns:a16="http://schemas.microsoft.com/office/drawing/2014/main" id="{0AFBCA3E-3939-6649-BC73-950BCEBAED13}"/>
                    </a:ext>
                  </a:extLst>
                </p:cNvPr>
                <p:cNvSpPr txBox="1"/>
                <p:nvPr/>
              </p:nvSpPr>
              <p:spPr>
                <a:xfrm>
                  <a:off x="3096726" y="1293242"/>
                  <a:ext cx="248651" cy="393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2</a:t>
                  </a:r>
                  <a:endParaRPr lang="zh-CN" sz="105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文本框 35">
                  <a:extLst>
                    <a:ext uri="{FF2B5EF4-FFF2-40B4-BE49-F238E27FC236}">
                      <a16:creationId xmlns:a16="http://schemas.microsoft.com/office/drawing/2014/main" id="{D1B61DF5-711E-BD42-B5BB-E6868F1B131C}"/>
                    </a:ext>
                  </a:extLst>
                </p:cNvPr>
                <p:cNvSpPr txBox="1"/>
                <p:nvPr/>
              </p:nvSpPr>
              <p:spPr>
                <a:xfrm>
                  <a:off x="2020940" y="1293242"/>
                  <a:ext cx="248651" cy="3936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1</a:t>
                  </a:r>
                  <a:endParaRPr lang="zh-CN" sz="105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0" name="直线连接符 29">
                  <a:extLst>
                    <a:ext uri="{FF2B5EF4-FFF2-40B4-BE49-F238E27FC236}">
                      <a16:creationId xmlns:a16="http://schemas.microsoft.com/office/drawing/2014/main" id="{659FB81F-4D51-6B4A-BA40-7E3EDECC77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36705" y="1176454"/>
                  <a:ext cx="0" cy="145990"/>
                </a:xfrm>
                <a:prstGeom prst="line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直线箭头连接符 7">
                <a:extLst>
                  <a:ext uri="{FF2B5EF4-FFF2-40B4-BE49-F238E27FC236}">
                    <a16:creationId xmlns:a16="http://schemas.microsoft.com/office/drawing/2014/main" id="{D7E99FA4-C0F3-1449-B07B-7D97446971E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349271" y="765828"/>
                <a:ext cx="0" cy="46590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15">
                <a:extLst>
                  <a:ext uri="{FF2B5EF4-FFF2-40B4-BE49-F238E27FC236}">
                    <a16:creationId xmlns:a16="http://schemas.microsoft.com/office/drawing/2014/main" id="{81C1074E-3A4F-2446-9230-A8FE54C0DFD1}"/>
                  </a:ext>
                </a:extLst>
              </p:cNvPr>
              <p:cNvSpPr txBox="1"/>
              <p:nvPr/>
            </p:nvSpPr>
            <p:spPr>
              <a:xfrm>
                <a:off x="2947290" y="144352"/>
                <a:ext cx="1234622" cy="66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Irradiation at 50 </a:t>
                </a:r>
                <a:r>
                  <a:rPr lang="en-US" sz="11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hpf</a:t>
                </a:r>
                <a:endParaRPr lang="zh-CN" sz="105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闪电形 9">
                <a:extLst>
                  <a:ext uri="{FF2B5EF4-FFF2-40B4-BE49-F238E27FC236}">
                    <a16:creationId xmlns:a16="http://schemas.microsoft.com/office/drawing/2014/main" id="{A815B5AA-68D5-4446-9890-9171D91F609A}"/>
                  </a:ext>
                </a:extLst>
              </p:cNvPr>
              <p:cNvSpPr/>
              <p:nvPr/>
            </p:nvSpPr>
            <p:spPr>
              <a:xfrm flipH="1">
                <a:off x="3112612" y="0"/>
                <a:ext cx="252786" cy="252786"/>
              </a:xfrm>
              <a:prstGeom prst="lightningBolt">
                <a:avLst/>
              </a:prstGeom>
              <a:solidFill>
                <a:srgbClr val="FFC000"/>
              </a:soli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pic>
            <p:nvPicPr>
              <p:cNvPr id="11" name="图形 17" descr="徽章 纯色填充">
                <a:extLst>
                  <a:ext uri="{FF2B5EF4-FFF2-40B4-BE49-F238E27FC236}">
                    <a16:creationId xmlns:a16="http://schemas.microsoft.com/office/drawing/2014/main" id="{4C225394-F931-E342-91F6-DDDB4F2BB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835188" y="329488"/>
                <a:ext cx="228550" cy="228550"/>
              </a:xfrm>
              <a:prstGeom prst="rect">
                <a:avLst/>
              </a:prstGeom>
            </p:spPr>
          </p:pic>
          <p:cxnSp>
            <p:nvCxnSpPr>
              <p:cNvPr id="12" name="直线箭头连接符 11">
                <a:extLst>
                  <a:ext uri="{FF2B5EF4-FFF2-40B4-BE49-F238E27FC236}">
                    <a16:creationId xmlns:a16="http://schemas.microsoft.com/office/drawing/2014/main" id="{C364D270-2E5C-1947-AD56-C96B9175BD2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402747" y="778668"/>
                <a:ext cx="0" cy="46590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7B672ECD-8885-184B-92DF-328BEC49B6F5}"/>
                  </a:ext>
                </a:extLst>
              </p:cNvPr>
              <p:cNvSpPr txBox="1"/>
              <p:nvPr/>
            </p:nvSpPr>
            <p:spPr>
              <a:xfrm>
                <a:off x="1773749" y="150734"/>
                <a:ext cx="1234622" cy="663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1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Irradiation at 29 hpf </a:t>
                </a:r>
                <a:endParaRPr lang="zh-CN" sz="1050" kern="10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闪电形 13">
                <a:extLst>
                  <a:ext uri="{FF2B5EF4-FFF2-40B4-BE49-F238E27FC236}">
                    <a16:creationId xmlns:a16="http://schemas.microsoft.com/office/drawing/2014/main" id="{E4B6153A-1859-4A47-B03B-3A576293C48C}"/>
                  </a:ext>
                </a:extLst>
              </p:cNvPr>
              <p:cNvSpPr/>
              <p:nvPr/>
            </p:nvSpPr>
            <p:spPr>
              <a:xfrm flipH="1">
                <a:off x="2166088" y="12840"/>
                <a:ext cx="252786" cy="252786"/>
              </a:xfrm>
              <a:prstGeom prst="lightningBolt">
                <a:avLst/>
              </a:prstGeom>
              <a:solidFill>
                <a:srgbClr val="FFC000"/>
              </a:soli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/>
              </a:p>
            </p:txBody>
          </p:sp>
          <p:pic>
            <p:nvPicPr>
              <p:cNvPr id="15" name="图形 21" descr="徽章 1 纯色填充">
                <a:extLst>
                  <a:ext uri="{FF2B5EF4-FFF2-40B4-BE49-F238E27FC236}">
                    <a16:creationId xmlns:a16="http://schemas.microsoft.com/office/drawing/2014/main" id="{2AC2F839-2092-5C47-9740-7FAF56AFF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1486" y="305495"/>
                <a:ext cx="228552" cy="228551"/>
              </a:xfrm>
              <a:prstGeom prst="rect">
                <a:avLst/>
              </a:prstGeom>
            </p:spPr>
          </p:pic>
          <p:cxnSp>
            <p:nvCxnSpPr>
              <p:cNvPr id="16" name="直线箭头连接符 15">
                <a:extLst>
                  <a:ext uri="{FF2B5EF4-FFF2-40B4-BE49-F238E27FC236}">
                    <a16:creationId xmlns:a16="http://schemas.microsoft.com/office/drawing/2014/main" id="{162140D9-4BA9-4D43-8A1B-8E867DCFF867}"/>
                  </a:ext>
                </a:extLst>
              </p:cNvPr>
              <p:cNvCxnSpPr/>
              <p:nvPr/>
            </p:nvCxnSpPr>
            <p:spPr>
              <a:xfrm flipV="1">
                <a:off x="3498218" y="1366490"/>
                <a:ext cx="0" cy="46590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箭头连接符 16">
                <a:extLst>
                  <a:ext uri="{FF2B5EF4-FFF2-40B4-BE49-F238E27FC236}">
                    <a16:creationId xmlns:a16="http://schemas.microsoft.com/office/drawing/2014/main" id="{95681819-0501-304C-A02D-8AD4C2D189A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286610" y="674825"/>
                <a:ext cx="0" cy="465906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文本框 24">
                <a:extLst>
                  <a:ext uri="{FF2B5EF4-FFF2-40B4-BE49-F238E27FC236}">
                    <a16:creationId xmlns:a16="http://schemas.microsoft.com/office/drawing/2014/main" id="{D492DE7A-330E-F042-9DDC-217B9D3B07AB}"/>
                  </a:ext>
                </a:extLst>
              </p:cNvPr>
              <p:cNvSpPr txBox="1"/>
              <p:nvPr/>
            </p:nvSpPr>
            <p:spPr>
              <a:xfrm>
                <a:off x="4045585" y="67491"/>
                <a:ext cx="4004320" cy="586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72 </a:t>
                </a:r>
                <a:r>
                  <a:rPr lang="en-US" sz="11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hpf</a:t>
                </a:r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=</a:t>
                </a:r>
                <a:r>
                  <a:rPr lang="en-US" sz="1100" kern="1200" dirty="0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22 </a:t>
                </a:r>
                <a:r>
                  <a:rPr lang="en-US" sz="1100" kern="1200" dirty="0" err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hpi</a:t>
                </a:r>
                <a:endParaRPr lang="zh-CN" sz="105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Nissl staining → Confirmation of damage</a:t>
                </a:r>
                <a:endParaRPr lang="zh-CN" sz="105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图形 25" descr="徽章 纯色填充">
                <a:extLst>
                  <a:ext uri="{FF2B5EF4-FFF2-40B4-BE49-F238E27FC236}">
                    <a16:creationId xmlns:a16="http://schemas.microsoft.com/office/drawing/2014/main" id="{71EFFE8D-EE50-3341-AB5E-778E87F0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22195" y="172556"/>
                <a:ext cx="228550" cy="228550"/>
              </a:xfrm>
              <a:prstGeom prst="rect">
                <a:avLst/>
              </a:prstGeom>
            </p:spPr>
          </p:pic>
          <p:sp>
            <p:nvSpPr>
              <p:cNvPr id="20" name="文本框 26">
                <a:extLst>
                  <a:ext uri="{FF2B5EF4-FFF2-40B4-BE49-F238E27FC236}">
                    <a16:creationId xmlns:a16="http://schemas.microsoft.com/office/drawing/2014/main" id="{FDA9472B-AA17-D84A-9BDB-0F77BEB8129B}"/>
                  </a:ext>
                </a:extLst>
              </p:cNvPr>
              <p:cNvSpPr txBox="1"/>
              <p:nvPr/>
            </p:nvSpPr>
            <p:spPr>
              <a:xfrm>
                <a:off x="3212850" y="1787955"/>
                <a:ext cx="3586449" cy="586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53 </a:t>
                </a:r>
                <a:r>
                  <a:rPr lang="en-US" sz="11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hpf</a:t>
                </a:r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= </a:t>
                </a:r>
                <a:r>
                  <a:rPr lang="en-US" sz="1100" kern="1200" dirty="0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24 </a:t>
                </a:r>
                <a:r>
                  <a:rPr lang="en-US" sz="1100" kern="1200" dirty="0" err="1">
                    <a:solidFill>
                      <a:srgbClr val="0070C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hpi</a:t>
                </a:r>
                <a:endParaRPr lang="zh-CN" sz="105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1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Nissl staining → Confirmation of damage</a:t>
                </a:r>
                <a:endParaRPr lang="zh-CN" sz="105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1" name="图形 27" descr="徽章 1 纯色填充">
                <a:extLst>
                  <a:ext uri="{FF2B5EF4-FFF2-40B4-BE49-F238E27FC236}">
                    <a16:creationId xmlns:a16="http://schemas.microsoft.com/office/drawing/2014/main" id="{001C6189-F872-1F4F-A035-7A727C1B7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043678" y="1839424"/>
                <a:ext cx="228551" cy="228551"/>
              </a:xfrm>
              <a:prstGeom prst="rect">
                <a:avLst/>
              </a:prstGeom>
            </p:spPr>
          </p:pic>
        </p:grpSp>
        <p:sp>
          <p:nvSpPr>
            <p:cNvPr id="5" name="文本框 37">
              <a:extLst>
                <a:ext uri="{FF2B5EF4-FFF2-40B4-BE49-F238E27FC236}">
                  <a16:creationId xmlns:a16="http://schemas.microsoft.com/office/drawing/2014/main" id="{DB9F76E4-2EDB-414E-98D6-3338DA41CDE3}"/>
                </a:ext>
              </a:extLst>
            </p:cNvPr>
            <p:cNvSpPr txBox="1"/>
            <p:nvPr/>
          </p:nvSpPr>
          <p:spPr>
            <a:xfrm>
              <a:off x="726627" y="3144040"/>
              <a:ext cx="1372870" cy="289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1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Zebrafish embryo</a:t>
              </a:r>
              <a:endParaRPr lang="zh-CN" sz="105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2" descr="Zebrafish embryo and larvae research | DanioScope">
              <a:extLst>
                <a:ext uri="{FF2B5EF4-FFF2-40B4-BE49-F238E27FC236}">
                  <a16:creationId xmlns:a16="http://schemas.microsoft.com/office/drawing/2014/main" id="{4FE3B141-4B84-1D46-B79A-95E9DA8B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158" y="2513710"/>
              <a:ext cx="593090" cy="651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CE927F7-CD4A-B840-B2A6-11B18367804F}"/>
              </a:ext>
            </a:extLst>
          </p:cNvPr>
          <p:cNvSpPr txBox="1"/>
          <p:nvPr/>
        </p:nvSpPr>
        <p:spPr>
          <a:xfrm>
            <a:off x="1004158" y="5204190"/>
            <a:ext cx="4078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Figure 3.4  Time scheme of the irradiation experiments.</a:t>
            </a:r>
            <a:endParaRPr lang="zh-CN" altLang="zh-CN" sz="1100" dirty="0"/>
          </a:p>
        </p:txBody>
      </p:sp>
    </p:spTree>
    <p:extLst>
      <p:ext uri="{BB962C8B-B14F-4D97-AF65-F5344CB8AC3E}">
        <p14:creationId xmlns:p14="http://schemas.microsoft.com/office/powerpoint/2010/main" val="29940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4462743E-BFDB-454D-AD64-EC23F98B05BD}"/>
              </a:ext>
            </a:extLst>
          </p:cNvPr>
          <p:cNvSpPr txBox="1"/>
          <p:nvPr/>
        </p:nvSpPr>
        <p:spPr>
          <a:xfrm>
            <a:off x="929975" y="6686520"/>
            <a:ext cx="54413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Figure 3.5  Apoptosis induced at 24 hours after irradiation in zebrafish and medaka embryos.</a:t>
            </a:r>
          </a:p>
          <a:p>
            <a:r>
              <a:rPr lang="en-US" altLang="zh-CN" sz="1100" dirty="0"/>
              <a:t>    Zebrafish embryos at 29 (A) and 50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(B) were irradiated with 10 </a:t>
            </a:r>
            <a:r>
              <a:rPr lang="en-US" altLang="zh-CN" sz="1100" dirty="0" err="1"/>
              <a:t>Gy</a:t>
            </a:r>
            <a:r>
              <a:rPr lang="en-US" altLang="zh-CN" sz="1100" dirty="0"/>
              <a:t> of gamma-rays and histological sections were prepared 24 hours after the irradiation and Nissl-stained. Medaka embryos at 96 </a:t>
            </a:r>
            <a:r>
              <a:rPr lang="en-US" altLang="zh-CN" sz="1100" dirty="0" err="1"/>
              <a:t>hpf</a:t>
            </a:r>
            <a:r>
              <a:rPr lang="en-US" altLang="zh-CN" sz="1100" dirty="0"/>
              <a:t> were irradiated with 10 </a:t>
            </a:r>
            <a:r>
              <a:rPr lang="en-US" altLang="zh-CN" sz="1100" dirty="0" err="1"/>
              <a:t>Gy</a:t>
            </a:r>
            <a:r>
              <a:rPr lang="en-US" altLang="zh-CN" sz="1100" dirty="0"/>
              <a:t> of gamma-rays and histological sections were prepared 24 hours after the irradiation and Nissl-stained (C).  Scale bars = 100 µm.</a:t>
            </a:r>
            <a:endParaRPr lang="zh-CN" altLang="zh-CN" sz="11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76786C1-BE86-4842-B717-78C97ED244B3}"/>
              </a:ext>
            </a:extLst>
          </p:cNvPr>
          <p:cNvSpPr txBox="1"/>
          <p:nvPr/>
        </p:nvSpPr>
        <p:spPr>
          <a:xfrm>
            <a:off x="1039721" y="2073984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A</a:t>
            </a:r>
            <a:endParaRPr kumimoji="1" lang="zh-CN" altLang="en-US" sz="20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B576778-2246-B347-9EBE-154893730EAB}"/>
              </a:ext>
            </a:extLst>
          </p:cNvPr>
          <p:cNvSpPr txBox="1"/>
          <p:nvPr/>
        </p:nvSpPr>
        <p:spPr>
          <a:xfrm>
            <a:off x="3664609" y="2073984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B</a:t>
            </a:r>
            <a:endParaRPr kumimoji="1"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30BAE21-36E2-BA48-B8AC-88A2A1293CE5}"/>
              </a:ext>
            </a:extLst>
          </p:cNvPr>
          <p:cNvSpPr txBox="1"/>
          <p:nvPr/>
        </p:nvSpPr>
        <p:spPr>
          <a:xfrm>
            <a:off x="2453738" y="4530425"/>
            <a:ext cx="335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C</a:t>
            </a:r>
            <a:endParaRPr kumimoji="1" lang="zh-CN" altLang="en-US" sz="2000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1C8C1CA-C822-46BD-8E6F-4D3B49F1A694}"/>
              </a:ext>
            </a:extLst>
          </p:cNvPr>
          <p:cNvGrpSpPr/>
          <p:nvPr/>
        </p:nvGrpSpPr>
        <p:grpSpPr>
          <a:xfrm>
            <a:off x="1087019" y="1491223"/>
            <a:ext cx="4756150" cy="4925768"/>
            <a:chOff x="1087019" y="1491223"/>
            <a:chExt cx="4756150" cy="4925768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CDFD866C-2C24-42EC-A549-89E915F26693}"/>
                </a:ext>
              </a:extLst>
            </p:cNvPr>
            <p:cNvGrpSpPr/>
            <p:nvPr/>
          </p:nvGrpSpPr>
          <p:grpSpPr>
            <a:xfrm>
              <a:off x="1087019" y="1491223"/>
              <a:ext cx="4756150" cy="4925768"/>
              <a:chOff x="1087019" y="1491223"/>
              <a:chExt cx="4756150" cy="4925768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FF5AD945-C024-8544-9379-33569B6824C6}"/>
                  </a:ext>
                </a:extLst>
              </p:cNvPr>
              <p:cNvGrpSpPr/>
              <p:nvPr/>
            </p:nvGrpSpPr>
            <p:grpSpPr>
              <a:xfrm>
                <a:off x="1087019" y="1491223"/>
                <a:ext cx="4756150" cy="4889181"/>
                <a:chOff x="0" y="-44123"/>
                <a:chExt cx="4025198" cy="4138701"/>
              </a:xfrm>
            </p:grpSpPr>
            <p:grpSp>
              <p:nvGrpSpPr>
                <p:cNvPr id="5" name="组合 4">
                  <a:extLst>
                    <a:ext uri="{FF2B5EF4-FFF2-40B4-BE49-F238E27FC236}">
                      <a16:creationId xmlns:a16="http://schemas.microsoft.com/office/drawing/2014/main" id="{8674AD8A-47D4-1C48-AF62-6CE3CAC450F7}"/>
                    </a:ext>
                  </a:extLst>
                </p:cNvPr>
                <p:cNvGrpSpPr/>
                <p:nvPr/>
              </p:nvGrpSpPr>
              <p:grpSpPr>
                <a:xfrm>
                  <a:off x="0" y="165609"/>
                  <a:ext cx="4025198" cy="3928969"/>
                  <a:chOff x="0" y="280922"/>
                  <a:chExt cx="7510962" cy="7331401"/>
                </a:xfrm>
              </p:grpSpPr>
              <p:pic>
                <p:nvPicPr>
                  <p:cNvPr id="7" name="图片 6" descr="图片包含 桌子, 游戏机, 紫色, 躺&#10;&#10;描述已自动生成">
                    <a:extLst>
                      <a:ext uri="{FF2B5EF4-FFF2-40B4-BE49-F238E27FC236}">
                        <a16:creationId xmlns:a16="http://schemas.microsoft.com/office/drawing/2014/main" id="{869FD71C-1BC3-CE40-B8C1-7C051BF751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1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883421"/>
                    <a:ext cx="3663848" cy="2747886"/>
                  </a:xfrm>
                  <a:prstGeom prst="rect">
                    <a:avLst/>
                  </a:prstGeom>
                </p:spPr>
              </p:pic>
              <p:pic>
                <p:nvPicPr>
                  <p:cNvPr id="8" name="图片 7" descr="图片包含 游戏机&#10;&#10;描述已自动生成">
                    <a:extLst>
                      <a:ext uri="{FF2B5EF4-FFF2-40B4-BE49-F238E27FC236}">
                        <a16:creationId xmlns:a16="http://schemas.microsoft.com/office/drawing/2014/main" id="{AF23F112-7A2C-3C4A-A714-1B4F950D72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bright="1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26044" y="875837"/>
                    <a:ext cx="3684918" cy="2763688"/>
                  </a:xfrm>
                  <a:prstGeom prst="rect">
                    <a:avLst/>
                  </a:prstGeom>
                </p:spPr>
              </p:pic>
              <p:pic>
                <p:nvPicPr>
                  <p:cNvPr id="9" name="图片 8" descr="图片包含 游戏机, 消防栓&#10;&#10;描述已自动生成">
                    <a:extLst>
                      <a:ext uri="{FF2B5EF4-FFF2-40B4-BE49-F238E27FC236}">
                        <a16:creationId xmlns:a16="http://schemas.microsoft.com/office/drawing/2014/main" id="{CFAB9DA6-FAE3-C348-B6F4-9BE200AC1E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bright="17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51661" y="4864436"/>
                    <a:ext cx="3663850" cy="2747887"/>
                  </a:xfrm>
                  <a:prstGeom prst="rect">
                    <a:avLst/>
                  </a:prstGeom>
                </p:spPr>
              </p:pic>
              <p:sp>
                <p:nvSpPr>
                  <p:cNvPr id="10" name="文本框 9">
                    <a:extLst>
                      <a:ext uri="{FF2B5EF4-FFF2-40B4-BE49-F238E27FC236}">
                        <a16:creationId xmlns:a16="http://schemas.microsoft.com/office/drawing/2014/main" id="{846FD9B2-DD3C-0747-96FF-451486E39B52}"/>
                      </a:ext>
                    </a:extLst>
                  </p:cNvPr>
                  <p:cNvSpPr txBox="1"/>
                  <p:nvPr/>
                </p:nvSpPr>
                <p:spPr>
                  <a:xfrm>
                    <a:off x="29008" y="280922"/>
                    <a:ext cx="3412420" cy="7701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24 hours after irradiation (10 </a:t>
                    </a:r>
                    <a:r>
                      <a:rPr lang="en-US" sz="1100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Gy</a:t>
                    </a:r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) of 29 </a:t>
                    </a:r>
                    <a:r>
                      <a:rPr lang="en-US" sz="1100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hpf</a:t>
                    </a:r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 embryo</a:t>
                    </a:r>
                    <a:endParaRPr lang="zh-CN" sz="105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" name="文本框 10">
                    <a:extLst>
                      <a:ext uri="{FF2B5EF4-FFF2-40B4-BE49-F238E27FC236}">
                        <a16:creationId xmlns:a16="http://schemas.microsoft.com/office/drawing/2014/main" id="{218D3BC9-EB42-A047-8055-DDD09DC699C1}"/>
                      </a:ext>
                    </a:extLst>
                  </p:cNvPr>
                  <p:cNvSpPr txBox="1"/>
                  <p:nvPr/>
                </p:nvSpPr>
                <p:spPr>
                  <a:xfrm>
                    <a:off x="3976748" y="285038"/>
                    <a:ext cx="3398382" cy="77012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22 hours after irradiation (10 Gy) of 50 hpf embryo</a:t>
                    </a:r>
                    <a:endParaRPr lang="zh-CN" sz="1050" kern="10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F965D86F-143F-8646-83BB-407E7B581856}"/>
                      </a:ext>
                    </a:extLst>
                  </p:cNvPr>
                  <p:cNvSpPr txBox="1"/>
                  <p:nvPr/>
                </p:nvSpPr>
                <p:spPr>
                  <a:xfrm>
                    <a:off x="2168393" y="3781352"/>
                    <a:ext cx="3292088" cy="10829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Medaka (</a:t>
                    </a:r>
                    <a:r>
                      <a:rPr lang="en-US" sz="1100" b="1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HdrR</a:t>
                    </a:r>
                    <a:r>
                      <a:rPr lang="en-US" sz="11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)  </a:t>
                    </a:r>
                    <a:endParaRPr lang="zh-CN" sz="105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24 hours after irradiation (10 </a:t>
                    </a:r>
                    <a:r>
                      <a:rPr lang="en-US" sz="1100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Gy</a:t>
                    </a:r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) of 3 </a:t>
                    </a:r>
                    <a:r>
                      <a:rPr lang="en-US" sz="1100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dpf</a:t>
                    </a:r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 (</a:t>
                    </a:r>
                    <a:r>
                      <a:rPr lang="en-US" sz="1100" kern="1200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st.28</a:t>
                    </a:r>
                    <a:r>
                      <a:rPr lang="en-US" sz="11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) embryo</a:t>
                    </a:r>
                    <a:endParaRPr lang="zh-CN" sz="105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" name="文本框 39">
                  <a:extLst>
                    <a:ext uri="{FF2B5EF4-FFF2-40B4-BE49-F238E27FC236}">
                      <a16:creationId xmlns:a16="http://schemas.microsoft.com/office/drawing/2014/main" id="{B6B858CF-3787-FE4B-9EC4-D46C01764816}"/>
                    </a:ext>
                  </a:extLst>
                </p:cNvPr>
                <p:cNvSpPr txBox="1"/>
                <p:nvPr/>
              </p:nvSpPr>
              <p:spPr>
                <a:xfrm>
                  <a:off x="1675097" y="-44123"/>
                  <a:ext cx="1695476" cy="2450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1100" b="1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Zebrafish</a:t>
                  </a:r>
                  <a:endParaRPr lang="zh-CN" sz="1050" kern="100">
                    <a:effectLst/>
                    <a:latin typeface="DengXian" panose="02010600030101010101" pitchFamily="2" charset="-122"/>
                    <a:ea typeface="DengXia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3A9094BA-F331-4BF7-95F9-5117C957BDC2}"/>
                  </a:ext>
                </a:extLst>
              </p:cNvPr>
              <p:cNvGrpSpPr/>
              <p:nvPr/>
            </p:nvGrpSpPr>
            <p:grpSpPr>
              <a:xfrm>
                <a:off x="2856847" y="3694201"/>
                <a:ext cx="2967833" cy="2722790"/>
                <a:chOff x="2917299" y="3636498"/>
                <a:chExt cx="2967833" cy="2722790"/>
              </a:xfrm>
            </p:grpSpPr>
            <p:sp>
              <p:nvSpPr>
                <p:cNvPr id="19" name="正方形/長方形 18">
                  <a:extLst>
                    <a:ext uri="{FF2B5EF4-FFF2-40B4-BE49-F238E27FC236}">
                      <a16:creationId xmlns:a16="http://schemas.microsoft.com/office/drawing/2014/main" id="{C63B6FDA-3C14-48DF-A26B-2BB9D5206D1C}"/>
                    </a:ext>
                  </a:extLst>
                </p:cNvPr>
                <p:cNvSpPr/>
                <p:nvPr/>
              </p:nvSpPr>
              <p:spPr>
                <a:xfrm>
                  <a:off x="5344008" y="3689584"/>
                  <a:ext cx="541124" cy="189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0A46CD72-A0A3-41AE-B182-D0F42DB9E7F2}"/>
                    </a:ext>
                  </a:extLst>
                </p:cNvPr>
                <p:cNvSpPr/>
                <p:nvPr/>
              </p:nvSpPr>
              <p:spPr>
                <a:xfrm>
                  <a:off x="2917299" y="3636498"/>
                  <a:ext cx="541124" cy="189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039A7FF3-BA72-4208-90B1-937F7F116A27}"/>
                    </a:ext>
                  </a:extLst>
                </p:cNvPr>
                <p:cNvSpPr/>
                <p:nvPr/>
              </p:nvSpPr>
              <p:spPr>
                <a:xfrm>
                  <a:off x="4203114" y="6169942"/>
                  <a:ext cx="541124" cy="189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00C8BAD9-6904-492F-BBCD-CFD322473249}"/>
                </a:ext>
              </a:extLst>
            </p:cNvPr>
            <p:cNvGrpSpPr/>
            <p:nvPr/>
          </p:nvGrpSpPr>
          <p:grpSpPr>
            <a:xfrm>
              <a:off x="2901102" y="3788874"/>
              <a:ext cx="2830769" cy="2511477"/>
              <a:chOff x="2881949" y="3797849"/>
              <a:chExt cx="2830769" cy="2511477"/>
            </a:xfrm>
          </p:grpSpPr>
          <p:cxnSp>
            <p:nvCxnSpPr>
              <p:cNvPr id="3" name="直線コネクタ 2">
                <a:extLst>
                  <a:ext uri="{FF2B5EF4-FFF2-40B4-BE49-F238E27FC236}">
                    <a16:creationId xmlns:a16="http://schemas.microsoft.com/office/drawing/2014/main" id="{F0A96DE4-5432-4166-8A22-EE10625D6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81949" y="3797849"/>
                <a:ext cx="3687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E50DD691-65E9-400D-9F89-E8796DE220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4008" y="3797849"/>
                <a:ext cx="3687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4B2C568D-BD34-4EC6-B110-BCAC24260A30}"/>
                  </a:ext>
                </a:extLst>
              </p:cNvPr>
              <p:cNvCxnSpPr/>
              <p:nvPr/>
            </p:nvCxnSpPr>
            <p:spPr>
              <a:xfrm>
                <a:off x="4328437" y="6309326"/>
                <a:ext cx="36871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61610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E556FAF1-9647-4D55-8DBC-632CC594B095}"/>
              </a:ext>
            </a:extLst>
          </p:cNvPr>
          <p:cNvGrpSpPr/>
          <p:nvPr/>
        </p:nvGrpSpPr>
        <p:grpSpPr>
          <a:xfrm>
            <a:off x="892020" y="7526659"/>
            <a:ext cx="2049124" cy="246221"/>
            <a:chOff x="892020" y="7534049"/>
            <a:chExt cx="2049124" cy="246221"/>
          </a:xfrm>
        </p:grpSpPr>
        <p:sp>
          <p:nvSpPr>
            <p:cNvPr id="73" name="右箭头 72">
              <a:extLst>
                <a:ext uri="{FF2B5EF4-FFF2-40B4-BE49-F238E27FC236}">
                  <a16:creationId xmlns:a16="http://schemas.microsoft.com/office/drawing/2014/main" id="{686ECE84-9CB4-DF43-A0C5-8E669E7D13FB}"/>
                </a:ext>
              </a:extLst>
            </p:cNvPr>
            <p:cNvSpPr/>
            <p:nvPr/>
          </p:nvSpPr>
          <p:spPr>
            <a:xfrm>
              <a:off x="892020" y="7554602"/>
              <a:ext cx="231231" cy="205115"/>
            </a:xfrm>
            <a:prstGeom prst="rightArrow">
              <a:avLst/>
            </a:prstGeom>
            <a:solidFill>
              <a:srgbClr val="FF40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文本框 530">
              <a:extLst>
                <a:ext uri="{FF2B5EF4-FFF2-40B4-BE49-F238E27FC236}">
                  <a16:creationId xmlns:a16="http://schemas.microsoft.com/office/drawing/2014/main" id="{BE5690A0-F4F6-644A-9A7B-D0EE76B528C3}"/>
                </a:ext>
              </a:extLst>
            </p:cNvPr>
            <p:cNvSpPr txBox="1"/>
            <p:nvPr/>
          </p:nvSpPr>
          <p:spPr>
            <a:xfrm>
              <a:off x="1087913" y="7534049"/>
              <a:ext cx="18532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: apoptotic cell death</a:t>
              </a:r>
              <a:endParaRPr lang="zh-CN" sz="105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569CA56-72B1-E34D-87FE-A0F5E0B6409A}"/>
              </a:ext>
            </a:extLst>
          </p:cNvPr>
          <p:cNvSpPr txBox="1"/>
          <p:nvPr/>
        </p:nvSpPr>
        <p:spPr>
          <a:xfrm>
            <a:off x="814537" y="8009308"/>
            <a:ext cx="5188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Figure 3.6  Time course of apoptosis induction in retina of zebrafish embryo.</a:t>
            </a:r>
          </a:p>
          <a:p>
            <a:pPr algn="just"/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    Zebrafish embryos at 50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hpf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were irradiated with 10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if gamma-rays and histological sections were prepared at 10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hpi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(D), 22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hpi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(E) and 48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hpi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(F) and Nissl-stained. Apoptotic cell death (magenta arrows) were present mainly in the INL of the retinas of the 10 and 22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hpi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embryos. There was no apoptotic cells in the 48 </a:t>
            </a:r>
            <a:r>
              <a:rPr lang="en-US" altLang="zh-CN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hpi</a:t>
            </a:r>
            <a:r>
              <a:rPr lang="en-US" altLang="zh-CN" sz="1100" dirty="0">
                <a:latin typeface="Calibri" panose="020F0502020204030204" pitchFamily="34" charset="0"/>
                <a:cs typeface="Calibri" panose="020F0502020204030204" pitchFamily="34" charset="0"/>
              </a:rPr>
              <a:t> embryos and non-irradiated embryos (A, B, C). Scale bars = 50 µm.</a:t>
            </a:r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27783DF9-E4F9-41BE-A856-EAD8EAE1322F}"/>
              </a:ext>
            </a:extLst>
          </p:cNvPr>
          <p:cNvGrpSpPr/>
          <p:nvPr/>
        </p:nvGrpSpPr>
        <p:grpSpPr>
          <a:xfrm>
            <a:off x="615020" y="269313"/>
            <a:ext cx="5560988" cy="7257346"/>
            <a:chOff x="292173" y="-51495"/>
            <a:chExt cx="5560988" cy="7257346"/>
          </a:xfrm>
        </p:grpSpPr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4392B66B-FFD9-449D-A87E-9A6333B28626}"/>
                </a:ext>
              </a:extLst>
            </p:cNvPr>
            <p:cNvGrpSpPr/>
            <p:nvPr/>
          </p:nvGrpSpPr>
          <p:grpSpPr>
            <a:xfrm>
              <a:off x="1269772" y="-51495"/>
              <a:ext cx="3509622" cy="276999"/>
              <a:chOff x="1269772" y="-51495"/>
              <a:chExt cx="3509622" cy="276999"/>
            </a:xfrm>
          </p:grpSpPr>
          <p:sp>
            <p:nvSpPr>
              <p:cNvPr id="51" name="文本框 521">
                <a:extLst>
                  <a:ext uri="{FF2B5EF4-FFF2-40B4-BE49-F238E27FC236}">
                    <a16:creationId xmlns:a16="http://schemas.microsoft.com/office/drawing/2014/main" id="{77522264-D4C2-9943-8819-BB6067042C2B}"/>
                  </a:ext>
                </a:extLst>
              </p:cNvPr>
              <p:cNvSpPr txBox="1"/>
              <p:nvPr/>
            </p:nvSpPr>
            <p:spPr>
              <a:xfrm>
                <a:off x="1269772" y="-51495"/>
                <a:ext cx="8674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Control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文本框 522">
                <a:extLst>
                  <a:ext uri="{FF2B5EF4-FFF2-40B4-BE49-F238E27FC236}">
                    <a16:creationId xmlns:a16="http://schemas.microsoft.com/office/drawing/2014/main" id="{74625949-0544-3A46-8C61-4650066891EB}"/>
                  </a:ext>
                </a:extLst>
              </p:cNvPr>
              <p:cNvSpPr txBox="1"/>
              <p:nvPr/>
            </p:nvSpPr>
            <p:spPr>
              <a:xfrm>
                <a:off x="3526539" y="-51495"/>
                <a:ext cx="125285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50hpf_10Gy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BB2B9BC5-3099-4459-94DE-5DBE7037B5B7}"/>
                </a:ext>
              </a:extLst>
            </p:cNvPr>
            <p:cNvGrpSpPr/>
            <p:nvPr/>
          </p:nvGrpSpPr>
          <p:grpSpPr>
            <a:xfrm>
              <a:off x="292173" y="952073"/>
              <a:ext cx="277000" cy="5800363"/>
              <a:chOff x="292173" y="952073"/>
              <a:chExt cx="277000" cy="5800363"/>
            </a:xfrm>
          </p:grpSpPr>
          <p:sp>
            <p:nvSpPr>
              <p:cNvPr id="56" name="文本框 517">
                <a:extLst>
                  <a:ext uri="{FF2B5EF4-FFF2-40B4-BE49-F238E27FC236}">
                    <a16:creationId xmlns:a16="http://schemas.microsoft.com/office/drawing/2014/main" id="{83E698AB-63C8-C24D-BE1E-1D2FCE1528FF}"/>
                  </a:ext>
                </a:extLst>
              </p:cNvPr>
              <p:cNvSpPr txBox="1"/>
              <p:nvPr/>
            </p:nvSpPr>
            <p:spPr>
              <a:xfrm rot="16200000">
                <a:off x="-120377" y="1364625"/>
                <a:ext cx="1102102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60</a:t>
                </a:r>
                <a:r>
                  <a:rPr lang="ja-JP" alt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pf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文本框 523">
                <a:extLst>
                  <a:ext uri="{FF2B5EF4-FFF2-40B4-BE49-F238E27FC236}">
                    <a16:creationId xmlns:a16="http://schemas.microsoft.com/office/drawing/2014/main" id="{07CC6234-F169-2444-8AB1-5B8ACCBA6B81}"/>
                  </a:ext>
                </a:extLst>
              </p:cNvPr>
              <p:cNvSpPr txBox="1"/>
              <p:nvPr/>
            </p:nvSpPr>
            <p:spPr>
              <a:xfrm rot="16200000">
                <a:off x="-120378" y="6062885"/>
                <a:ext cx="11021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96 </a:t>
                </a:r>
                <a:r>
                  <a:rPr lang="en-US" altLang="zh-CN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pf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文本框 524">
                <a:extLst>
                  <a:ext uri="{FF2B5EF4-FFF2-40B4-BE49-F238E27FC236}">
                    <a16:creationId xmlns:a16="http://schemas.microsoft.com/office/drawing/2014/main" id="{09F5CC8E-36AA-6F40-B19E-70724DD22E69}"/>
                  </a:ext>
                </a:extLst>
              </p:cNvPr>
              <p:cNvSpPr txBox="1"/>
              <p:nvPr/>
            </p:nvSpPr>
            <p:spPr>
              <a:xfrm rot="16200000">
                <a:off x="-120378" y="3727321"/>
                <a:ext cx="11021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72 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hpf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19ABC8C2-89F1-4D13-A031-426FD60675A0}"/>
                </a:ext>
              </a:extLst>
            </p:cNvPr>
            <p:cNvGrpSpPr/>
            <p:nvPr/>
          </p:nvGrpSpPr>
          <p:grpSpPr>
            <a:xfrm>
              <a:off x="5576162" y="713820"/>
              <a:ext cx="276999" cy="6038745"/>
              <a:chOff x="5576162" y="713820"/>
              <a:chExt cx="276999" cy="6038745"/>
            </a:xfrm>
          </p:grpSpPr>
          <p:sp>
            <p:nvSpPr>
              <p:cNvPr id="59" name="文本框 526">
                <a:extLst>
                  <a:ext uri="{FF2B5EF4-FFF2-40B4-BE49-F238E27FC236}">
                    <a16:creationId xmlns:a16="http://schemas.microsoft.com/office/drawing/2014/main" id="{0452AABF-10DA-8044-8924-039FF5327C98}"/>
                  </a:ext>
                </a:extLst>
              </p:cNvPr>
              <p:cNvSpPr txBox="1"/>
              <p:nvPr/>
            </p:nvSpPr>
            <p:spPr>
              <a:xfrm rot="16200000">
                <a:off x="4925357" y="1364625"/>
                <a:ext cx="15786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10 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hpi</a:t>
                </a: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(60 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hpf</a:t>
                </a: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文本框 525">
                <a:extLst>
                  <a:ext uri="{FF2B5EF4-FFF2-40B4-BE49-F238E27FC236}">
                    <a16:creationId xmlns:a16="http://schemas.microsoft.com/office/drawing/2014/main" id="{41965574-C690-E945-98FB-AA3ED2F8CB15}"/>
                  </a:ext>
                </a:extLst>
              </p:cNvPr>
              <p:cNvSpPr txBox="1"/>
              <p:nvPr/>
            </p:nvSpPr>
            <p:spPr>
              <a:xfrm rot="16200000">
                <a:off x="5163482" y="6062885"/>
                <a:ext cx="110236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48 </a:t>
                </a:r>
                <a:r>
                  <a:rPr lang="en-US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pi</a:t>
                </a: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(96 </a:t>
                </a:r>
                <a:r>
                  <a:rPr lang="en-US" sz="1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pf</a:t>
                </a: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文本框 527">
                <a:extLst>
                  <a:ext uri="{FF2B5EF4-FFF2-40B4-BE49-F238E27FC236}">
                    <a16:creationId xmlns:a16="http://schemas.microsoft.com/office/drawing/2014/main" id="{5B78B20B-D755-074B-B22C-93ACC65E5F39}"/>
                  </a:ext>
                </a:extLst>
              </p:cNvPr>
              <p:cNvSpPr txBox="1"/>
              <p:nvPr/>
            </p:nvSpPr>
            <p:spPr>
              <a:xfrm rot="16200000">
                <a:off x="4953932" y="3727321"/>
                <a:ext cx="15214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22 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hpi</a:t>
                </a: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 (72 </a:t>
                </a:r>
                <a:r>
                  <a:rPr lang="en-US" sz="1200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hpf</a:t>
                </a:r>
                <a:r>
                  <a:rPr lang="en-US" sz="1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)</a:t>
                </a:r>
                <a:endParaRPr lang="zh-CN" sz="1200" kern="100" dirty="0">
                  <a:effectLst/>
                  <a:latin typeface="DengXian" panose="02010600030101010101" pitchFamily="2" charset="-122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892C599F-A9AC-4F9B-831C-9DC1B50AE4B2}"/>
                </a:ext>
              </a:extLst>
            </p:cNvPr>
            <p:cNvGrpSpPr/>
            <p:nvPr/>
          </p:nvGrpSpPr>
          <p:grpSpPr>
            <a:xfrm>
              <a:off x="586093" y="341548"/>
              <a:ext cx="2234768" cy="6803270"/>
              <a:chOff x="586093" y="341548"/>
              <a:chExt cx="2234768" cy="6803270"/>
            </a:xfrm>
          </p:grpSpPr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4C56BE05-C6CF-4F46-A52F-85CBB62B8D65}"/>
                  </a:ext>
                </a:extLst>
              </p:cNvPr>
              <p:cNvGrpSpPr/>
              <p:nvPr/>
            </p:nvGrpSpPr>
            <p:grpSpPr>
              <a:xfrm>
                <a:off x="727800" y="5196917"/>
                <a:ext cx="2093061" cy="1947901"/>
                <a:chOff x="727800" y="5196917"/>
                <a:chExt cx="2093061" cy="1947901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A146C473-FA2A-7D46-9401-92790AD1179F}"/>
                    </a:ext>
                  </a:extLst>
                </p:cNvPr>
                <p:cNvGrpSpPr/>
                <p:nvPr/>
              </p:nvGrpSpPr>
              <p:grpSpPr>
                <a:xfrm>
                  <a:off x="727800" y="5341095"/>
                  <a:ext cx="2021999" cy="1803723"/>
                  <a:chOff x="0" y="0"/>
                  <a:chExt cx="1852930" cy="1652905"/>
                </a:xfrm>
              </p:grpSpPr>
              <p:pic>
                <p:nvPicPr>
                  <p:cNvPr id="21" name="图片 20" descr="图片包含 躺, 旧, 蓝色, 项链&#10;&#10;描述已自动生成">
                    <a:extLst>
                      <a:ext uri="{FF2B5EF4-FFF2-40B4-BE49-F238E27FC236}">
                        <a16:creationId xmlns:a16="http://schemas.microsoft.com/office/drawing/2014/main" id="{2C5E1B92-CC46-7B49-BE42-720065C7EB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5947"/>
                  <a:stretch/>
                </p:blipFill>
                <p:spPr>
                  <a:xfrm>
                    <a:off x="0" y="0"/>
                    <a:ext cx="1852930" cy="1652905"/>
                  </a:xfrm>
                  <a:prstGeom prst="rect">
                    <a:avLst/>
                  </a:prstGeom>
                </p:spPr>
              </p:pic>
              <p:sp>
                <p:nvSpPr>
                  <p:cNvPr id="22" name="文本框 489">
                    <a:extLst>
                      <a:ext uri="{FF2B5EF4-FFF2-40B4-BE49-F238E27FC236}">
                        <a16:creationId xmlns:a16="http://schemas.microsoft.com/office/drawing/2014/main" id="{00654B24-FDB5-B240-B9CF-FDCDC7815C7B}"/>
                      </a:ext>
                    </a:extLst>
                  </p:cNvPr>
                  <p:cNvSpPr txBox="1"/>
                  <p:nvPr/>
                </p:nvSpPr>
                <p:spPr>
                  <a:xfrm rot="18116455">
                    <a:off x="315346" y="274719"/>
                    <a:ext cx="419100" cy="2538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ONL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文本框 490">
                    <a:extLst>
                      <a:ext uri="{FF2B5EF4-FFF2-40B4-BE49-F238E27FC236}">
                        <a16:creationId xmlns:a16="http://schemas.microsoft.com/office/drawing/2014/main" id="{B55A053A-433D-DC47-892F-86CB6D35C944}"/>
                      </a:ext>
                    </a:extLst>
                  </p:cNvPr>
                  <p:cNvSpPr txBox="1"/>
                  <p:nvPr/>
                </p:nvSpPr>
                <p:spPr>
                  <a:xfrm rot="17986470">
                    <a:off x="478194" y="365108"/>
                    <a:ext cx="377825" cy="2538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INL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文本框 488">
                    <a:extLst>
                      <a:ext uri="{FF2B5EF4-FFF2-40B4-BE49-F238E27FC236}">
                        <a16:creationId xmlns:a16="http://schemas.microsoft.com/office/drawing/2014/main" id="{84219748-DEC7-274D-A0E1-004C1BB37B47}"/>
                      </a:ext>
                    </a:extLst>
                  </p:cNvPr>
                  <p:cNvSpPr txBox="1"/>
                  <p:nvPr/>
                </p:nvSpPr>
                <p:spPr>
                  <a:xfrm rot="17986470">
                    <a:off x="699796" y="521702"/>
                    <a:ext cx="438741" cy="2538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GCL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20" name="直线连接符 19">
                  <a:extLst>
                    <a:ext uri="{FF2B5EF4-FFF2-40B4-BE49-F238E27FC236}">
                      <a16:creationId xmlns:a16="http://schemas.microsoft.com/office/drawing/2014/main" id="{C91C55DB-4660-B14A-897B-8A1A79C517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37442" y="7038417"/>
                  <a:ext cx="37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16B2C725-539E-CD47-B6DA-09A567851EA4}"/>
                    </a:ext>
                  </a:extLst>
                </p:cNvPr>
                <p:cNvSpPr txBox="1"/>
                <p:nvPr/>
              </p:nvSpPr>
              <p:spPr>
                <a:xfrm>
                  <a:off x="2485302" y="5196917"/>
                  <a:ext cx="335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C</a:t>
                  </a:r>
                  <a:endParaRPr kumimoji="1" lang="zh-CN" altLang="en-US" sz="2000" dirty="0"/>
                </a:p>
              </p:txBody>
            </p:sp>
          </p:grpSp>
          <p:grpSp>
            <p:nvGrpSpPr>
              <p:cNvPr id="78" name="グループ化 77">
                <a:extLst>
                  <a:ext uri="{FF2B5EF4-FFF2-40B4-BE49-F238E27FC236}">
                    <a16:creationId xmlns:a16="http://schemas.microsoft.com/office/drawing/2014/main" id="{AA82EF32-0ABA-4803-B4FE-229E6A779947}"/>
                  </a:ext>
                </a:extLst>
              </p:cNvPr>
              <p:cNvGrpSpPr/>
              <p:nvPr/>
            </p:nvGrpSpPr>
            <p:grpSpPr>
              <a:xfrm>
                <a:off x="710296" y="341548"/>
                <a:ext cx="2110565" cy="2400001"/>
                <a:chOff x="710296" y="399670"/>
                <a:chExt cx="2110565" cy="2400001"/>
              </a:xfrm>
            </p:grpSpPr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id="{E2A39E09-D110-4646-9C04-A79CE6ACB7A8}"/>
                    </a:ext>
                  </a:extLst>
                </p:cNvPr>
                <p:cNvGrpSpPr/>
                <p:nvPr/>
              </p:nvGrpSpPr>
              <p:grpSpPr>
                <a:xfrm>
                  <a:off x="710296" y="399670"/>
                  <a:ext cx="2026207" cy="2400001"/>
                  <a:chOff x="592966" y="371042"/>
                  <a:chExt cx="2026207" cy="2400001"/>
                </a:xfrm>
              </p:grpSpPr>
              <p:grpSp>
                <p:nvGrpSpPr>
                  <p:cNvPr id="6" name="组合 5">
                    <a:extLst>
                      <a:ext uri="{FF2B5EF4-FFF2-40B4-BE49-F238E27FC236}">
                        <a16:creationId xmlns:a16="http://schemas.microsoft.com/office/drawing/2014/main" id="{ABC6BD08-16E3-9347-A955-10CE321EA2BE}"/>
                      </a:ext>
                    </a:extLst>
                  </p:cNvPr>
                  <p:cNvGrpSpPr/>
                  <p:nvPr/>
                </p:nvGrpSpPr>
                <p:grpSpPr>
                  <a:xfrm>
                    <a:off x="592966" y="371042"/>
                    <a:ext cx="2022347" cy="2400001"/>
                    <a:chOff x="761364" y="778993"/>
                    <a:chExt cx="1420495" cy="1685759"/>
                  </a:xfrm>
                </p:grpSpPr>
                <p:pic>
                  <p:nvPicPr>
                    <p:cNvPr id="2" name="图片 1" descr="图片包含 游戏机, 过滤网, 紫色, 玻璃&#10;&#10;描述已自动生成">
                      <a:extLst>
                        <a:ext uri="{FF2B5EF4-FFF2-40B4-BE49-F238E27FC236}">
                          <a16:creationId xmlns:a16="http://schemas.microsoft.com/office/drawing/2014/main" id="{65F18948-D53F-504D-82E9-2BD4BBBEB8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5542"/>
                    <a:stretch/>
                  </p:blipFill>
                  <p:spPr>
                    <a:xfrm>
                      <a:off x="761364" y="811847"/>
                      <a:ext cx="1420495" cy="165290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" name="文本框 488">
                      <a:extLst>
                        <a:ext uri="{FF2B5EF4-FFF2-40B4-BE49-F238E27FC236}">
                          <a16:creationId xmlns:a16="http://schemas.microsoft.com/office/drawing/2014/main" id="{84219748-DEC7-274D-A0E1-004C1BB37B47}"/>
                        </a:ext>
                      </a:extLst>
                    </p:cNvPr>
                    <p:cNvSpPr txBox="1"/>
                    <p:nvPr/>
                  </p:nvSpPr>
                  <p:spPr>
                    <a:xfrm rot="17986470">
                      <a:off x="1449526" y="1118666"/>
                      <a:ext cx="438150" cy="1945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2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GCL</a:t>
                      </a:r>
                      <a:endParaRPr lang="zh-CN" sz="12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4" name="文本框 489">
                      <a:extLst>
                        <a:ext uri="{FF2B5EF4-FFF2-40B4-BE49-F238E27FC236}">
                          <a16:creationId xmlns:a16="http://schemas.microsoft.com/office/drawing/2014/main" id="{00654B24-FDB5-B240-B9CF-FDCDC7815C7B}"/>
                        </a:ext>
                      </a:extLst>
                    </p:cNvPr>
                    <p:cNvSpPr txBox="1"/>
                    <p:nvPr/>
                  </p:nvSpPr>
                  <p:spPr>
                    <a:xfrm rot="18116455">
                      <a:off x="1173105" y="891261"/>
                      <a:ext cx="419100" cy="1945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just"/>
                      <a:r>
                        <a:rPr lang="en-US" sz="12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ONL</a:t>
                      </a:r>
                      <a:endParaRPr lang="zh-CN" sz="12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" name="文本框 490">
                      <a:extLst>
                        <a:ext uri="{FF2B5EF4-FFF2-40B4-BE49-F238E27FC236}">
                          <a16:creationId xmlns:a16="http://schemas.microsoft.com/office/drawing/2014/main" id="{B55A053A-433D-DC47-892F-86CB6D35C944}"/>
                        </a:ext>
                      </a:extLst>
                    </p:cNvPr>
                    <p:cNvSpPr txBox="1"/>
                    <p:nvPr/>
                  </p:nvSpPr>
                  <p:spPr>
                    <a:xfrm rot="17986470">
                      <a:off x="1303903" y="1000298"/>
                      <a:ext cx="378460" cy="27305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noAutofit/>
                    </a:bodyPr>
                    <a:lstStyle/>
                    <a:p>
                      <a:pPr algn="just"/>
                      <a:r>
                        <a:rPr lang="en-US" sz="1200" b="1" kern="1200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INL</a:t>
                      </a:r>
                      <a:endParaRPr lang="zh-CN" sz="12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7" name="正方形/長方形 6">
                    <a:extLst>
                      <a:ext uri="{FF2B5EF4-FFF2-40B4-BE49-F238E27FC236}">
                        <a16:creationId xmlns:a16="http://schemas.microsoft.com/office/drawing/2014/main" id="{03ACA212-A7EC-47C1-8538-118CFBF4F603}"/>
                      </a:ext>
                    </a:extLst>
                  </p:cNvPr>
                  <p:cNvSpPr/>
                  <p:nvPr/>
                </p:nvSpPr>
                <p:spPr>
                  <a:xfrm>
                    <a:off x="2237117" y="2539567"/>
                    <a:ext cx="382056" cy="1976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1F5456F6-C44F-BB44-9C03-2F2B085E74A5}"/>
                    </a:ext>
                  </a:extLst>
                </p:cNvPr>
                <p:cNvSpPr txBox="1"/>
                <p:nvPr/>
              </p:nvSpPr>
              <p:spPr>
                <a:xfrm>
                  <a:off x="2485302" y="421805"/>
                  <a:ext cx="335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A</a:t>
                  </a:r>
                  <a:endParaRPr kumimoji="1" lang="zh-CN" altLang="en-US" sz="2000" dirty="0"/>
                </a:p>
              </p:txBody>
            </p:sp>
            <p:cxnSp>
              <p:nvCxnSpPr>
                <p:cNvPr id="72" name="直线连接符 19">
                  <a:extLst>
                    <a:ext uri="{FF2B5EF4-FFF2-40B4-BE49-F238E27FC236}">
                      <a16:creationId xmlns:a16="http://schemas.microsoft.com/office/drawing/2014/main" id="{8F31BC48-49AA-40F9-AA8C-75C91C7130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18642" y="2447273"/>
                  <a:ext cx="49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グループ化 76">
                <a:extLst>
                  <a:ext uri="{FF2B5EF4-FFF2-40B4-BE49-F238E27FC236}">
                    <a16:creationId xmlns:a16="http://schemas.microsoft.com/office/drawing/2014/main" id="{24808C09-494A-475D-9403-F5F85AE45766}"/>
                  </a:ext>
                </a:extLst>
              </p:cNvPr>
              <p:cNvGrpSpPr/>
              <p:nvPr/>
            </p:nvGrpSpPr>
            <p:grpSpPr>
              <a:xfrm>
                <a:off x="586093" y="2632312"/>
                <a:ext cx="2234768" cy="2467017"/>
                <a:chOff x="586093" y="2632312"/>
                <a:chExt cx="2234768" cy="2467017"/>
              </a:xfrm>
            </p:grpSpPr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F2FFE696-944B-ED46-B613-DFC6FEA87E35}"/>
                    </a:ext>
                  </a:extLst>
                </p:cNvPr>
                <p:cNvGrpSpPr/>
                <p:nvPr/>
              </p:nvGrpSpPr>
              <p:grpSpPr>
                <a:xfrm>
                  <a:off x="728228" y="2711174"/>
                  <a:ext cx="2019334" cy="2388155"/>
                  <a:chOff x="628394" y="2741730"/>
                  <a:chExt cx="1850488" cy="2188469"/>
                </a:xfrm>
              </p:grpSpPr>
              <p:pic>
                <p:nvPicPr>
                  <p:cNvPr id="8" name="图片 7" descr="桌子上放着蓝色的星球&#10;&#10;低可信度描述已自动生成">
                    <a:extLst>
                      <a:ext uri="{FF2B5EF4-FFF2-40B4-BE49-F238E27FC236}">
                        <a16:creationId xmlns:a16="http://schemas.microsoft.com/office/drawing/2014/main" id="{FF968017-0098-C947-A576-2F50A567B5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576"/>
                  <a:stretch/>
                </p:blipFill>
                <p:spPr>
                  <a:xfrm>
                    <a:off x="628394" y="2741730"/>
                    <a:ext cx="1850488" cy="2188469"/>
                  </a:xfrm>
                  <a:prstGeom prst="rect">
                    <a:avLst/>
                  </a:prstGeom>
                </p:spPr>
              </p:pic>
              <p:sp>
                <p:nvSpPr>
                  <p:cNvPr id="9" name="文本框 489">
                    <a:extLst>
                      <a:ext uri="{FF2B5EF4-FFF2-40B4-BE49-F238E27FC236}">
                        <a16:creationId xmlns:a16="http://schemas.microsoft.com/office/drawing/2014/main" id="{00654B24-FDB5-B240-B9CF-FDCDC7815C7B}"/>
                      </a:ext>
                    </a:extLst>
                  </p:cNvPr>
                  <p:cNvSpPr txBox="1"/>
                  <p:nvPr/>
                </p:nvSpPr>
                <p:spPr>
                  <a:xfrm rot="19268127">
                    <a:off x="1102282" y="2841893"/>
                    <a:ext cx="554895" cy="2538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ONL</a:t>
                    </a:r>
                    <a:endParaRPr lang="zh-CN" sz="1200" kern="100" dirty="0">
                      <a:solidFill>
                        <a:srgbClr val="FFFF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0" name="文本框 490">
                    <a:extLst>
                      <a:ext uri="{FF2B5EF4-FFF2-40B4-BE49-F238E27FC236}">
                        <a16:creationId xmlns:a16="http://schemas.microsoft.com/office/drawing/2014/main" id="{B55A053A-433D-DC47-892F-86CB6D35C944}"/>
                      </a:ext>
                    </a:extLst>
                  </p:cNvPr>
                  <p:cNvSpPr txBox="1"/>
                  <p:nvPr/>
                </p:nvSpPr>
                <p:spPr>
                  <a:xfrm rot="19225932">
                    <a:off x="1376829" y="2838069"/>
                    <a:ext cx="501088" cy="2538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INL</a:t>
                    </a:r>
                    <a:endParaRPr lang="zh-CN" sz="1200" kern="100" dirty="0">
                      <a:solidFill>
                        <a:srgbClr val="FFFF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" name="文本框 488">
                    <a:extLst>
                      <a:ext uri="{FF2B5EF4-FFF2-40B4-BE49-F238E27FC236}">
                        <a16:creationId xmlns:a16="http://schemas.microsoft.com/office/drawing/2014/main" id="{84219748-DEC7-274D-A0E1-004C1BB37B47}"/>
                      </a:ext>
                    </a:extLst>
                  </p:cNvPr>
                  <p:cNvSpPr txBox="1"/>
                  <p:nvPr/>
                </p:nvSpPr>
                <p:spPr>
                  <a:xfrm rot="19874598">
                    <a:off x="1662547" y="3257049"/>
                    <a:ext cx="419772" cy="25383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GCL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71" name="直线连接符 19">
                  <a:extLst>
                    <a:ext uri="{FF2B5EF4-FFF2-40B4-BE49-F238E27FC236}">
                      <a16:creationId xmlns:a16="http://schemas.microsoft.com/office/drawing/2014/main" id="{239E8541-C753-4399-AFCC-F49F332C6E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093" y="4989074"/>
                  <a:ext cx="4968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B90E3B87-C52B-F54C-A6D6-B9E1AABB4939}"/>
                    </a:ext>
                  </a:extLst>
                </p:cNvPr>
                <p:cNvSpPr txBox="1"/>
                <p:nvPr/>
              </p:nvSpPr>
              <p:spPr>
                <a:xfrm>
                  <a:off x="2485302" y="2632312"/>
                  <a:ext cx="335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B</a:t>
                  </a:r>
                  <a:endParaRPr kumimoji="1" lang="zh-CN" altLang="en-US" sz="2000" dirty="0"/>
                </a:p>
              </p:txBody>
            </p:sp>
          </p:grpSp>
        </p:grpSp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4F5A5896-5E86-46B2-8772-FBFB4507251B}"/>
                </a:ext>
              </a:extLst>
            </p:cNvPr>
            <p:cNvGrpSpPr/>
            <p:nvPr/>
          </p:nvGrpSpPr>
          <p:grpSpPr>
            <a:xfrm>
              <a:off x="2989912" y="264700"/>
              <a:ext cx="2326108" cy="6941151"/>
              <a:chOff x="3134290" y="264700"/>
              <a:chExt cx="2326108" cy="6941151"/>
            </a:xfrm>
          </p:grpSpPr>
          <p:grpSp>
            <p:nvGrpSpPr>
              <p:cNvPr id="75" name="グループ化 74">
                <a:extLst>
                  <a:ext uri="{FF2B5EF4-FFF2-40B4-BE49-F238E27FC236}">
                    <a16:creationId xmlns:a16="http://schemas.microsoft.com/office/drawing/2014/main" id="{E5F51344-08CA-4B18-841F-B15A670933BB}"/>
                  </a:ext>
                </a:extLst>
              </p:cNvPr>
              <p:cNvGrpSpPr/>
              <p:nvPr/>
            </p:nvGrpSpPr>
            <p:grpSpPr>
              <a:xfrm>
                <a:off x="3437701" y="5196917"/>
                <a:ext cx="2022697" cy="2008934"/>
                <a:chOff x="3437701" y="5196917"/>
                <a:chExt cx="2022697" cy="2008934"/>
              </a:xfrm>
            </p:grpSpPr>
            <p:grpSp>
              <p:nvGrpSpPr>
                <p:cNvPr id="50" name="グループ化 49">
                  <a:extLst>
                    <a:ext uri="{FF2B5EF4-FFF2-40B4-BE49-F238E27FC236}">
                      <a16:creationId xmlns:a16="http://schemas.microsoft.com/office/drawing/2014/main" id="{43AE26AE-F3B5-403D-A19F-5EC0631B765D}"/>
                    </a:ext>
                  </a:extLst>
                </p:cNvPr>
                <p:cNvGrpSpPr/>
                <p:nvPr/>
              </p:nvGrpSpPr>
              <p:grpSpPr>
                <a:xfrm>
                  <a:off x="3437701" y="5402401"/>
                  <a:ext cx="1735122" cy="1803450"/>
                  <a:chOff x="3299415" y="5331057"/>
                  <a:chExt cx="1735122" cy="1803450"/>
                </a:xfrm>
              </p:grpSpPr>
              <p:pic>
                <p:nvPicPr>
                  <p:cNvPr id="44" name="图片 43" descr="图片包含 室内, 桌子, 手机, 盘子&#10;&#10;描述已自动生成">
                    <a:extLst>
                      <a:ext uri="{FF2B5EF4-FFF2-40B4-BE49-F238E27FC236}">
                        <a16:creationId xmlns:a16="http://schemas.microsoft.com/office/drawing/2014/main" id="{109EBC4D-0A03-7348-8203-04E57BBBA7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bright="20000" contrast="-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876" r="10971"/>
                  <a:stretch/>
                </p:blipFill>
                <p:spPr>
                  <a:xfrm>
                    <a:off x="3299415" y="5331057"/>
                    <a:ext cx="1735122" cy="180345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46" name="文本框 489">
                    <a:extLst>
                      <a:ext uri="{FF2B5EF4-FFF2-40B4-BE49-F238E27FC236}">
                        <a16:creationId xmlns:a16="http://schemas.microsoft.com/office/drawing/2014/main" id="{00654B24-FDB5-B240-B9CF-FDCDC7815C7B}"/>
                      </a:ext>
                    </a:extLst>
                  </p:cNvPr>
                  <p:cNvSpPr txBox="1"/>
                  <p:nvPr/>
                </p:nvSpPr>
                <p:spPr>
                  <a:xfrm rot="20748536">
                    <a:off x="3476833" y="5482052"/>
                    <a:ext cx="45734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 err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ONL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" name="文本框 488">
                    <a:extLst>
                      <a:ext uri="{FF2B5EF4-FFF2-40B4-BE49-F238E27FC236}">
                        <a16:creationId xmlns:a16="http://schemas.microsoft.com/office/drawing/2014/main" id="{84219748-DEC7-274D-A0E1-004C1BB37B47}"/>
                      </a:ext>
                    </a:extLst>
                  </p:cNvPr>
                  <p:cNvSpPr txBox="1"/>
                  <p:nvPr/>
                </p:nvSpPr>
                <p:spPr>
                  <a:xfrm rot="20618551">
                    <a:off x="3755094" y="6000709"/>
                    <a:ext cx="478822" cy="276999"/>
                  </a:xfrm>
                  <a:prstGeom prst="rect">
                    <a:avLst/>
                  </a:prstGeom>
                  <a:solidFill>
                    <a:srgbClr val="FFFFFF">
                      <a:alpha val="45098"/>
                    </a:srgb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 err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GCL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" name="文本框 490">
                    <a:extLst>
                      <a:ext uri="{FF2B5EF4-FFF2-40B4-BE49-F238E27FC236}">
                        <a16:creationId xmlns:a16="http://schemas.microsoft.com/office/drawing/2014/main" id="{B55A053A-433D-DC47-892F-86CB6D35C944}"/>
                      </a:ext>
                    </a:extLst>
                  </p:cNvPr>
                  <p:cNvSpPr txBox="1"/>
                  <p:nvPr/>
                </p:nvSpPr>
                <p:spPr>
                  <a:xfrm rot="20618551">
                    <a:off x="3584868" y="5754143"/>
                    <a:ext cx="412299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INL</a:t>
                    </a:r>
                    <a:endParaRPr lang="zh-CN" sz="1200" kern="100" dirty="0">
                      <a:solidFill>
                        <a:srgbClr val="FF0000"/>
                      </a:solidFill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49" name="直线连接符 48">
                  <a:extLst>
                    <a:ext uri="{FF2B5EF4-FFF2-40B4-BE49-F238E27FC236}">
                      <a16:creationId xmlns:a16="http://schemas.microsoft.com/office/drawing/2014/main" id="{A740459C-9474-D741-9370-14FA32077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82398" y="7038417"/>
                  <a:ext cx="378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8D9281E4-3F3A-5F48-8EA5-7B7185A733D3}"/>
                    </a:ext>
                  </a:extLst>
                </p:cNvPr>
                <p:cNvSpPr txBox="1"/>
                <p:nvPr/>
              </p:nvSpPr>
              <p:spPr>
                <a:xfrm>
                  <a:off x="5063361" y="5196917"/>
                  <a:ext cx="335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F</a:t>
                  </a:r>
                  <a:endParaRPr kumimoji="1" lang="zh-CN" altLang="en-US" sz="2000" dirty="0"/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07EA9D97-6999-4974-A125-B015B4CFFC36}"/>
                  </a:ext>
                </a:extLst>
              </p:cNvPr>
              <p:cNvGrpSpPr/>
              <p:nvPr/>
            </p:nvGrpSpPr>
            <p:grpSpPr>
              <a:xfrm>
                <a:off x="3134290" y="264700"/>
                <a:ext cx="2326108" cy="2293498"/>
                <a:chOff x="3134290" y="322822"/>
                <a:chExt cx="2326108" cy="2293498"/>
              </a:xfrm>
            </p:grpSpPr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id="{47B63A93-7544-4ED6-8B53-814950C2D207}"/>
                    </a:ext>
                  </a:extLst>
                </p:cNvPr>
                <p:cNvGrpSpPr/>
                <p:nvPr/>
              </p:nvGrpSpPr>
              <p:grpSpPr>
                <a:xfrm>
                  <a:off x="3134290" y="322822"/>
                  <a:ext cx="2311655" cy="2293498"/>
                  <a:chOff x="3134290" y="322822"/>
                  <a:chExt cx="2311655" cy="2293498"/>
                </a:xfrm>
              </p:grpSpPr>
              <p:grpSp>
                <p:nvGrpSpPr>
                  <p:cNvPr id="26" name="グループ化 23">
                    <a:extLst>
                      <a:ext uri="{FF2B5EF4-FFF2-40B4-BE49-F238E27FC236}">
                        <a16:creationId xmlns:a16="http://schemas.microsoft.com/office/drawing/2014/main" id="{690A539E-5E52-724A-9E18-4A5F1CED81DC}"/>
                      </a:ext>
                    </a:extLst>
                  </p:cNvPr>
                  <p:cNvGrpSpPr/>
                  <p:nvPr/>
                </p:nvGrpSpPr>
                <p:grpSpPr>
                  <a:xfrm>
                    <a:off x="3134290" y="322822"/>
                    <a:ext cx="2311655" cy="2293498"/>
                    <a:chOff x="239204" y="2077916"/>
                    <a:chExt cx="1146412" cy="1137506"/>
                  </a:xfrm>
                </p:grpSpPr>
                <p:pic>
                  <p:nvPicPr>
                    <p:cNvPr id="31" name="图片 30" descr="图片包含 躺, 桌子, 动物, 对&#10;&#10;描述已自动生成">
                      <a:extLst>
                        <a:ext uri="{FF2B5EF4-FFF2-40B4-BE49-F238E27FC236}">
                          <a16:creationId xmlns:a16="http://schemas.microsoft.com/office/drawing/2014/main" id="{4919B669-B592-CF4B-943C-D7CB4DAAA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colorTemperature colorTemp="7200"/>
                              </a14:imgEffect>
                              <a14:imgEffect>
                                <a14:brightnessContrast bright="2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719" t="7719" r="14529"/>
                    <a:stretch/>
                  </p:blipFill>
                  <p:spPr>
                    <a:xfrm>
                      <a:off x="239204" y="2077916"/>
                      <a:ext cx="1146412" cy="1137506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右箭头 31">
                      <a:extLst>
                        <a:ext uri="{FF2B5EF4-FFF2-40B4-BE49-F238E27FC236}">
                          <a16:creationId xmlns:a16="http://schemas.microsoft.com/office/drawing/2014/main" id="{CA26D1CE-2DA7-8A4F-84D5-D47436ECCD52}"/>
                        </a:ext>
                      </a:extLst>
                    </p:cNvPr>
                    <p:cNvSpPr/>
                    <p:nvPr/>
                  </p:nvSpPr>
                  <p:spPr>
                    <a:xfrm rot="7013254">
                      <a:off x="493442" y="2752662"/>
                      <a:ext cx="140792" cy="85629"/>
                    </a:xfrm>
                    <a:prstGeom prst="rightArrow">
                      <a:avLst/>
                    </a:prstGeom>
                    <a:solidFill>
                      <a:srgbClr val="FF40FF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" name="右箭头 32">
                      <a:extLst>
                        <a:ext uri="{FF2B5EF4-FFF2-40B4-BE49-F238E27FC236}">
                          <a16:creationId xmlns:a16="http://schemas.microsoft.com/office/drawing/2014/main" id="{74E90809-19D2-1B48-BF3E-CC682D9B1CDC}"/>
                        </a:ext>
                      </a:extLst>
                    </p:cNvPr>
                    <p:cNvSpPr/>
                    <p:nvPr/>
                  </p:nvSpPr>
                  <p:spPr>
                    <a:xfrm rot="7013254">
                      <a:off x="575130" y="2859727"/>
                      <a:ext cx="140792" cy="85629"/>
                    </a:xfrm>
                    <a:prstGeom prst="rightArrow">
                      <a:avLst/>
                    </a:prstGeom>
                    <a:solidFill>
                      <a:srgbClr val="FF40FF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27" name="文本框 488">
                    <a:extLst>
                      <a:ext uri="{FF2B5EF4-FFF2-40B4-BE49-F238E27FC236}">
                        <a16:creationId xmlns:a16="http://schemas.microsoft.com/office/drawing/2014/main" id="{84219748-DEC7-274D-A0E1-004C1BB37B47}"/>
                      </a:ext>
                    </a:extLst>
                  </p:cNvPr>
                  <p:cNvSpPr txBox="1"/>
                  <p:nvPr/>
                </p:nvSpPr>
                <p:spPr>
                  <a:xfrm rot="17986470">
                    <a:off x="4324201" y="833928"/>
                    <a:ext cx="660144" cy="276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 err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GCL</a:t>
                    </a:r>
                    <a:endParaRPr lang="zh-CN" sz="120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" name="文本框 490">
                    <a:extLst>
                      <a:ext uri="{FF2B5EF4-FFF2-40B4-BE49-F238E27FC236}">
                        <a16:creationId xmlns:a16="http://schemas.microsoft.com/office/drawing/2014/main" id="{B55A053A-433D-DC47-892F-86CB6D35C944}"/>
                      </a:ext>
                    </a:extLst>
                  </p:cNvPr>
                  <p:cNvSpPr txBox="1"/>
                  <p:nvPr/>
                </p:nvSpPr>
                <p:spPr>
                  <a:xfrm rot="17986470">
                    <a:off x="3693843" y="1173296"/>
                    <a:ext cx="569443" cy="276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INL</a:t>
                    </a:r>
                    <a:endParaRPr lang="zh-CN" sz="120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文本框 489">
                    <a:extLst>
                      <a:ext uri="{FF2B5EF4-FFF2-40B4-BE49-F238E27FC236}">
                        <a16:creationId xmlns:a16="http://schemas.microsoft.com/office/drawing/2014/main" id="{00654B24-FDB5-B240-B9CF-FDCDC7815C7B}"/>
                      </a:ext>
                    </a:extLst>
                  </p:cNvPr>
                  <p:cNvSpPr txBox="1"/>
                  <p:nvPr/>
                </p:nvSpPr>
                <p:spPr>
                  <a:xfrm rot="17699369">
                    <a:off x="3226053" y="1380237"/>
                    <a:ext cx="631483" cy="276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ONL</a:t>
                    </a:r>
                    <a:endParaRPr lang="zh-CN" sz="120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30" name="直线连接符 29">
                  <a:extLst>
                    <a:ext uri="{FF2B5EF4-FFF2-40B4-BE49-F238E27FC236}">
                      <a16:creationId xmlns:a16="http://schemas.microsoft.com/office/drawing/2014/main" id="{77628B64-8D48-B143-9CB9-F8ED347D43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38398" y="2447273"/>
                  <a:ext cx="522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5" name="文本框 64">
                  <a:extLst>
                    <a:ext uri="{FF2B5EF4-FFF2-40B4-BE49-F238E27FC236}">
                      <a16:creationId xmlns:a16="http://schemas.microsoft.com/office/drawing/2014/main" id="{9ECC7A51-4D9E-0641-81AC-186B0CE84B22}"/>
                    </a:ext>
                  </a:extLst>
                </p:cNvPr>
                <p:cNvSpPr txBox="1"/>
                <p:nvPr/>
              </p:nvSpPr>
              <p:spPr>
                <a:xfrm>
                  <a:off x="5063361" y="421805"/>
                  <a:ext cx="335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D</a:t>
                  </a:r>
                  <a:endParaRPr kumimoji="1" lang="zh-CN" altLang="en-US" sz="2000" dirty="0"/>
                </a:p>
              </p:txBody>
            </p:sp>
          </p:grpSp>
          <p:grpSp>
            <p:nvGrpSpPr>
              <p:cNvPr id="55" name="グループ化 54">
                <a:extLst>
                  <a:ext uri="{FF2B5EF4-FFF2-40B4-BE49-F238E27FC236}">
                    <a16:creationId xmlns:a16="http://schemas.microsoft.com/office/drawing/2014/main" id="{42499F99-F655-42E5-801A-671BF479B9D5}"/>
                  </a:ext>
                </a:extLst>
              </p:cNvPr>
              <p:cNvGrpSpPr/>
              <p:nvPr/>
            </p:nvGrpSpPr>
            <p:grpSpPr>
              <a:xfrm>
                <a:off x="3230539" y="2632312"/>
                <a:ext cx="2229859" cy="2456266"/>
                <a:chOff x="3230539" y="2632312"/>
                <a:chExt cx="2229859" cy="2456266"/>
              </a:xfrm>
            </p:grpSpPr>
            <p:grpSp>
              <p:nvGrpSpPr>
                <p:cNvPr id="16" name="グループ化 15">
                  <a:extLst>
                    <a:ext uri="{FF2B5EF4-FFF2-40B4-BE49-F238E27FC236}">
                      <a16:creationId xmlns:a16="http://schemas.microsoft.com/office/drawing/2014/main" id="{1D146F11-976B-4FCC-B8F6-EBD859FBB5CD}"/>
                    </a:ext>
                  </a:extLst>
                </p:cNvPr>
                <p:cNvGrpSpPr/>
                <p:nvPr/>
              </p:nvGrpSpPr>
              <p:grpSpPr>
                <a:xfrm>
                  <a:off x="3230539" y="2744324"/>
                  <a:ext cx="1826609" cy="2344254"/>
                  <a:chOff x="3230539" y="2744324"/>
                  <a:chExt cx="1826609" cy="2344254"/>
                </a:xfrm>
              </p:grpSpPr>
              <p:grpSp>
                <p:nvGrpSpPr>
                  <p:cNvPr id="34" name="グループ化 22">
                    <a:extLst>
                      <a:ext uri="{FF2B5EF4-FFF2-40B4-BE49-F238E27FC236}">
                        <a16:creationId xmlns:a16="http://schemas.microsoft.com/office/drawing/2014/main" id="{518F94E2-551D-3345-A22C-69167870031F}"/>
                      </a:ext>
                    </a:extLst>
                  </p:cNvPr>
                  <p:cNvGrpSpPr/>
                  <p:nvPr/>
                </p:nvGrpSpPr>
                <p:grpSpPr>
                  <a:xfrm>
                    <a:off x="3230539" y="2744324"/>
                    <a:ext cx="1826609" cy="2344254"/>
                    <a:chOff x="1904326" y="1976098"/>
                    <a:chExt cx="961805" cy="1234180"/>
                  </a:xfrm>
                </p:grpSpPr>
                <p:pic>
                  <p:nvPicPr>
                    <p:cNvPr id="39" name="图片 38" descr="图片包含 桌子, 紫色, 关, 电话&#10;&#10;描述已自动生成">
                      <a:extLst>
                        <a:ext uri="{FF2B5EF4-FFF2-40B4-BE49-F238E27FC236}">
                          <a16:creationId xmlns:a16="http://schemas.microsoft.com/office/drawing/2014/main" id="{9D239233-C194-BC4E-8DC2-241EC3CA04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41552"/>
                    <a:stretch/>
                  </p:blipFill>
                  <p:spPr>
                    <a:xfrm flipH="1">
                      <a:off x="1904326" y="1976098"/>
                      <a:ext cx="961805" cy="123418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0" name="右箭头 39">
                      <a:extLst>
                        <a:ext uri="{FF2B5EF4-FFF2-40B4-BE49-F238E27FC236}">
                          <a16:creationId xmlns:a16="http://schemas.microsoft.com/office/drawing/2014/main" id="{DB84BE90-E86E-D94B-BB12-DA664F8D1BDB}"/>
                        </a:ext>
                      </a:extLst>
                    </p:cNvPr>
                    <p:cNvSpPr/>
                    <p:nvPr/>
                  </p:nvSpPr>
                  <p:spPr>
                    <a:xfrm rot="7013254">
                      <a:off x="2284762" y="2135137"/>
                      <a:ext cx="197708" cy="120245"/>
                    </a:xfrm>
                    <a:prstGeom prst="rightArrow">
                      <a:avLst/>
                    </a:prstGeom>
                    <a:solidFill>
                      <a:srgbClr val="FF40FF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1" name="右箭头 40">
                      <a:extLst>
                        <a:ext uri="{FF2B5EF4-FFF2-40B4-BE49-F238E27FC236}">
                          <a16:creationId xmlns:a16="http://schemas.microsoft.com/office/drawing/2014/main" id="{92E39DDC-ADB6-DE47-8E88-C1C8E5FE1320}"/>
                        </a:ext>
                      </a:extLst>
                    </p:cNvPr>
                    <p:cNvSpPr/>
                    <p:nvPr/>
                  </p:nvSpPr>
                  <p:spPr>
                    <a:xfrm rot="19110783">
                      <a:off x="1977183" y="3041278"/>
                      <a:ext cx="197708" cy="120245"/>
                    </a:xfrm>
                    <a:prstGeom prst="rightArrow">
                      <a:avLst/>
                    </a:prstGeom>
                    <a:solidFill>
                      <a:srgbClr val="FF40FF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2" name="右箭头 41">
                      <a:extLst>
                        <a:ext uri="{FF2B5EF4-FFF2-40B4-BE49-F238E27FC236}">
                          <a16:creationId xmlns:a16="http://schemas.microsoft.com/office/drawing/2014/main" id="{E52B53F6-2459-1944-8AF7-DB44E3A5DB6A}"/>
                        </a:ext>
                      </a:extLst>
                    </p:cNvPr>
                    <p:cNvSpPr/>
                    <p:nvPr/>
                  </p:nvSpPr>
                  <p:spPr>
                    <a:xfrm rot="7013254">
                      <a:off x="2521428" y="2212442"/>
                      <a:ext cx="197708" cy="120245"/>
                    </a:xfrm>
                    <a:prstGeom prst="rightArrow">
                      <a:avLst/>
                    </a:prstGeom>
                    <a:solidFill>
                      <a:srgbClr val="FF40FF"/>
                    </a:solidFill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" name="文本框 489">
                    <a:extLst>
                      <a:ext uri="{FF2B5EF4-FFF2-40B4-BE49-F238E27FC236}">
                        <a16:creationId xmlns:a16="http://schemas.microsoft.com/office/drawing/2014/main" id="{00654B24-FDB5-B240-B9CF-FDCDC7815C7B}"/>
                      </a:ext>
                    </a:extLst>
                  </p:cNvPr>
                  <p:cNvSpPr txBox="1"/>
                  <p:nvPr/>
                </p:nvSpPr>
                <p:spPr>
                  <a:xfrm rot="18037165">
                    <a:off x="3245538" y="4027232"/>
                    <a:ext cx="59416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ONL</a:t>
                    </a:r>
                    <a:endParaRPr lang="zh-CN" sz="120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6" name="文本框 490">
                    <a:extLst>
                      <a:ext uri="{FF2B5EF4-FFF2-40B4-BE49-F238E27FC236}">
                        <a16:creationId xmlns:a16="http://schemas.microsoft.com/office/drawing/2014/main" id="{B55A053A-433D-DC47-892F-86CB6D35C944}"/>
                      </a:ext>
                    </a:extLst>
                  </p:cNvPr>
                  <p:cNvSpPr txBox="1"/>
                  <p:nvPr/>
                </p:nvSpPr>
                <p:spPr>
                  <a:xfrm rot="17986470">
                    <a:off x="3602149" y="3729914"/>
                    <a:ext cx="536550" cy="3682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INL</a:t>
                    </a:r>
                    <a:endParaRPr lang="zh-CN" sz="120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文本框 488">
                    <a:extLst>
                      <a:ext uri="{FF2B5EF4-FFF2-40B4-BE49-F238E27FC236}">
                        <a16:creationId xmlns:a16="http://schemas.microsoft.com/office/drawing/2014/main" id="{84219748-DEC7-274D-A0E1-004C1BB37B47}"/>
                      </a:ext>
                    </a:extLst>
                  </p:cNvPr>
                  <p:cNvSpPr txBox="1"/>
                  <p:nvPr/>
                </p:nvSpPr>
                <p:spPr>
                  <a:xfrm rot="17986470">
                    <a:off x="4034096" y="3520488"/>
                    <a:ext cx="62207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1200" b="1" kern="1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a:t>GCL</a:t>
                    </a:r>
                    <a:endParaRPr lang="zh-CN" sz="1200" kern="100" dirty="0">
                      <a:effectLst/>
                      <a:latin typeface="DengXian" panose="02010600030101010101" pitchFamily="2" charset="-122"/>
                      <a:ea typeface="DengXian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BFBD5607-2BD5-734B-A0F6-3D02360A647D}"/>
                    </a:ext>
                  </a:extLst>
                </p:cNvPr>
                <p:cNvSpPr txBox="1"/>
                <p:nvPr/>
              </p:nvSpPr>
              <p:spPr>
                <a:xfrm>
                  <a:off x="5063361" y="2632312"/>
                  <a:ext cx="33555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000" dirty="0"/>
                    <a:t>E</a:t>
                  </a:r>
                  <a:endParaRPr kumimoji="1" lang="zh-CN" altLang="en-US" sz="2000" dirty="0"/>
                </a:p>
              </p:txBody>
            </p:sp>
            <p:cxnSp>
              <p:nvCxnSpPr>
                <p:cNvPr id="38" name="直线连接符 37">
                  <a:extLst>
                    <a:ext uri="{FF2B5EF4-FFF2-40B4-BE49-F238E27FC236}">
                      <a16:creationId xmlns:a16="http://schemas.microsoft.com/office/drawing/2014/main" id="{6F6E890C-7882-AF49-8C82-D46FF00C78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3598" y="4989074"/>
                  <a:ext cx="496800" cy="1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09408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5711</TotalTime>
  <Words>644</Words>
  <Application>Microsoft Office PowerPoint</Application>
  <PresentationFormat>A4 210 x 297 mm</PresentationFormat>
  <Paragraphs>92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等线</vt:lpstr>
      <vt:lpstr>等线</vt:lpstr>
      <vt:lpstr>Arial</vt:lpstr>
      <vt:lpstr>Calibri</vt:lpstr>
      <vt:lpstr>Calibri Light</vt:lpstr>
      <vt:lpstr>Office 主题​​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ria</dc:creator>
  <cp:lastModifiedBy>尾田　正二</cp:lastModifiedBy>
  <cp:revision>244</cp:revision>
  <dcterms:created xsi:type="dcterms:W3CDTF">2021-12-17T09:36:20Z</dcterms:created>
  <dcterms:modified xsi:type="dcterms:W3CDTF">2022-01-10T08:31:27Z</dcterms:modified>
</cp:coreProperties>
</file>