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sldIdLst>
    <p:sldId id="548" r:id="rId4"/>
    <p:sldId id="547" r:id="rId5"/>
    <p:sldId id="540" r:id="rId6"/>
    <p:sldId id="541" r:id="rId7"/>
    <p:sldId id="544" r:id="rId8"/>
    <p:sldId id="529" r:id="rId9"/>
    <p:sldId id="530" r:id="rId10"/>
    <p:sldId id="705" r:id="rId11"/>
    <p:sldId id="770" r:id="rId12"/>
    <p:sldId id="771" r:id="rId13"/>
    <p:sldId id="772" r:id="rId14"/>
    <p:sldId id="773" r:id="rId15"/>
    <p:sldId id="774" r:id="rId16"/>
    <p:sldId id="775" r:id="rId17"/>
    <p:sldId id="776" r:id="rId18"/>
    <p:sldId id="777" r:id="rId19"/>
    <p:sldId id="778" r:id="rId20"/>
    <p:sldId id="779" r:id="rId21"/>
    <p:sldId id="780" r:id="rId22"/>
    <p:sldId id="781" r:id="rId23"/>
    <p:sldId id="782" r:id="rId24"/>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75" d="100"/>
          <a:sy n="75" d="100"/>
        </p:scale>
        <p:origin x="1277" y="62"/>
      </p:cViewPr>
      <p:guideLst/>
    </p:cSldViewPr>
  </p:slideViewPr>
  <p:notesTextViewPr>
    <p:cViewPr>
      <p:scale>
        <a:sx n="1" d="1"/>
        <a:sy n="1" d="1"/>
      </p:scale>
      <p:origin x="0" y="0"/>
    </p:cViewPr>
  </p:notesTextViewPr>
  <p:sorterViewPr>
    <p:cViewPr>
      <p:scale>
        <a:sx n="100" d="100"/>
        <a:sy n="100" d="100"/>
      </p:scale>
      <p:origin x="0" y="-13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A11C23-2814-477E-A494-D5DFEF714B9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2467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AC302C-EEA0-49BD-B04A-8B681729CB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6635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8380D3-05D6-42D2-AEFC-D3611C3A845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31464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2A11C23-2814-477E-A494-D5DFEF714B90}" type="slidenum">
              <a:rPr lang="en-US" altLang="ja-JP"/>
              <a:pPr>
                <a:defRPr/>
              </a:pPr>
              <a:t>‹#›</a:t>
            </a:fld>
            <a:endParaRPr lang="en-US" altLang="ja-JP"/>
          </a:p>
        </p:txBody>
      </p:sp>
    </p:spTree>
    <p:extLst>
      <p:ext uri="{BB962C8B-B14F-4D97-AF65-F5344CB8AC3E}">
        <p14:creationId xmlns:p14="http://schemas.microsoft.com/office/powerpoint/2010/main" val="4054743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5A0B785-95AA-48E1-AECD-6DAF8D37E37D}" type="slidenum">
              <a:rPr lang="en-US" altLang="ja-JP"/>
              <a:pPr>
                <a:defRPr/>
              </a:pPr>
              <a:t>‹#›</a:t>
            </a:fld>
            <a:endParaRPr lang="en-US" altLang="ja-JP"/>
          </a:p>
        </p:txBody>
      </p:sp>
    </p:spTree>
    <p:extLst>
      <p:ext uri="{BB962C8B-B14F-4D97-AF65-F5344CB8AC3E}">
        <p14:creationId xmlns:p14="http://schemas.microsoft.com/office/powerpoint/2010/main" val="51404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53AFFC9-4387-4B1B-A471-7F977269B6A7}" type="slidenum">
              <a:rPr lang="en-US" altLang="ja-JP"/>
              <a:pPr>
                <a:defRPr/>
              </a:pPr>
              <a:t>‹#›</a:t>
            </a:fld>
            <a:endParaRPr lang="en-US" altLang="ja-JP"/>
          </a:p>
        </p:txBody>
      </p:sp>
    </p:spTree>
    <p:extLst>
      <p:ext uri="{BB962C8B-B14F-4D97-AF65-F5344CB8AC3E}">
        <p14:creationId xmlns:p14="http://schemas.microsoft.com/office/powerpoint/2010/main" val="4282769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AEEE0D9-1AD7-49C6-8194-045F0F316219}" type="slidenum">
              <a:rPr lang="en-US" altLang="ja-JP"/>
              <a:pPr>
                <a:defRPr/>
              </a:pPr>
              <a:t>‹#›</a:t>
            </a:fld>
            <a:endParaRPr lang="en-US" altLang="ja-JP"/>
          </a:p>
        </p:txBody>
      </p:sp>
    </p:spTree>
    <p:extLst>
      <p:ext uri="{BB962C8B-B14F-4D97-AF65-F5344CB8AC3E}">
        <p14:creationId xmlns:p14="http://schemas.microsoft.com/office/powerpoint/2010/main" val="111815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5353DC8-4804-4D83-9178-E451E3B560DF}" type="slidenum">
              <a:rPr lang="en-US" altLang="ja-JP"/>
              <a:pPr>
                <a:defRPr/>
              </a:pPr>
              <a:t>‹#›</a:t>
            </a:fld>
            <a:endParaRPr lang="en-US" altLang="ja-JP"/>
          </a:p>
        </p:txBody>
      </p:sp>
    </p:spTree>
    <p:extLst>
      <p:ext uri="{BB962C8B-B14F-4D97-AF65-F5344CB8AC3E}">
        <p14:creationId xmlns:p14="http://schemas.microsoft.com/office/powerpoint/2010/main" val="2164284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9A8F1C8-49A2-47DC-8DAF-73B2BB575755}" type="slidenum">
              <a:rPr lang="en-US" altLang="ja-JP"/>
              <a:pPr>
                <a:defRPr/>
              </a:pPr>
              <a:t>‹#›</a:t>
            </a:fld>
            <a:endParaRPr lang="en-US" altLang="ja-JP"/>
          </a:p>
        </p:txBody>
      </p:sp>
    </p:spTree>
    <p:extLst>
      <p:ext uri="{BB962C8B-B14F-4D97-AF65-F5344CB8AC3E}">
        <p14:creationId xmlns:p14="http://schemas.microsoft.com/office/powerpoint/2010/main" val="757754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1BB0431-DF68-41D6-8CBE-9850EA6EDD60}" type="slidenum">
              <a:rPr lang="en-US" altLang="ja-JP"/>
              <a:pPr>
                <a:defRPr/>
              </a:pPr>
              <a:t>‹#›</a:t>
            </a:fld>
            <a:endParaRPr lang="en-US" altLang="ja-JP"/>
          </a:p>
        </p:txBody>
      </p:sp>
    </p:spTree>
    <p:extLst>
      <p:ext uri="{BB962C8B-B14F-4D97-AF65-F5344CB8AC3E}">
        <p14:creationId xmlns:p14="http://schemas.microsoft.com/office/powerpoint/2010/main" val="1877738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F373953-87D8-4700-AB3D-4D1FCBABEE12}" type="slidenum">
              <a:rPr lang="en-US" altLang="ja-JP"/>
              <a:pPr>
                <a:defRPr/>
              </a:pPr>
              <a:t>‹#›</a:t>
            </a:fld>
            <a:endParaRPr lang="en-US" altLang="ja-JP"/>
          </a:p>
        </p:txBody>
      </p:sp>
    </p:spTree>
    <p:extLst>
      <p:ext uri="{BB962C8B-B14F-4D97-AF65-F5344CB8AC3E}">
        <p14:creationId xmlns:p14="http://schemas.microsoft.com/office/powerpoint/2010/main" val="331283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A0B785-95AA-48E1-AECD-6DAF8D37E3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3959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D768DD7-BC9F-40C5-9C74-8841D25A5E8A}" type="slidenum">
              <a:rPr lang="en-US" altLang="ja-JP"/>
              <a:pPr>
                <a:defRPr/>
              </a:pPr>
              <a:t>‹#›</a:t>
            </a:fld>
            <a:endParaRPr lang="en-US" altLang="ja-JP"/>
          </a:p>
        </p:txBody>
      </p:sp>
    </p:spTree>
    <p:extLst>
      <p:ext uri="{BB962C8B-B14F-4D97-AF65-F5344CB8AC3E}">
        <p14:creationId xmlns:p14="http://schemas.microsoft.com/office/powerpoint/2010/main" val="95544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AAC302C-EEA0-49BD-B04A-8B681729CB96}" type="slidenum">
              <a:rPr lang="en-US" altLang="ja-JP"/>
              <a:pPr>
                <a:defRPr/>
              </a:pPr>
              <a:t>‹#›</a:t>
            </a:fld>
            <a:endParaRPr lang="en-US" altLang="ja-JP"/>
          </a:p>
        </p:txBody>
      </p:sp>
    </p:spTree>
    <p:extLst>
      <p:ext uri="{BB962C8B-B14F-4D97-AF65-F5344CB8AC3E}">
        <p14:creationId xmlns:p14="http://schemas.microsoft.com/office/powerpoint/2010/main" val="2066756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78380D3-05D6-42D2-AEFC-D3611C3A8451}" type="slidenum">
              <a:rPr lang="en-US" altLang="ja-JP"/>
              <a:pPr>
                <a:defRPr/>
              </a:pPr>
              <a:t>‹#›</a:t>
            </a:fld>
            <a:endParaRPr lang="en-US" altLang="ja-JP"/>
          </a:p>
        </p:txBody>
      </p:sp>
    </p:spTree>
    <p:extLst>
      <p:ext uri="{BB962C8B-B14F-4D97-AF65-F5344CB8AC3E}">
        <p14:creationId xmlns:p14="http://schemas.microsoft.com/office/powerpoint/2010/main" val="784572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8747AABD-0746-4721-9137-F3476F1CC08D}" type="slidenum">
              <a:rPr lang="en-US" altLang="ja-JP"/>
              <a:pPr>
                <a:defRPr/>
              </a:pPr>
              <a:t>‹#›</a:t>
            </a:fld>
            <a:endParaRPr lang="en-US" altLang="ja-JP"/>
          </a:p>
        </p:txBody>
      </p:sp>
    </p:spTree>
    <p:extLst>
      <p:ext uri="{BB962C8B-B14F-4D97-AF65-F5344CB8AC3E}">
        <p14:creationId xmlns:p14="http://schemas.microsoft.com/office/powerpoint/2010/main" val="3053488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15C09BB7-009B-43B4-9FF8-8C62DB30029E}" type="slidenum">
              <a:rPr lang="en-US" altLang="ja-JP"/>
              <a:pPr>
                <a:defRPr/>
              </a:pPr>
              <a:t>‹#›</a:t>
            </a:fld>
            <a:endParaRPr lang="en-US" altLang="ja-JP"/>
          </a:p>
        </p:txBody>
      </p:sp>
    </p:spTree>
    <p:extLst>
      <p:ext uri="{BB962C8B-B14F-4D97-AF65-F5344CB8AC3E}">
        <p14:creationId xmlns:p14="http://schemas.microsoft.com/office/powerpoint/2010/main" val="3672906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4AA9BF9C-08C8-4324-A71E-7DF2E68F6E65}" type="slidenum">
              <a:rPr lang="en-US" altLang="ja-JP"/>
              <a:pPr>
                <a:defRPr/>
              </a:pPr>
              <a:t>‹#›</a:t>
            </a:fld>
            <a:endParaRPr lang="en-US" altLang="ja-JP"/>
          </a:p>
        </p:txBody>
      </p:sp>
    </p:spTree>
    <p:extLst>
      <p:ext uri="{BB962C8B-B14F-4D97-AF65-F5344CB8AC3E}">
        <p14:creationId xmlns:p14="http://schemas.microsoft.com/office/powerpoint/2010/main" val="3293000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07EF97F8-200A-4CE9-BF36-E90FAB9223CC}" type="slidenum">
              <a:rPr lang="en-US" altLang="ja-JP"/>
              <a:pPr>
                <a:defRPr/>
              </a:pPr>
              <a:t>‹#›</a:t>
            </a:fld>
            <a:endParaRPr lang="en-US" altLang="ja-JP"/>
          </a:p>
        </p:txBody>
      </p:sp>
    </p:spTree>
    <p:extLst>
      <p:ext uri="{BB962C8B-B14F-4D97-AF65-F5344CB8AC3E}">
        <p14:creationId xmlns:p14="http://schemas.microsoft.com/office/powerpoint/2010/main" val="2512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8" name="フッター プレースホルダ 7"/>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a:latin typeface="Arial" pitchFamily="34" charset="0"/>
              </a:defRPr>
            </a:lvl1pPr>
          </a:lstStyle>
          <a:p>
            <a:pPr>
              <a:defRPr/>
            </a:pPr>
            <a:fld id="{24BCDFCB-D7BA-408B-95EA-DC5C2FD408B3}" type="slidenum">
              <a:rPr lang="en-US" altLang="ja-JP"/>
              <a:pPr>
                <a:defRPr/>
              </a:pPr>
              <a:t>‹#›</a:t>
            </a:fld>
            <a:endParaRPr lang="en-US" altLang="ja-JP"/>
          </a:p>
        </p:txBody>
      </p:sp>
    </p:spTree>
    <p:extLst>
      <p:ext uri="{BB962C8B-B14F-4D97-AF65-F5344CB8AC3E}">
        <p14:creationId xmlns:p14="http://schemas.microsoft.com/office/powerpoint/2010/main" val="2787907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latin typeface="Arial" pitchFamily="34" charset="0"/>
              </a:defRPr>
            </a:lvl1pPr>
          </a:lstStyle>
          <a:p>
            <a:pPr>
              <a:defRPr/>
            </a:pPr>
            <a:fld id="{A2E410A4-0CAB-4565-856C-4D519574CC7B}" type="slidenum">
              <a:rPr lang="en-US" altLang="ja-JP"/>
              <a:pPr>
                <a:defRPr/>
              </a:pPr>
              <a:t>‹#›</a:t>
            </a:fld>
            <a:endParaRPr lang="en-US" altLang="ja-JP"/>
          </a:p>
        </p:txBody>
      </p:sp>
    </p:spTree>
    <p:extLst>
      <p:ext uri="{BB962C8B-B14F-4D97-AF65-F5344CB8AC3E}">
        <p14:creationId xmlns:p14="http://schemas.microsoft.com/office/powerpoint/2010/main" val="1656686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defRPr>
                <a:latin typeface="Arial" pitchFamily="34" charset="0"/>
              </a:defRPr>
            </a:lvl1pPr>
          </a:lstStyle>
          <a:p>
            <a:pPr>
              <a:defRPr/>
            </a:pPr>
            <a:fld id="{66E38B89-5E70-4D45-A697-A7C8B08A61DA}" type="slidenum">
              <a:rPr lang="en-US" altLang="ja-JP"/>
              <a:pPr>
                <a:defRPr/>
              </a:pPr>
              <a:t>‹#›</a:t>
            </a:fld>
            <a:endParaRPr lang="en-US" altLang="ja-JP"/>
          </a:p>
        </p:txBody>
      </p:sp>
    </p:spTree>
    <p:extLst>
      <p:ext uri="{BB962C8B-B14F-4D97-AF65-F5344CB8AC3E}">
        <p14:creationId xmlns:p14="http://schemas.microsoft.com/office/powerpoint/2010/main" val="375092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3AFFC9-4387-4B1B-A471-7F977269B6A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57888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0724AD23-AC98-476B-8493-8145CA37C190}" type="slidenum">
              <a:rPr lang="en-US" altLang="ja-JP"/>
              <a:pPr>
                <a:defRPr/>
              </a:pPr>
              <a:t>‹#›</a:t>
            </a:fld>
            <a:endParaRPr lang="en-US" altLang="ja-JP"/>
          </a:p>
        </p:txBody>
      </p:sp>
    </p:spTree>
    <p:extLst>
      <p:ext uri="{BB962C8B-B14F-4D97-AF65-F5344CB8AC3E}">
        <p14:creationId xmlns:p14="http://schemas.microsoft.com/office/powerpoint/2010/main" val="950574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551B9275-760A-499F-A59F-982A5EBA3F89}" type="slidenum">
              <a:rPr lang="en-US" altLang="ja-JP"/>
              <a:pPr>
                <a:defRPr/>
              </a:pPr>
              <a:t>‹#›</a:t>
            </a:fld>
            <a:endParaRPr lang="en-US" altLang="ja-JP"/>
          </a:p>
        </p:txBody>
      </p:sp>
    </p:spTree>
    <p:extLst>
      <p:ext uri="{BB962C8B-B14F-4D97-AF65-F5344CB8AC3E}">
        <p14:creationId xmlns:p14="http://schemas.microsoft.com/office/powerpoint/2010/main" val="66992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87DA0047-F726-4719-B792-762B8ECE1C65}" type="slidenum">
              <a:rPr lang="en-US" altLang="ja-JP"/>
              <a:pPr>
                <a:defRPr/>
              </a:pPr>
              <a:t>‹#›</a:t>
            </a:fld>
            <a:endParaRPr lang="en-US" altLang="ja-JP"/>
          </a:p>
        </p:txBody>
      </p:sp>
    </p:spTree>
    <p:extLst>
      <p:ext uri="{BB962C8B-B14F-4D97-AF65-F5344CB8AC3E}">
        <p14:creationId xmlns:p14="http://schemas.microsoft.com/office/powerpoint/2010/main" val="1935281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8CC5A5A9-01B4-4320-8B11-2EB2864E36D8}" type="slidenum">
              <a:rPr lang="en-US" altLang="ja-JP"/>
              <a:pPr>
                <a:defRPr/>
              </a:pPr>
              <a:t>‹#›</a:t>
            </a:fld>
            <a:endParaRPr lang="en-US" altLang="ja-JP"/>
          </a:p>
        </p:txBody>
      </p:sp>
    </p:spTree>
    <p:extLst>
      <p:ext uri="{BB962C8B-B14F-4D97-AF65-F5344CB8AC3E}">
        <p14:creationId xmlns:p14="http://schemas.microsoft.com/office/powerpoint/2010/main" val="167698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EEE0D9-1AD7-49C6-8194-045F0F31621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5542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353DC8-4804-4D83-9178-E451E3B560D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897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8F1C8-49A2-47DC-8DAF-73B2BB57575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3573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BB0431-DF68-41D6-8CBE-9850EA6EDD6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6018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73953-87D8-4700-AB3D-4D1FCBABEE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1476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768DD7-BC9F-40C5-9C74-8841D25A5E8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243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3376FA2-CF0A-49DC-ABA8-E71C609429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108802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3376FA2-CF0A-49DC-ABA8-E71C6094298C}" type="slidenum">
              <a:rPr lang="en-US" altLang="ja-JP"/>
              <a:pPr>
                <a:defRPr/>
              </a:pPr>
              <a:t>‹#›</a:t>
            </a:fld>
            <a:endParaRPr lang="en-US" altLang="ja-JP"/>
          </a:p>
        </p:txBody>
      </p:sp>
    </p:spTree>
    <p:extLst>
      <p:ext uri="{BB962C8B-B14F-4D97-AF65-F5344CB8AC3E}">
        <p14:creationId xmlns:p14="http://schemas.microsoft.com/office/powerpoint/2010/main" val="12914428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4276"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50" charset="-128"/>
              </a:defRPr>
            </a:lvl1pPr>
          </a:lstStyle>
          <a:p>
            <a:pPr>
              <a:defRPr/>
            </a:pPr>
            <a:endParaRPr lang="en-US" altLang="ja-JP"/>
          </a:p>
        </p:txBody>
      </p:sp>
      <p:sp>
        <p:nvSpPr>
          <p:cNvPr id="54277"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50" charset="-128"/>
              </a:defRPr>
            </a:lvl1pPr>
          </a:lstStyle>
          <a:p>
            <a:pPr>
              <a:defRPr/>
            </a:pPr>
            <a:endParaRPr lang="en-US" altLang="ja-JP"/>
          </a:p>
        </p:txBody>
      </p:sp>
      <p:sp>
        <p:nvSpPr>
          <p:cNvPr id="54278"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50" charset="-128"/>
              </a:defRPr>
            </a:lvl1pPr>
          </a:lstStyle>
          <a:p>
            <a:pPr>
              <a:defRPr/>
            </a:pPr>
            <a:fld id="{97D00A49-7FAF-4370-A843-E1ED69AF8C2B}" type="slidenum">
              <a:rPr lang="en-US" altLang="ja-JP"/>
              <a:pPr>
                <a:defRPr/>
              </a:pPr>
              <a:t>‹#›</a:t>
            </a:fld>
            <a:endParaRPr lang="en-US" altLang="ja-JP"/>
          </a:p>
        </p:txBody>
      </p:sp>
    </p:spTree>
    <p:extLst>
      <p:ext uri="{BB962C8B-B14F-4D97-AF65-F5344CB8AC3E}">
        <p14:creationId xmlns:p14="http://schemas.microsoft.com/office/powerpoint/2010/main" val="22307871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3.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23.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23.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3.xml"/><Relationship Id="rId5" Type="http://schemas.openxmlformats.org/officeDocument/2006/relationships/image" Target="../media/image28.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136576" y="1124745"/>
            <a:ext cx="2927350" cy="47307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2400">
                <a:solidFill>
                  <a:srgbClr val="000000"/>
                </a:solidFill>
                <a:latin typeface="Times" charset="0"/>
                <a:ea typeface="Osaka" charset="-128"/>
              </a:rPr>
              <a:t>有性生殖と無性生殖</a:t>
            </a:r>
          </a:p>
        </p:txBody>
      </p:sp>
      <p:sp>
        <p:nvSpPr>
          <p:cNvPr id="32771" name="Text Box 3"/>
          <p:cNvSpPr txBox="1">
            <a:spLocks noChangeArrowheads="1"/>
          </p:cNvSpPr>
          <p:nvPr/>
        </p:nvSpPr>
        <p:spPr bwMode="auto">
          <a:xfrm>
            <a:off x="1513363" y="1962945"/>
            <a:ext cx="6584950" cy="47307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2400">
                <a:solidFill>
                  <a:srgbClr val="000000"/>
                </a:solidFill>
                <a:latin typeface="Times" charset="0"/>
                <a:ea typeface="Osaka" charset="-128"/>
              </a:rPr>
              <a:t>進化する（変化する）ためには性が必要である</a:t>
            </a:r>
          </a:p>
        </p:txBody>
      </p:sp>
      <p:sp>
        <p:nvSpPr>
          <p:cNvPr id="32772" name="Text Box 4"/>
          <p:cNvSpPr txBox="1">
            <a:spLocks noChangeArrowheads="1"/>
          </p:cNvSpPr>
          <p:nvPr/>
        </p:nvSpPr>
        <p:spPr bwMode="auto">
          <a:xfrm>
            <a:off x="1513363" y="2648745"/>
            <a:ext cx="3536950" cy="47307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2400">
                <a:solidFill>
                  <a:srgbClr val="000000"/>
                </a:solidFill>
                <a:latin typeface="Times" charset="0"/>
                <a:ea typeface="Osaka" charset="-128"/>
              </a:rPr>
              <a:t>ただし、コストも高い！</a:t>
            </a:r>
          </a:p>
        </p:txBody>
      </p:sp>
      <p:sp>
        <p:nvSpPr>
          <p:cNvPr id="32773" name="Text Box 5"/>
          <p:cNvSpPr txBox="1">
            <a:spLocks noChangeArrowheads="1"/>
          </p:cNvSpPr>
          <p:nvPr/>
        </p:nvSpPr>
        <p:spPr bwMode="auto">
          <a:xfrm>
            <a:off x="1213872" y="4797153"/>
            <a:ext cx="7879080" cy="46166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2400" dirty="0">
                <a:solidFill>
                  <a:srgbClr val="FF0000"/>
                </a:solidFill>
                <a:latin typeface="Times" charset="0"/>
                <a:ea typeface="Osaka" charset="-128"/>
              </a:rPr>
              <a:t>複雑な高等動物においても、無性生殖する例がある！！</a:t>
            </a:r>
          </a:p>
        </p:txBody>
      </p:sp>
      <p:sp>
        <p:nvSpPr>
          <p:cNvPr id="7" name="テキスト ボックス 6"/>
          <p:cNvSpPr txBox="1"/>
          <p:nvPr/>
        </p:nvSpPr>
        <p:spPr>
          <a:xfrm>
            <a:off x="1064569" y="404665"/>
            <a:ext cx="7263527" cy="461665"/>
          </a:xfrm>
          <a:prstGeom prst="rect">
            <a:avLst/>
          </a:prstGeom>
          <a:noFill/>
        </p:spPr>
        <p:txBody>
          <a:bodyPr wrap="none" rtlCol="0">
            <a:spAutoFit/>
          </a:bodyPr>
          <a:lstStyle/>
          <a:p>
            <a:pPr defTabSz="914400" fontAlgn="base">
              <a:spcBef>
                <a:spcPct val="0"/>
              </a:spcBef>
              <a:spcAft>
                <a:spcPct val="0"/>
              </a:spcAft>
            </a:pPr>
            <a:r>
              <a:rPr kumimoji="1" lang="ja-JP" altLang="en-US" sz="2400" dirty="0">
                <a:solidFill>
                  <a:srgbClr val="FF0000"/>
                </a:solidFill>
                <a:latin typeface="Arial" charset="0"/>
                <a:ea typeface="Osaka"/>
              </a:rPr>
              <a:t>多くの動物種において、ミトコンドリアは母親由来</a:t>
            </a:r>
          </a:p>
        </p:txBody>
      </p:sp>
      <p:sp>
        <p:nvSpPr>
          <p:cNvPr id="8" name="Text Box 5"/>
          <p:cNvSpPr txBox="1">
            <a:spLocks noChangeArrowheads="1"/>
          </p:cNvSpPr>
          <p:nvPr/>
        </p:nvSpPr>
        <p:spPr bwMode="auto">
          <a:xfrm>
            <a:off x="1562179" y="3280321"/>
            <a:ext cx="4801314" cy="36933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dirty="0">
                <a:solidFill>
                  <a:srgbClr val="000000"/>
                </a:solidFill>
                <a:latin typeface="Times" charset="0"/>
                <a:ea typeface="Osaka" charset="-128"/>
              </a:rPr>
              <a:t>わざわざ「オス」をつくらなくてはならない</a:t>
            </a:r>
          </a:p>
        </p:txBody>
      </p:sp>
      <p:sp>
        <p:nvSpPr>
          <p:cNvPr id="9" name="テキスト ボックス 8"/>
          <p:cNvSpPr txBox="1"/>
          <p:nvPr/>
        </p:nvSpPr>
        <p:spPr>
          <a:xfrm>
            <a:off x="1634187" y="3789040"/>
            <a:ext cx="4801314" cy="369332"/>
          </a:xfrm>
          <a:prstGeom prst="rect">
            <a:avLst/>
          </a:prstGeom>
          <a:noFill/>
        </p:spPr>
        <p:txBody>
          <a:bodyPr wrap="none" rtlCol="0">
            <a:spAutoFit/>
          </a:bodyPr>
          <a:lstStyle/>
          <a:p>
            <a:pPr defTabSz="914400" fontAlgn="base">
              <a:spcBef>
                <a:spcPct val="0"/>
              </a:spcBef>
              <a:spcAft>
                <a:spcPct val="0"/>
              </a:spcAft>
            </a:pPr>
            <a:r>
              <a:rPr kumimoji="1" lang="ja-JP" altLang="en-US" dirty="0">
                <a:solidFill>
                  <a:srgbClr val="FF0000"/>
                </a:solidFill>
                <a:latin typeface="Arial" charset="0"/>
                <a:ea typeface="Osaka"/>
              </a:rPr>
              <a:t>「メスは存在であるが、オスは現象である」</a:t>
            </a:r>
          </a:p>
        </p:txBody>
      </p:sp>
      <p:sp>
        <p:nvSpPr>
          <p:cNvPr id="10" name="テキスト ボックス 9"/>
          <p:cNvSpPr txBox="1"/>
          <p:nvPr/>
        </p:nvSpPr>
        <p:spPr>
          <a:xfrm>
            <a:off x="3002340" y="4365104"/>
            <a:ext cx="4216219" cy="369332"/>
          </a:xfrm>
          <a:prstGeom prst="rect">
            <a:avLst/>
          </a:prstGeom>
          <a:noFill/>
        </p:spPr>
        <p:txBody>
          <a:bodyPr wrap="none" rtlCol="0">
            <a:spAutoFit/>
          </a:bodyPr>
          <a:lstStyle/>
          <a:p>
            <a:pPr defTabSz="914400" fontAlgn="base">
              <a:spcBef>
                <a:spcPct val="0"/>
              </a:spcBef>
              <a:spcAft>
                <a:spcPct val="0"/>
              </a:spcAft>
            </a:pPr>
            <a:r>
              <a:rPr kumimoji="1" lang="ja-JP" altLang="en-US" dirty="0">
                <a:solidFill>
                  <a:srgbClr val="000000"/>
                </a:solidFill>
                <a:latin typeface="Arial" charset="0"/>
                <a:ea typeface="ＭＳ Ｐゴシック" charset="-128"/>
              </a:rPr>
              <a:t>オスは精子をつくる役目に徹する種もある</a:t>
            </a:r>
          </a:p>
        </p:txBody>
      </p:sp>
      <p:sp>
        <p:nvSpPr>
          <p:cNvPr id="11" name="テキスト ボックス 10"/>
          <p:cNvSpPr txBox="1"/>
          <p:nvPr/>
        </p:nvSpPr>
        <p:spPr>
          <a:xfrm>
            <a:off x="1640632" y="5517232"/>
            <a:ext cx="7032694" cy="369332"/>
          </a:xfrm>
          <a:prstGeom prst="rect">
            <a:avLst/>
          </a:prstGeom>
          <a:noFill/>
        </p:spPr>
        <p:txBody>
          <a:bodyPr wrap="none" rtlCol="0">
            <a:spAutoFit/>
          </a:bodyPr>
          <a:lstStyle/>
          <a:p>
            <a:pPr defTabSz="914400" fontAlgn="base">
              <a:spcBef>
                <a:spcPct val="0"/>
              </a:spcBef>
              <a:spcAft>
                <a:spcPct val="0"/>
              </a:spcAft>
            </a:pPr>
            <a:r>
              <a:rPr kumimoji="1" lang="ja-JP" altLang="en-US" dirty="0">
                <a:solidFill>
                  <a:srgbClr val="000000"/>
                </a:solidFill>
                <a:latin typeface="Arial" charset="0"/>
                <a:ea typeface="Osaka"/>
              </a:rPr>
              <a:t>ただし、「分裂」とか「</a:t>
            </a:r>
            <a:r>
              <a:rPr kumimoji="1" lang="en-US" altLang="ja-JP" dirty="0">
                <a:solidFill>
                  <a:srgbClr val="000000"/>
                </a:solidFill>
                <a:latin typeface="Arial" charset="0"/>
                <a:ea typeface="Osaka"/>
              </a:rPr>
              <a:t>Budding</a:t>
            </a:r>
            <a:r>
              <a:rPr kumimoji="1" lang="ja-JP" altLang="en-US" dirty="0">
                <a:solidFill>
                  <a:srgbClr val="000000"/>
                </a:solidFill>
                <a:latin typeface="Arial" charset="0"/>
                <a:ea typeface="Osaka"/>
              </a:rPr>
              <a:t>］ではなくて、受精－発生の変形</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1752600" y="457201"/>
            <a:ext cx="4305300" cy="377825"/>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Times" charset="0"/>
                <a:ea typeface="Osaka" charset="-128"/>
              </a:rPr>
              <a:t>カクレクマノミ（ </a:t>
            </a:r>
            <a:r>
              <a:rPr kumimoji="1" lang="en-US" altLang="ja-JP" i="1">
                <a:solidFill>
                  <a:srgbClr val="000000"/>
                </a:solidFill>
                <a:latin typeface="Times" charset="0"/>
                <a:ea typeface="Osaka" charset="-128"/>
              </a:rPr>
              <a:t>Amphiprion ocellaris</a:t>
            </a:r>
            <a:r>
              <a:rPr kumimoji="1" lang="en-US" altLang="ja-JP">
                <a:solidFill>
                  <a:srgbClr val="000000"/>
                </a:solidFill>
                <a:latin typeface="Times" charset="0"/>
                <a:ea typeface="Osaka" charset="-128"/>
              </a:rPr>
              <a:t> </a:t>
            </a:r>
            <a:r>
              <a:rPr kumimoji="1" lang="ja-JP" altLang="en-US">
                <a:solidFill>
                  <a:srgbClr val="000000"/>
                </a:solidFill>
                <a:latin typeface="Times" charset="0"/>
                <a:ea typeface="Osaka" charset="-128"/>
              </a:rPr>
              <a:t>）</a:t>
            </a:r>
          </a:p>
        </p:txBody>
      </p:sp>
      <p:sp>
        <p:nvSpPr>
          <p:cNvPr id="38917" name="Text Box 5"/>
          <p:cNvSpPr txBox="1">
            <a:spLocks noChangeArrowheads="1"/>
          </p:cNvSpPr>
          <p:nvPr/>
        </p:nvSpPr>
        <p:spPr bwMode="auto">
          <a:xfrm>
            <a:off x="1127125" y="4500564"/>
            <a:ext cx="8185150" cy="2092325"/>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sz="1400">
                <a:solidFill>
                  <a:srgbClr val="000000"/>
                </a:solidFill>
                <a:latin typeface="Times" charset="0"/>
                <a:ea typeface="Osaka" charset="-128"/>
              </a:rPr>
              <a:t>カクレクマノミは雄雌のつがいと未成熟な幼魚から構成される「家族」でシライトイソギンチャク、</a:t>
            </a:r>
          </a:p>
          <a:p>
            <a:pPr defTabSz="914400" fontAlgn="base">
              <a:spcBef>
                <a:spcPct val="0"/>
              </a:spcBef>
              <a:spcAft>
                <a:spcPct val="0"/>
              </a:spcAft>
              <a:defRPr/>
            </a:pPr>
            <a:r>
              <a:rPr kumimoji="1" lang="ja-JP" altLang="en-US" sz="1400">
                <a:solidFill>
                  <a:srgbClr val="000000"/>
                </a:solidFill>
                <a:latin typeface="Times" charset="0"/>
                <a:ea typeface="Osaka" charset="-128"/>
              </a:rPr>
              <a:t>サンゴイソギンチャクなどの大型のイソギンチャクと共生して生活する。</a:t>
            </a:r>
          </a:p>
          <a:p>
            <a:pPr defTabSz="914400" fontAlgn="base">
              <a:spcBef>
                <a:spcPct val="0"/>
              </a:spcBef>
              <a:spcAft>
                <a:spcPct val="0"/>
              </a:spcAft>
              <a:defRPr/>
            </a:pPr>
            <a:r>
              <a:rPr kumimoji="1" lang="ja-JP" altLang="en-US" sz="1400">
                <a:solidFill>
                  <a:srgbClr val="000000"/>
                </a:solidFill>
                <a:latin typeface="Times" charset="0"/>
                <a:ea typeface="Osaka" charset="-128"/>
              </a:rPr>
              <a:t>「家族」のうち、もっとも大型の個体が雌、２番目に大きい個体が雄である。他は性的に成熟して</a:t>
            </a:r>
          </a:p>
          <a:p>
            <a:pPr defTabSz="914400" fontAlgn="base">
              <a:spcBef>
                <a:spcPct val="0"/>
              </a:spcBef>
              <a:spcAft>
                <a:spcPct val="0"/>
              </a:spcAft>
              <a:defRPr/>
            </a:pPr>
            <a:r>
              <a:rPr kumimoji="1" lang="ja-JP" altLang="en-US" sz="1400">
                <a:solidFill>
                  <a:srgbClr val="000000"/>
                </a:solidFill>
                <a:latin typeface="Times" charset="0"/>
                <a:ea typeface="Osaka" charset="-128"/>
              </a:rPr>
              <a:t>いない個体である。</a:t>
            </a:r>
          </a:p>
          <a:p>
            <a:pPr defTabSz="914400" fontAlgn="base">
              <a:spcBef>
                <a:spcPct val="0"/>
              </a:spcBef>
              <a:spcAft>
                <a:spcPct val="0"/>
              </a:spcAft>
              <a:defRPr/>
            </a:pPr>
            <a:r>
              <a:rPr kumimoji="1" lang="ja-JP" altLang="en-US" sz="1400">
                <a:solidFill>
                  <a:srgbClr val="000000"/>
                </a:solidFill>
                <a:latin typeface="Times" charset="0"/>
                <a:ea typeface="Osaka" charset="-128"/>
              </a:rPr>
              <a:t>捕食者による捕獲、病死などのなんらかの理由により雌個体が失踪した場合、雄個体が雌に</a:t>
            </a:r>
          </a:p>
          <a:p>
            <a:pPr defTabSz="914400" fontAlgn="base">
              <a:spcBef>
                <a:spcPct val="0"/>
              </a:spcBef>
              <a:spcAft>
                <a:spcPct val="0"/>
              </a:spcAft>
              <a:defRPr/>
            </a:pPr>
            <a:r>
              <a:rPr kumimoji="1" lang="ja-JP" altLang="en-US" sz="1400">
                <a:solidFill>
                  <a:srgbClr val="000000"/>
                </a:solidFill>
                <a:latin typeface="Times" charset="0"/>
                <a:ea typeface="Osaka" charset="-128"/>
              </a:rPr>
              <a:t>変化し、群の２番目に大きい個体が雄として成熟して、新しいつがいとなる。</a:t>
            </a:r>
          </a:p>
          <a:p>
            <a:pPr defTabSz="914400" fontAlgn="base">
              <a:spcBef>
                <a:spcPct val="0"/>
              </a:spcBef>
              <a:spcAft>
                <a:spcPct val="0"/>
              </a:spcAft>
              <a:defRPr/>
            </a:pPr>
            <a:r>
              <a:rPr kumimoji="1" lang="ja-JP" altLang="en-US" sz="1400">
                <a:solidFill>
                  <a:srgbClr val="000000"/>
                </a:solidFill>
                <a:latin typeface="Times" charset="0"/>
                <a:ea typeface="Osaka" charset="-128"/>
              </a:rPr>
              <a:t>寿命は数年と思われる、飼育下では１３年生存した例がある。</a:t>
            </a:r>
          </a:p>
          <a:p>
            <a:pPr defTabSz="914400" fontAlgn="base">
              <a:spcBef>
                <a:spcPct val="0"/>
              </a:spcBef>
              <a:spcAft>
                <a:spcPct val="0"/>
              </a:spcAft>
              <a:defRPr/>
            </a:pPr>
            <a:r>
              <a:rPr kumimoji="1" lang="ja-JP" altLang="en-US" sz="1400">
                <a:solidFill>
                  <a:srgbClr val="000000"/>
                </a:solidFill>
                <a:latin typeface="Times" charset="0"/>
                <a:ea typeface="Osaka" charset="-128"/>
              </a:rPr>
              <a:t>クマノミ類の卵は粘着卵である。雄個体が卵の世話をする。孵化した幼魚は２０日間程度の浮遊生活</a:t>
            </a:r>
          </a:p>
          <a:p>
            <a:pPr defTabSz="914400" fontAlgn="base">
              <a:spcBef>
                <a:spcPct val="0"/>
              </a:spcBef>
              <a:spcAft>
                <a:spcPct val="0"/>
              </a:spcAft>
              <a:defRPr/>
            </a:pPr>
            <a:r>
              <a:rPr kumimoji="1" lang="ja-JP" altLang="en-US" sz="1400">
                <a:solidFill>
                  <a:srgbClr val="000000"/>
                </a:solidFill>
                <a:latin typeface="Times" charset="0"/>
                <a:ea typeface="Osaka" charset="-128"/>
              </a:rPr>
              <a:t>（プランクトン生活）を過ごした後に、イソギンチャクに定着する。</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8745" y="859289"/>
            <a:ext cx="4507659" cy="3351577"/>
          </a:xfrm>
          <a:prstGeom prst="rect">
            <a:avLst/>
          </a:prstGeom>
        </p:spPr>
      </p:pic>
    </p:spTree>
    <p:extLst>
      <p:ext uri="{BB962C8B-B14F-4D97-AF65-F5344CB8AC3E}">
        <p14:creationId xmlns:p14="http://schemas.microsoft.com/office/powerpoint/2010/main" val="161275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3048000" y="838200"/>
            <a:ext cx="2414588" cy="3733800"/>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srcRect/>
          <a:stretch>
            <a:fillRect/>
          </a:stretch>
        </p:blipFill>
        <p:spPr bwMode="auto">
          <a:xfrm>
            <a:off x="1447800" y="457200"/>
            <a:ext cx="7486650" cy="5614988"/>
          </a:xfrm>
          <a:prstGeom prst="rect">
            <a:avLst/>
          </a:prstGeom>
          <a:noFill/>
          <a:ln w="9525">
            <a:noFill/>
            <a:miter lim="800000"/>
            <a:headEnd/>
            <a:tailEnd/>
          </a:ln>
        </p:spPr>
      </p:pic>
    </p:spTree>
    <p:extLst>
      <p:ext uri="{BB962C8B-B14F-4D97-AF65-F5344CB8AC3E}">
        <p14:creationId xmlns:p14="http://schemas.microsoft.com/office/powerpoint/2010/main" val="749003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p:cNvSpPr txBox="1">
            <a:spLocks noChangeArrowheads="1"/>
          </p:cNvSpPr>
          <p:nvPr/>
        </p:nvSpPr>
        <p:spPr bwMode="auto">
          <a:xfrm>
            <a:off x="2506663" y="2127250"/>
            <a:ext cx="1250950" cy="641350"/>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マーリン</a:t>
            </a:r>
          </a:p>
          <a:p>
            <a:pPr defTabSz="914400" fontAlgn="base">
              <a:spcBef>
                <a:spcPct val="0"/>
              </a:spcBef>
              <a:spcAft>
                <a:spcPct val="0"/>
              </a:spcAft>
              <a:defRPr/>
            </a:pPr>
            <a:r>
              <a:rPr kumimoji="1" lang="ja-JP" altLang="en-US">
                <a:solidFill>
                  <a:srgbClr val="000000"/>
                </a:solidFill>
                <a:latin typeface="Arial" charset="0"/>
                <a:ea typeface="ＭＳ Ｐゴシック" charset="-128"/>
              </a:rPr>
              <a:t>（お父さん）</a:t>
            </a:r>
          </a:p>
        </p:txBody>
      </p:sp>
      <p:grpSp>
        <p:nvGrpSpPr>
          <p:cNvPr id="2" name="Group 18"/>
          <p:cNvGrpSpPr>
            <a:grpSpLocks/>
          </p:cNvGrpSpPr>
          <p:nvPr/>
        </p:nvGrpSpPr>
        <p:grpSpPr bwMode="auto">
          <a:xfrm>
            <a:off x="3082926" y="2416176"/>
            <a:ext cx="2449513" cy="1655763"/>
            <a:chOff x="1156" y="1344"/>
            <a:chExt cx="1543" cy="1043"/>
          </a:xfrm>
        </p:grpSpPr>
        <p:sp>
          <p:nvSpPr>
            <p:cNvPr id="40976" name="Line 6"/>
            <p:cNvSpPr>
              <a:spLocks noChangeShapeType="1"/>
            </p:cNvSpPr>
            <p:nvPr/>
          </p:nvSpPr>
          <p:spPr bwMode="auto">
            <a:xfrm>
              <a:off x="1565" y="1344"/>
              <a:ext cx="725" cy="0"/>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0977" name="Line 7"/>
            <p:cNvSpPr>
              <a:spLocks noChangeShapeType="1"/>
            </p:cNvSpPr>
            <p:nvPr/>
          </p:nvSpPr>
          <p:spPr bwMode="auto">
            <a:xfrm>
              <a:off x="1927" y="1344"/>
              <a:ext cx="0" cy="680"/>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0978" name="Line 8"/>
            <p:cNvSpPr>
              <a:spLocks noChangeShapeType="1"/>
            </p:cNvSpPr>
            <p:nvPr/>
          </p:nvSpPr>
          <p:spPr bwMode="auto">
            <a:xfrm>
              <a:off x="1156" y="2024"/>
              <a:ext cx="1543" cy="0"/>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grpSp>
          <p:nvGrpSpPr>
            <p:cNvPr id="3" name="Group 17"/>
            <p:cNvGrpSpPr>
              <a:grpSpLocks/>
            </p:cNvGrpSpPr>
            <p:nvPr/>
          </p:nvGrpSpPr>
          <p:grpSpPr bwMode="auto">
            <a:xfrm>
              <a:off x="1156" y="2024"/>
              <a:ext cx="1543" cy="363"/>
              <a:chOff x="1156" y="2069"/>
              <a:chExt cx="1543" cy="363"/>
            </a:xfrm>
          </p:grpSpPr>
          <p:sp>
            <p:nvSpPr>
              <p:cNvPr id="40980" name="Line 9"/>
              <p:cNvSpPr>
                <a:spLocks noChangeShapeType="1"/>
              </p:cNvSpPr>
              <p:nvPr/>
            </p:nvSpPr>
            <p:spPr bwMode="auto">
              <a:xfrm>
                <a:off x="1156"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0981" name="Line 10"/>
              <p:cNvSpPr>
                <a:spLocks noChangeShapeType="1"/>
              </p:cNvSpPr>
              <p:nvPr/>
            </p:nvSpPr>
            <p:spPr bwMode="auto">
              <a:xfrm>
                <a:off x="1464"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0982" name="Line 11"/>
              <p:cNvSpPr>
                <a:spLocks noChangeShapeType="1"/>
              </p:cNvSpPr>
              <p:nvPr/>
            </p:nvSpPr>
            <p:spPr bwMode="auto">
              <a:xfrm>
                <a:off x="1773"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0983" name="Line 12"/>
              <p:cNvSpPr>
                <a:spLocks noChangeShapeType="1"/>
              </p:cNvSpPr>
              <p:nvPr/>
            </p:nvSpPr>
            <p:spPr bwMode="auto">
              <a:xfrm>
                <a:off x="2081"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0984" name="Line 13"/>
              <p:cNvSpPr>
                <a:spLocks noChangeShapeType="1"/>
              </p:cNvSpPr>
              <p:nvPr/>
            </p:nvSpPr>
            <p:spPr bwMode="auto">
              <a:xfrm>
                <a:off x="2390"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0985" name="Line 14"/>
              <p:cNvSpPr>
                <a:spLocks noChangeShapeType="1"/>
              </p:cNvSpPr>
              <p:nvPr/>
            </p:nvSpPr>
            <p:spPr bwMode="auto">
              <a:xfrm>
                <a:off x="2699"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grpSp>
      </p:grpSp>
      <p:sp>
        <p:nvSpPr>
          <p:cNvPr id="40966" name="AutoShape 20" descr="9k="/>
          <p:cNvSpPr>
            <a:spLocks noChangeAspect="1" noChangeArrowheads="1"/>
          </p:cNvSpPr>
          <p:nvPr/>
        </p:nvSpPr>
        <p:spPr bwMode="auto">
          <a:xfrm>
            <a:off x="5667375" y="3559175"/>
            <a:ext cx="304800" cy="304800"/>
          </a:xfrm>
          <a:prstGeom prst="rect">
            <a:avLst/>
          </a:prstGeom>
          <a:noFill/>
          <a:ln w="9525">
            <a:noFill/>
            <a:miter lim="800000"/>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0967" name="AutoShape 22" descr="9k="/>
          <p:cNvSpPr>
            <a:spLocks noChangeAspect="1" noChangeArrowheads="1"/>
          </p:cNvSpPr>
          <p:nvPr/>
        </p:nvSpPr>
        <p:spPr bwMode="auto">
          <a:xfrm>
            <a:off x="5667375" y="3559175"/>
            <a:ext cx="304800" cy="304800"/>
          </a:xfrm>
          <a:prstGeom prst="rect">
            <a:avLst/>
          </a:prstGeom>
          <a:noFill/>
          <a:ln w="9525">
            <a:noFill/>
            <a:miter lim="800000"/>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pic>
        <p:nvPicPr>
          <p:cNvPr id="40968" name="Picture 24" descr="main_sp"/>
          <p:cNvPicPr>
            <a:picLocks noChangeAspect="1" noChangeArrowheads="1"/>
          </p:cNvPicPr>
          <p:nvPr/>
        </p:nvPicPr>
        <p:blipFill>
          <a:blip r:embed="rId2" cstate="print"/>
          <a:srcRect/>
          <a:stretch>
            <a:fillRect/>
          </a:stretch>
        </p:blipFill>
        <p:spPr bwMode="auto">
          <a:xfrm>
            <a:off x="2147888" y="615951"/>
            <a:ext cx="1611312" cy="1311275"/>
          </a:xfrm>
          <a:prstGeom prst="rect">
            <a:avLst/>
          </a:prstGeom>
          <a:noFill/>
          <a:ln w="9525">
            <a:noFill/>
            <a:miter lim="800000"/>
            <a:headEnd/>
            <a:tailEnd/>
          </a:ln>
        </p:spPr>
      </p:pic>
      <p:sp>
        <p:nvSpPr>
          <p:cNvPr id="40969" name="Text Box 27"/>
          <p:cNvSpPr txBox="1">
            <a:spLocks noChangeArrowheads="1"/>
          </p:cNvSpPr>
          <p:nvPr/>
        </p:nvSpPr>
        <p:spPr bwMode="auto">
          <a:xfrm>
            <a:off x="2724150" y="4143376"/>
            <a:ext cx="596900"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dirty="0">
                <a:solidFill>
                  <a:srgbClr val="000000"/>
                </a:solidFill>
                <a:latin typeface="Arial" charset="0"/>
                <a:ea typeface="ＭＳ Ｐゴシック" charset="-128"/>
              </a:rPr>
              <a:t>ニモ</a:t>
            </a:r>
          </a:p>
        </p:txBody>
      </p:sp>
      <p:pic>
        <p:nvPicPr>
          <p:cNvPr id="40970" name="Picture 29" descr="nidyh"/>
          <p:cNvPicPr>
            <a:picLocks noChangeAspect="1" noChangeArrowheads="1"/>
          </p:cNvPicPr>
          <p:nvPr/>
        </p:nvPicPr>
        <p:blipFill>
          <a:blip r:embed="rId3" cstate="print"/>
          <a:srcRect/>
          <a:stretch>
            <a:fillRect/>
          </a:stretch>
        </p:blipFill>
        <p:spPr bwMode="auto">
          <a:xfrm>
            <a:off x="2435225" y="4575176"/>
            <a:ext cx="1150938" cy="936625"/>
          </a:xfrm>
          <a:prstGeom prst="rect">
            <a:avLst/>
          </a:prstGeom>
          <a:noFill/>
          <a:ln w="9525">
            <a:noFill/>
            <a:miter lim="800000"/>
            <a:headEnd/>
            <a:tailEnd/>
          </a:ln>
        </p:spPr>
      </p:pic>
      <p:pic>
        <p:nvPicPr>
          <p:cNvPr id="40962" name="Picture 35" descr="Coral"/>
          <p:cNvPicPr>
            <a:picLocks noChangeAspect="1" noChangeArrowheads="1"/>
          </p:cNvPicPr>
          <p:nvPr/>
        </p:nvPicPr>
        <p:blipFill>
          <a:blip r:embed="rId4" cstate="print"/>
          <a:srcRect/>
          <a:stretch>
            <a:fillRect/>
          </a:stretch>
        </p:blipFill>
        <p:spPr bwMode="auto">
          <a:xfrm>
            <a:off x="4521201" y="620714"/>
            <a:ext cx="1806575" cy="1290637"/>
          </a:xfrm>
          <a:prstGeom prst="rect">
            <a:avLst/>
          </a:prstGeom>
          <a:noFill/>
          <a:ln w="9525">
            <a:noFill/>
            <a:miter lim="800000"/>
            <a:headEnd/>
            <a:tailEnd/>
          </a:ln>
        </p:spPr>
      </p:pic>
      <p:sp>
        <p:nvSpPr>
          <p:cNvPr id="40964" name="Text Box 5"/>
          <p:cNvSpPr txBox="1">
            <a:spLocks noChangeArrowheads="1"/>
          </p:cNvSpPr>
          <p:nvPr/>
        </p:nvSpPr>
        <p:spPr bwMode="auto">
          <a:xfrm>
            <a:off x="5027613" y="2127250"/>
            <a:ext cx="1250950" cy="641350"/>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コーラル</a:t>
            </a:r>
          </a:p>
          <a:p>
            <a:pPr defTabSz="914400" fontAlgn="base">
              <a:spcBef>
                <a:spcPct val="0"/>
              </a:spcBef>
              <a:spcAft>
                <a:spcPct val="0"/>
              </a:spcAft>
              <a:defRPr/>
            </a:pPr>
            <a:r>
              <a:rPr kumimoji="1" lang="ja-JP" altLang="en-US">
                <a:solidFill>
                  <a:srgbClr val="000000"/>
                </a:solidFill>
                <a:latin typeface="Arial" charset="0"/>
                <a:ea typeface="ＭＳ Ｐゴシック" charset="-128"/>
              </a:rPr>
              <a:t>（お母さん）</a:t>
            </a:r>
          </a:p>
        </p:txBody>
      </p:sp>
      <p:pic>
        <p:nvPicPr>
          <p:cNvPr id="27" name="Picture 29" descr="nidyh"/>
          <p:cNvPicPr>
            <a:picLocks noChangeAspect="1" noChangeArrowheads="1"/>
          </p:cNvPicPr>
          <p:nvPr/>
        </p:nvPicPr>
        <p:blipFill>
          <a:blip r:embed="rId5" cstate="print"/>
          <a:srcRect/>
          <a:stretch>
            <a:fillRect/>
          </a:stretch>
        </p:blipFill>
        <p:spPr bwMode="auto">
          <a:xfrm>
            <a:off x="4088904" y="4581129"/>
            <a:ext cx="616404" cy="501625"/>
          </a:xfrm>
          <a:prstGeom prst="rect">
            <a:avLst/>
          </a:prstGeom>
          <a:noFill/>
          <a:ln w="9525">
            <a:noFill/>
            <a:miter lim="800000"/>
            <a:headEnd/>
            <a:tailEnd/>
          </a:ln>
        </p:spPr>
      </p:pic>
      <p:pic>
        <p:nvPicPr>
          <p:cNvPr id="28" name="Picture 29" descr="nidyh"/>
          <p:cNvPicPr>
            <a:picLocks noChangeAspect="1" noChangeArrowheads="1"/>
          </p:cNvPicPr>
          <p:nvPr/>
        </p:nvPicPr>
        <p:blipFill>
          <a:blip r:embed="rId5" cstate="print"/>
          <a:srcRect/>
          <a:stretch>
            <a:fillRect/>
          </a:stretch>
        </p:blipFill>
        <p:spPr bwMode="auto">
          <a:xfrm>
            <a:off x="4520952" y="5229201"/>
            <a:ext cx="616404" cy="501625"/>
          </a:xfrm>
          <a:prstGeom prst="rect">
            <a:avLst/>
          </a:prstGeom>
          <a:noFill/>
          <a:ln w="9525">
            <a:noFill/>
            <a:miter lim="800000"/>
            <a:headEnd/>
            <a:tailEnd/>
          </a:ln>
        </p:spPr>
      </p:pic>
      <p:pic>
        <p:nvPicPr>
          <p:cNvPr id="29" name="Picture 29" descr="nidyh"/>
          <p:cNvPicPr>
            <a:picLocks noChangeAspect="1" noChangeArrowheads="1"/>
          </p:cNvPicPr>
          <p:nvPr/>
        </p:nvPicPr>
        <p:blipFill>
          <a:blip r:embed="rId5" cstate="print"/>
          <a:srcRect/>
          <a:stretch>
            <a:fillRect/>
          </a:stretch>
        </p:blipFill>
        <p:spPr bwMode="auto">
          <a:xfrm>
            <a:off x="4953000" y="4581129"/>
            <a:ext cx="616404" cy="501625"/>
          </a:xfrm>
          <a:prstGeom prst="rect">
            <a:avLst/>
          </a:prstGeom>
          <a:noFill/>
          <a:ln w="9525">
            <a:noFill/>
            <a:miter lim="800000"/>
            <a:headEnd/>
            <a:tailEnd/>
          </a:ln>
        </p:spPr>
      </p:pic>
      <p:pic>
        <p:nvPicPr>
          <p:cNvPr id="30" name="Picture 29" descr="nidyh"/>
          <p:cNvPicPr>
            <a:picLocks noChangeAspect="1" noChangeArrowheads="1"/>
          </p:cNvPicPr>
          <p:nvPr/>
        </p:nvPicPr>
        <p:blipFill>
          <a:blip r:embed="rId5" cstate="print"/>
          <a:srcRect/>
          <a:stretch>
            <a:fillRect/>
          </a:stretch>
        </p:blipFill>
        <p:spPr bwMode="auto">
          <a:xfrm>
            <a:off x="5385048" y="5229201"/>
            <a:ext cx="616404" cy="501625"/>
          </a:xfrm>
          <a:prstGeom prst="rect">
            <a:avLst/>
          </a:prstGeom>
          <a:noFill/>
          <a:ln w="9525">
            <a:noFill/>
            <a:miter lim="800000"/>
            <a:headEnd/>
            <a:tailEnd/>
          </a:ln>
        </p:spPr>
      </p:pic>
      <p:pic>
        <p:nvPicPr>
          <p:cNvPr id="31" name="Picture 29" descr="nidyh"/>
          <p:cNvPicPr>
            <a:picLocks noChangeAspect="1" noChangeArrowheads="1"/>
          </p:cNvPicPr>
          <p:nvPr/>
        </p:nvPicPr>
        <p:blipFill>
          <a:blip r:embed="rId5" cstate="print"/>
          <a:srcRect/>
          <a:stretch>
            <a:fillRect/>
          </a:stretch>
        </p:blipFill>
        <p:spPr bwMode="auto">
          <a:xfrm>
            <a:off x="5745088" y="4581129"/>
            <a:ext cx="616404" cy="501625"/>
          </a:xfrm>
          <a:prstGeom prst="rect">
            <a:avLst/>
          </a:prstGeom>
          <a:noFill/>
          <a:ln w="9525">
            <a:noFill/>
            <a:miter lim="800000"/>
            <a:headEnd/>
            <a:tailEnd/>
          </a:ln>
        </p:spPr>
      </p:pic>
      <p:sp>
        <p:nvSpPr>
          <p:cNvPr id="33" name="Text Box 27"/>
          <p:cNvSpPr txBox="1">
            <a:spLocks noChangeArrowheads="1"/>
          </p:cNvSpPr>
          <p:nvPr/>
        </p:nvSpPr>
        <p:spPr bwMode="auto">
          <a:xfrm>
            <a:off x="4016896" y="4221088"/>
            <a:ext cx="1705916" cy="369332"/>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dirty="0">
                <a:solidFill>
                  <a:srgbClr val="000000"/>
                </a:solidFill>
                <a:latin typeface="Arial" charset="0"/>
                <a:ea typeface="ＭＳ Ｐゴシック" charset="-128"/>
              </a:rPr>
              <a:t>ニモの兄弟たち</a:t>
            </a:r>
          </a:p>
        </p:txBody>
      </p:sp>
      <p:sp>
        <p:nvSpPr>
          <p:cNvPr id="35" name="フリーフォーム 34"/>
          <p:cNvSpPr/>
          <p:nvPr/>
        </p:nvSpPr>
        <p:spPr>
          <a:xfrm>
            <a:off x="3588657" y="290286"/>
            <a:ext cx="3265714" cy="5791200"/>
          </a:xfrm>
          <a:custGeom>
            <a:avLst/>
            <a:gdLst>
              <a:gd name="connsiteX0" fmla="*/ 798286 w 3265714"/>
              <a:gd name="connsiteY0" fmla="*/ 174171 h 5791200"/>
              <a:gd name="connsiteX1" fmla="*/ 841829 w 3265714"/>
              <a:gd name="connsiteY1" fmla="*/ 145143 h 5791200"/>
              <a:gd name="connsiteX2" fmla="*/ 899886 w 3265714"/>
              <a:gd name="connsiteY2" fmla="*/ 130628 h 5791200"/>
              <a:gd name="connsiteX3" fmla="*/ 943429 w 3265714"/>
              <a:gd name="connsiteY3" fmla="*/ 116114 h 5791200"/>
              <a:gd name="connsiteX4" fmla="*/ 1132114 w 3265714"/>
              <a:gd name="connsiteY4" fmla="*/ 87085 h 5791200"/>
              <a:gd name="connsiteX5" fmla="*/ 1248229 w 3265714"/>
              <a:gd name="connsiteY5" fmla="*/ 58057 h 5791200"/>
              <a:gd name="connsiteX6" fmla="*/ 1349829 w 3265714"/>
              <a:gd name="connsiteY6" fmla="*/ 29028 h 5791200"/>
              <a:gd name="connsiteX7" fmla="*/ 1494972 w 3265714"/>
              <a:gd name="connsiteY7" fmla="*/ 14514 h 5791200"/>
              <a:gd name="connsiteX8" fmla="*/ 1596572 w 3265714"/>
              <a:gd name="connsiteY8" fmla="*/ 0 h 5791200"/>
              <a:gd name="connsiteX9" fmla="*/ 2409372 w 3265714"/>
              <a:gd name="connsiteY9" fmla="*/ 14514 h 5791200"/>
              <a:gd name="connsiteX10" fmla="*/ 2569029 w 3265714"/>
              <a:gd name="connsiteY10" fmla="*/ 43543 h 5791200"/>
              <a:gd name="connsiteX11" fmla="*/ 2743200 w 3265714"/>
              <a:gd name="connsiteY11" fmla="*/ 87085 h 5791200"/>
              <a:gd name="connsiteX12" fmla="*/ 2786743 w 3265714"/>
              <a:gd name="connsiteY12" fmla="*/ 101600 h 5791200"/>
              <a:gd name="connsiteX13" fmla="*/ 2873829 w 3265714"/>
              <a:gd name="connsiteY13" fmla="*/ 159657 h 5791200"/>
              <a:gd name="connsiteX14" fmla="*/ 2960914 w 3265714"/>
              <a:gd name="connsiteY14" fmla="*/ 232228 h 5791200"/>
              <a:gd name="connsiteX15" fmla="*/ 2989943 w 3265714"/>
              <a:gd name="connsiteY15" fmla="*/ 275771 h 5791200"/>
              <a:gd name="connsiteX16" fmla="*/ 3004457 w 3265714"/>
              <a:gd name="connsiteY16" fmla="*/ 319314 h 5791200"/>
              <a:gd name="connsiteX17" fmla="*/ 3077029 w 3265714"/>
              <a:gd name="connsiteY17" fmla="*/ 406400 h 5791200"/>
              <a:gd name="connsiteX18" fmla="*/ 3135086 w 3265714"/>
              <a:gd name="connsiteY18" fmla="*/ 522514 h 5791200"/>
              <a:gd name="connsiteX19" fmla="*/ 3149600 w 3265714"/>
              <a:gd name="connsiteY19" fmla="*/ 566057 h 5791200"/>
              <a:gd name="connsiteX20" fmla="*/ 3178629 w 3265714"/>
              <a:gd name="connsiteY20" fmla="*/ 609600 h 5791200"/>
              <a:gd name="connsiteX21" fmla="*/ 3193143 w 3265714"/>
              <a:gd name="connsiteY21" fmla="*/ 667657 h 5791200"/>
              <a:gd name="connsiteX22" fmla="*/ 3207657 w 3265714"/>
              <a:gd name="connsiteY22" fmla="*/ 711200 h 5791200"/>
              <a:gd name="connsiteX23" fmla="*/ 3236686 w 3265714"/>
              <a:gd name="connsiteY23" fmla="*/ 827314 h 5791200"/>
              <a:gd name="connsiteX24" fmla="*/ 3265714 w 3265714"/>
              <a:gd name="connsiteY24" fmla="*/ 914400 h 5791200"/>
              <a:gd name="connsiteX25" fmla="*/ 3251200 w 3265714"/>
              <a:gd name="connsiteY25" fmla="*/ 2133600 h 5791200"/>
              <a:gd name="connsiteX26" fmla="*/ 3222172 w 3265714"/>
              <a:gd name="connsiteY26" fmla="*/ 2293257 h 5791200"/>
              <a:gd name="connsiteX27" fmla="*/ 3193143 w 3265714"/>
              <a:gd name="connsiteY27" fmla="*/ 2583543 h 5791200"/>
              <a:gd name="connsiteX28" fmla="*/ 3164114 w 3265714"/>
              <a:gd name="connsiteY28" fmla="*/ 2815771 h 5791200"/>
              <a:gd name="connsiteX29" fmla="*/ 3149600 w 3265714"/>
              <a:gd name="connsiteY29" fmla="*/ 3091543 h 5791200"/>
              <a:gd name="connsiteX30" fmla="*/ 3135086 w 3265714"/>
              <a:gd name="connsiteY30" fmla="*/ 3164114 h 5791200"/>
              <a:gd name="connsiteX31" fmla="*/ 3120572 w 3265714"/>
              <a:gd name="connsiteY31" fmla="*/ 3265714 h 5791200"/>
              <a:gd name="connsiteX32" fmla="*/ 3091543 w 3265714"/>
              <a:gd name="connsiteY32" fmla="*/ 3425371 h 5791200"/>
              <a:gd name="connsiteX33" fmla="*/ 3077029 w 3265714"/>
              <a:gd name="connsiteY33" fmla="*/ 3585028 h 5791200"/>
              <a:gd name="connsiteX34" fmla="*/ 3062514 w 3265714"/>
              <a:gd name="connsiteY34" fmla="*/ 3657600 h 5791200"/>
              <a:gd name="connsiteX35" fmla="*/ 3033486 w 3265714"/>
              <a:gd name="connsiteY35" fmla="*/ 3875314 h 5791200"/>
              <a:gd name="connsiteX36" fmla="*/ 2989943 w 3265714"/>
              <a:gd name="connsiteY36" fmla="*/ 4659085 h 5791200"/>
              <a:gd name="connsiteX37" fmla="*/ 2975429 w 3265714"/>
              <a:gd name="connsiteY37" fmla="*/ 4833257 h 5791200"/>
              <a:gd name="connsiteX38" fmla="*/ 2960914 w 3265714"/>
              <a:gd name="connsiteY38" fmla="*/ 4876800 h 5791200"/>
              <a:gd name="connsiteX39" fmla="*/ 2931886 w 3265714"/>
              <a:gd name="connsiteY39" fmla="*/ 5021943 h 5791200"/>
              <a:gd name="connsiteX40" fmla="*/ 2873829 w 3265714"/>
              <a:gd name="connsiteY40" fmla="*/ 5167085 h 5791200"/>
              <a:gd name="connsiteX41" fmla="*/ 2844800 w 3265714"/>
              <a:gd name="connsiteY41" fmla="*/ 5254171 h 5791200"/>
              <a:gd name="connsiteX42" fmla="*/ 2815772 w 3265714"/>
              <a:gd name="connsiteY42" fmla="*/ 5312228 h 5791200"/>
              <a:gd name="connsiteX43" fmla="*/ 2801257 w 3265714"/>
              <a:gd name="connsiteY43" fmla="*/ 5355771 h 5791200"/>
              <a:gd name="connsiteX44" fmla="*/ 2772229 w 3265714"/>
              <a:gd name="connsiteY44" fmla="*/ 5399314 h 5791200"/>
              <a:gd name="connsiteX45" fmla="*/ 2699657 w 3265714"/>
              <a:gd name="connsiteY45" fmla="*/ 5500914 h 5791200"/>
              <a:gd name="connsiteX46" fmla="*/ 2685143 w 3265714"/>
              <a:gd name="connsiteY46" fmla="*/ 5544457 h 5791200"/>
              <a:gd name="connsiteX47" fmla="*/ 2554514 w 3265714"/>
              <a:gd name="connsiteY47" fmla="*/ 5617028 h 5791200"/>
              <a:gd name="connsiteX48" fmla="*/ 2510972 w 3265714"/>
              <a:gd name="connsiteY48" fmla="*/ 5646057 h 5791200"/>
              <a:gd name="connsiteX49" fmla="*/ 2452914 w 3265714"/>
              <a:gd name="connsiteY49" fmla="*/ 5675085 h 5791200"/>
              <a:gd name="connsiteX50" fmla="*/ 2351314 w 3265714"/>
              <a:gd name="connsiteY50" fmla="*/ 5733143 h 5791200"/>
              <a:gd name="connsiteX51" fmla="*/ 2293257 w 3265714"/>
              <a:gd name="connsiteY51" fmla="*/ 5762171 h 5791200"/>
              <a:gd name="connsiteX52" fmla="*/ 2119086 w 3265714"/>
              <a:gd name="connsiteY52" fmla="*/ 5791200 h 5791200"/>
              <a:gd name="connsiteX53" fmla="*/ 1582057 w 3265714"/>
              <a:gd name="connsiteY53" fmla="*/ 5762171 h 5791200"/>
              <a:gd name="connsiteX54" fmla="*/ 1422400 w 3265714"/>
              <a:gd name="connsiteY54" fmla="*/ 5704114 h 5791200"/>
              <a:gd name="connsiteX55" fmla="*/ 1364343 w 3265714"/>
              <a:gd name="connsiteY55" fmla="*/ 5660571 h 5791200"/>
              <a:gd name="connsiteX56" fmla="*/ 1262743 w 3265714"/>
              <a:gd name="connsiteY56" fmla="*/ 5617028 h 5791200"/>
              <a:gd name="connsiteX57" fmla="*/ 1175657 w 3265714"/>
              <a:gd name="connsiteY57" fmla="*/ 5558971 h 5791200"/>
              <a:gd name="connsiteX58" fmla="*/ 1088572 w 3265714"/>
              <a:gd name="connsiteY58" fmla="*/ 5500914 h 5791200"/>
              <a:gd name="connsiteX59" fmla="*/ 1045029 w 3265714"/>
              <a:gd name="connsiteY59" fmla="*/ 5471885 h 5791200"/>
              <a:gd name="connsiteX60" fmla="*/ 1001486 w 3265714"/>
              <a:gd name="connsiteY60" fmla="*/ 5442857 h 5791200"/>
              <a:gd name="connsiteX61" fmla="*/ 914400 w 3265714"/>
              <a:gd name="connsiteY61" fmla="*/ 5370285 h 5791200"/>
              <a:gd name="connsiteX62" fmla="*/ 783772 w 3265714"/>
              <a:gd name="connsiteY62" fmla="*/ 5254171 h 5791200"/>
              <a:gd name="connsiteX63" fmla="*/ 725714 w 3265714"/>
              <a:gd name="connsiteY63" fmla="*/ 5167085 h 5791200"/>
              <a:gd name="connsiteX64" fmla="*/ 711200 w 3265714"/>
              <a:gd name="connsiteY64" fmla="*/ 5123543 h 5791200"/>
              <a:gd name="connsiteX65" fmla="*/ 667657 w 3265714"/>
              <a:gd name="connsiteY65" fmla="*/ 5109028 h 5791200"/>
              <a:gd name="connsiteX66" fmla="*/ 609600 w 3265714"/>
              <a:gd name="connsiteY66" fmla="*/ 5007428 h 5791200"/>
              <a:gd name="connsiteX67" fmla="*/ 566057 w 3265714"/>
              <a:gd name="connsiteY67" fmla="*/ 4963885 h 5791200"/>
              <a:gd name="connsiteX68" fmla="*/ 537029 w 3265714"/>
              <a:gd name="connsiteY68" fmla="*/ 4905828 h 5791200"/>
              <a:gd name="connsiteX69" fmla="*/ 435429 w 3265714"/>
              <a:gd name="connsiteY69" fmla="*/ 4804228 h 5791200"/>
              <a:gd name="connsiteX70" fmla="*/ 377372 w 3265714"/>
              <a:gd name="connsiteY70" fmla="*/ 4717143 h 5791200"/>
              <a:gd name="connsiteX71" fmla="*/ 362857 w 3265714"/>
              <a:gd name="connsiteY71" fmla="*/ 4673600 h 5791200"/>
              <a:gd name="connsiteX72" fmla="*/ 333829 w 3265714"/>
              <a:gd name="connsiteY72" fmla="*/ 4630057 h 5791200"/>
              <a:gd name="connsiteX73" fmla="*/ 261257 w 3265714"/>
              <a:gd name="connsiteY73" fmla="*/ 4528457 h 5791200"/>
              <a:gd name="connsiteX74" fmla="*/ 232229 w 3265714"/>
              <a:gd name="connsiteY74" fmla="*/ 4470400 h 5791200"/>
              <a:gd name="connsiteX75" fmla="*/ 217714 w 3265714"/>
              <a:gd name="connsiteY75" fmla="*/ 4426857 h 5791200"/>
              <a:gd name="connsiteX76" fmla="*/ 188686 w 3265714"/>
              <a:gd name="connsiteY76" fmla="*/ 4383314 h 5791200"/>
              <a:gd name="connsiteX77" fmla="*/ 145143 w 3265714"/>
              <a:gd name="connsiteY77" fmla="*/ 4296228 h 5791200"/>
              <a:gd name="connsiteX78" fmla="*/ 116114 w 3265714"/>
              <a:gd name="connsiteY78" fmla="*/ 4180114 h 5791200"/>
              <a:gd name="connsiteX79" fmla="*/ 58057 w 3265714"/>
              <a:gd name="connsiteY79" fmla="*/ 4049485 h 5791200"/>
              <a:gd name="connsiteX80" fmla="*/ 43543 w 3265714"/>
              <a:gd name="connsiteY80" fmla="*/ 3991428 h 5791200"/>
              <a:gd name="connsiteX81" fmla="*/ 29029 w 3265714"/>
              <a:gd name="connsiteY81" fmla="*/ 3918857 h 5791200"/>
              <a:gd name="connsiteX82" fmla="*/ 0 w 3265714"/>
              <a:gd name="connsiteY82" fmla="*/ 3846285 h 5791200"/>
              <a:gd name="connsiteX83" fmla="*/ 14514 w 3265714"/>
              <a:gd name="connsiteY83" fmla="*/ 3585028 h 5791200"/>
              <a:gd name="connsiteX84" fmla="*/ 43543 w 3265714"/>
              <a:gd name="connsiteY84" fmla="*/ 3526971 h 5791200"/>
              <a:gd name="connsiteX85" fmla="*/ 116114 w 3265714"/>
              <a:gd name="connsiteY85" fmla="*/ 3396343 h 5791200"/>
              <a:gd name="connsiteX86" fmla="*/ 159657 w 3265714"/>
              <a:gd name="connsiteY86" fmla="*/ 3338285 h 5791200"/>
              <a:gd name="connsiteX87" fmla="*/ 217714 w 3265714"/>
              <a:gd name="connsiteY87" fmla="*/ 3309257 h 5791200"/>
              <a:gd name="connsiteX88" fmla="*/ 261257 w 3265714"/>
              <a:gd name="connsiteY88" fmla="*/ 3265714 h 5791200"/>
              <a:gd name="connsiteX89" fmla="*/ 406400 w 3265714"/>
              <a:gd name="connsiteY89" fmla="*/ 3178628 h 5791200"/>
              <a:gd name="connsiteX90" fmla="*/ 449943 w 3265714"/>
              <a:gd name="connsiteY90" fmla="*/ 3164114 h 5791200"/>
              <a:gd name="connsiteX91" fmla="*/ 537029 w 3265714"/>
              <a:gd name="connsiteY91" fmla="*/ 3106057 h 5791200"/>
              <a:gd name="connsiteX92" fmla="*/ 624114 w 3265714"/>
              <a:gd name="connsiteY92" fmla="*/ 3077028 h 5791200"/>
              <a:gd name="connsiteX93" fmla="*/ 667657 w 3265714"/>
              <a:gd name="connsiteY93" fmla="*/ 3033485 h 5791200"/>
              <a:gd name="connsiteX94" fmla="*/ 754743 w 3265714"/>
              <a:gd name="connsiteY94" fmla="*/ 3004457 h 5791200"/>
              <a:gd name="connsiteX95" fmla="*/ 856343 w 3265714"/>
              <a:gd name="connsiteY95" fmla="*/ 2917371 h 5791200"/>
              <a:gd name="connsiteX96" fmla="*/ 914400 w 3265714"/>
              <a:gd name="connsiteY96" fmla="*/ 2873828 h 5791200"/>
              <a:gd name="connsiteX97" fmla="*/ 943429 w 3265714"/>
              <a:gd name="connsiteY97" fmla="*/ 2815771 h 5791200"/>
              <a:gd name="connsiteX98" fmla="*/ 986972 w 3265714"/>
              <a:gd name="connsiteY98" fmla="*/ 2786743 h 5791200"/>
              <a:gd name="connsiteX99" fmla="*/ 1001486 w 3265714"/>
              <a:gd name="connsiteY99" fmla="*/ 2743200 h 5791200"/>
              <a:gd name="connsiteX100" fmla="*/ 1030514 w 3265714"/>
              <a:gd name="connsiteY100" fmla="*/ 2699657 h 5791200"/>
              <a:gd name="connsiteX101" fmla="*/ 1045029 w 3265714"/>
              <a:gd name="connsiteY101" fmla="*/ 2627085 h 5791200"/>
              <a:gd name="connsiteX102" fmla="*/ 1074057 w 3265714"/>
              <a:gd name="connsiteY102" fmla="*/ 2583543 h 5791200"/>
              <a:gd name="connsiteX103" fmla="*/ 1088572 w 3265714"/>
              <a:gd name="connsiteY103" fmla="*/ 2525485 h 5791200"/>
              <a:gd name="connsiteX104" fmla="*/ 1088572 w 3265714"/>
              <a:gd name="connsiteY104" fmla="*/ 1843314 h 5791200"/>
              <a:gd name="connsiteX105" fmla="*/ 1059543 w 3265714"/>
              <a:gd name="connsiteY105" fmla="*/ 1712685 h 5791200"/>
              <a:gd name="connsiteX106" fmla="*/ 1030514 w 3265714"/>
              <a:gd name="connsiteY106" fmla="*/ 1611085 h 5791200"/>
              <a:gd name="connsiteX107" fmla="*/ 972457 w 3265714"/>
              <a:gd name="connsiteY107" fmla="*/ 1524000 h 5791200"/>
              <a:gd name="connsiteX108" fmla="*/ 914400 w 3265714"/>
              <a:gd name="connsiteY108" fmla="*/ 1393371 h 5791200"/>
              <a:gd name="connsiteX109" fmla="*/ 885372 w 3265714"/>
              <a:gd name="connsiteY109" fmla="*/ 1277257 h 5791200"/>
              <a:gd name="connsiteX110" fmla="*/ 870857 w 3265714"/>
              <a:gd name="connsiteY110" fmla="*/ 1233714 h 5791200"/>
              <a:gd name="connsiteX111" fmla="*/ 856343 w 3265714"/>
              <a:gd name="connsiteY111" fmla="*/ 1175657 h 5791200"/>
              <a:gd name="connsiteX112" fmla="*/ 827314 w 3265714"/>
              <a:gd name="connsiteY112" fmla="*/ 1117600 h 5791200"/>
              <a:gd name="connsiteX113" fmla="*/ 812800 w 3265714"/>
              <a:gd name="connsiteY113" fmla="*/ 1074057 h 5791200"/>
              <a:gd name="connsiteX114" fmla="*/ 783772 w 3265714"/>
              <a:gd name="connsiteY114" fmla="*/ 1016000 h 5791200"/>
              <a:gd name="connsiteX115" fmla="*/ 769257 w 3265714"/>
              <a:gd name="connsiteY115" fmla="*/ 972457 h 5791200"/>
              <a:gd name="connsiteX116" fmla="*/ 740229 w 3265714"/>
              <a:gd name="connsiteY116" fmla="*/ 914400 h 5791200"/>
              <a:gd name="connsiteX117" fmla="*/ 711200 w 3265714"/>
              <a:gd name="connsiteY117" fmla="*/ 798285 h 5791200"/>
              <a:gd name="connsiteX118" fmla="*/ 682172 w 3265714"/>
              <a:gd name="connsiteY118" fmla="*/ 667657 h 5791200"/>
              <a:gd name="connsiteX119" fmla="*/ 725714 w 3265714"/>
              <a:gd name="connsiteY119" fmla="*/ 275771 h 5791200"/>
              <a:gd name="connsiteX120" fmla="*/ 740229 w 3265714"/>
              <a:gd name="connsiteY120" fmla="*/ 232228 h 5791200"/>
              <a:gd name="connsiteX121" fmla="*/ 798286 w 3265714"/>
              <a:gd name="connsiteY121" fmla="*/ 174171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265714" h="5791200">
                <a:moveTo>
                  <a:pt x="798286" y="174171"/>
                </a:moveTo>
                <a:cubicBezTo>
                  <a:pt x="815219" y="159657"/>
                  <a:pt x="825796" y="152015"/>
                  <a:pt x="841829" y="145143"/>
                </a:cubicBezTo>
                <a:cubicBezTo>
                  <a:pt x="860164" y="137285"/>
                  <a:pt x="880706" y="136108"/>
                  <a:pt x="899886" y="130628"/>
                </a:cubicBezTo>
                <a:cubicBezTo>
                  <a:pt x="914597" y="126425"/>
                  <a:pt x="928494" y="119433"/>
                  <a:pt x="943429" y="116114"/>
                </a:cubicBezTo>
                <a:cubicBezTo>
                  <a:pt x="1051336" y="92135"/>
                  <a:pt x="1016404" y="110227"/>
                  <a:pt x="1132114" y="87085"/>
                </a:cubicBezTo>
                <a:cubicBezTo>
                  <a:pt x="1171235" y="79261"/>
                  <a:pt x="1210380" y="70673"/>
                  <a:pt x="1248229" y="58057"/>
                </a:cubicBezTo>
                <a:cubicBezTo>
                  <a:pt x="1279241" y="47720"/>
                  <a:pt x="1317942" y="33583"/>
                  <a:pt x="1349829" y="29028"/>
                </a:cubicBezTo>
                <a:cubicBezTo>
                  <a:pt x="1397963" y="22152"/>
                  <a:pt x="1446683" y="20195"/>
                  <a:pt x="1494972" y="14514"/>
                </a:cubicBezTo>
                <a:cubicBezTo>
                  <a:pt x="1528948" y="10517"/>
                  <a:pt x="1562705" y="4838"/>
                  <a:pt x="1596572" y="0"/>
                </a:cubicBezTo>
                <a:lnTo>
                  <a:pt x="2409372" y="14514"/>
                </a:lnTo>
                <a:cubicBezTo>
                  <a:pt x="2435376" y="15353"/>
                  <a:pt x="2539202" y="38120"/>
                  <a:pt x="2569029" y="43543"/>
                </a:cubicBezTo>
                <a:cubicBezTo>
                  <a:pt x="2698022" y="66997"/>
                  <a:pt x="2616004" y="44686"/>
                  <a:pt x="2743200" y="87085"/>
                </a:cubicBezTo>
                <a:cubicBezTo>
                  <a:pt x="2757714" y="91923"/>
                  <a:pt x="2774013" y="93113"/>
                  <a:pt x="2786743" y="101600"/>
                </a:cubicBezTo>
                <a:lnTo>
                  <a:pt x="2873829" y="159657"/>
                </a:lnTo>
                <a:cubicBezTo>
                  <a:pt x="2916646" y="188201"/>
                  <a:pt x="2925988" y="190317"/>
                  <a:pt x="2960914" y="232228"/>
                </a:cubicBezTo>
                <a:cubicBezTo>
                  <a:pt x="2972081" y="245629"/>
                  <a:pt x="2980267" y="261257"/>
                  <a:pt x="2989943" y="275771"/>
                </a:cubicBezTo>
                <a:cubicBezTo>
                  <a:pt x="2994781" y="290285"/>
                  <a:pt x="2995970" y="306584"/>
                  <a:pt x="3004457" y="319314"/>
                </a:cubicBezTo>
                <a:cubicBezTo>
                  <a:pt x="3096597" y="457525"/>
                  <a:pt x="3005797" y="275808"/>
                  <a:pt x="3077029" y="406400"/>
                </a:cubicBezTo>
                <a:cubicBezTo>
                  <a:pt x="3097750" y="444389"/>
                  <a:pt x="3121402" y="481461"/>
                  <a:pt x="3135086" y="522514"/>
                </a:cubicBezTo>
                <a:cubicBezTo>
                  <a:pt x="3139924" y="537028"/>
                  <a:pt x="3142758" y="552373"/>
                  <a:pt x="3149600" y="566057"/>
                </a:cubicBezTo>
                <a:cubicBezTo>
                  <a:pt x="3157401" y="581659"/>
                  <a:pt x="3168953" y="595086"/>
                  <a:pt x="3178629" y="609600"/>
                </a:cubicBezTo>
                <a:cubicBezTo>
                  <a:pt x="3183467" y="628952"/>
                  <a:pt x="3187663" y="648477"/>
                  <a:pt x="3193143" y="667657"/>
                </a:cubicBezTo>
                <a:cubicBezTo>
                  <a:pt x="3197346" y="682368"/>
                  <a:pt x="3203631" y="696440"/>
                  <a:pt x="3207657" y="711200"/>
                </a:cubicBezTo>
                <a:cubicBezTo>
                  <a:pt x="3218154" y="749690"/>
                  <a:pt x="3224070" y="789465"/>
                  <a:pt x="3236686" y="827314"/>
                </a:cubicBezTo>
                <a:lnTo>
                  <a:pt x="3265714" y="914400"/>
                </a:lnTo>
                <a:cubicBezTo>
                  <a:pt x="3260876" y="1320800"/>
                  <a:pt x="3260229" y="1727272"/>
                  <a:pt x="3251200" y="2133600"/>
                </a:cubicBezTo>
                <a:cubicBezTo>
                  <a:pt x="3250182" y="2179415"/>
                  <a:pt x="3227744" y="2246823"/>
                  <a:pt x="3222172" y="2293257"/>
                </a:cubicBezTo>
                <a:cubicBezTo>
                  <a:pt x="3210586" y="2389809"/>
                  <a:pt x="3203882" y="2486893"/>
                  <a:pt x="3193143" y="2583543"/>
                </a:cubicBezTo>
                <a:cubicBezTo>
                  <a:pt x="3174851" y="2748172"/>
                  <a:pt x="3184825" y="2670801"/>
                  <a:pt x="3164114" y="2815771"/>
                </a:cubicBezTo>
                <a:cubicBezTo>
                  <a:pt x="3159276" y="2907695"/>
                  <a:pt x="3157244" y="2999810"/>
                  <a:pt x="3149600" y="3091543"/>
                </a:cubicBezTo>
                <a:cubicBezTo>
                  <a:pt x="3147551" y="3116127"/>
                  <a:pt x="3139142" y="3139780"/>
                  <a:pt x="3135086" y="3164114"/>
                </a:cubicBezTo>
                <a:cubicBezTo>
                  <a:pt x="3129462" y="3197859"/>
                  <a:pt x="3126692" y="3232055"/>
                  <a:pt x="3120572" y="3265714"/>
                </a:cubicBezTo>
                <a:cubicBezTo>
                  <a:pt x="3093758" y="3413188"/>
                  <a:pt x="3115740" y="3207593"/>
                  <a:pt x="3091543" y="3425371"/>
                </a:cubicBezTo>
                <a:cubicBezTo>
                  <a:pt x="3085642" y="3478483"/>
                  <a:pt x="3083657" y="3532002"/>
                  <a:pt x="3077029" y="3585028"/>
                </a:cubicBezTo>
                <a:cubicBezTo>
                  <a:pt x="3073969" y="3609507"/>
                  <a:pt x="3066003" y="3633178"/>
                  <a:pt x="3062514" y="3657600"/>
                </a:cubicBezTo>
                <a:cubicBezTo>
                  <a:pt x="3009210" y="4030725"/>
                  <a:pt x="3079076" y="3601767"/>
                  <a:pt x="3033486" y="3875314"/>
                </a:cubicBezTo>
                <a:cubicBezTo>
                  <a:pt x="3010941" y="4619303"/>
                  <a:pt x="3037272" y="4091122"/>
                  <a:pt x="2989943" y="4659085"/>
                </a:cubicBezTo>
                <a:cubicBezTo>
                  <a:pt x="2985105" y="4717142"/>
                  <a:pt x="2983129" y="4775509"/>
                  <a:pt x="2975429" y="4833257"/>
                </a:cubicBezTo>
                <a:cubicBezTo>
                  <a:pt x="2973407" y="4848422"/>
                  <a:pt x="2964354" y="4861892"/>
                  <a:pt x="2960914" y="4876800"/>
                </a:cubicBezTo>
                <a:cubicBezTo>
                  <a:pt x="2949820" y="4924876"/>
                  <a:pt x="2947489" y="4975136"/>
                  <a:pt x="2931886" y="5021943"/>
                </a:cubicBezTo>
                <a:cubicBezTo>
                  <a:pt x="2835605" y="5310780"/>
                  <a:pt x="2959257" y="4953514"/>
                  <a:pt x="2873829" y="5167085"/>
                </a:cubicBezTo>
                <a:cubicBezTo>
                  <a:pt x="2862465" y="5195495"/>
                  <a:pt x="2858484" y="5226802"/>
                  <a:pt x="2844800" y="5254171"/>
                </a:cubicBezTo>
                <a:cubicBezTo>
                  <a:pt x="2835124" y="5273523"/>
                  <a:pt x="2824295" y="5292341"/>
                  <a:pt x="2815772" y="5312228"/>
                </a:cubicBezTo>
                <a:cubicBezTo>
                  <a:pt x="2809745" y="5326290"/>
                  <a:pt x="2808099" y="5342087"/>
                  <a:pt x="2801257" y="5355771"/>
                </a:cubicBezTo>
                <a:cubicBezTo>
                  <a:pt x="2793456" y="5371373"/>
                  <a:pt x="2782368" y="5385119"/>
                  <a:pt x="2772229" y="5399314"/>
                </a:cubicBezTo>
                <a:cubicBezTo>
                  <a:pt x="2682195" y="5525362"/>
                  <a:pt x="2768082" y="5398278"/>
                  <a:pt x="2699657" y="5500914"/>
                </a:cubicBezTo>
                <a:cubicBezTo>
                  <a:pt x="2694819" y="5515428"/>
                  <a:pt x="2695961" y="5533639"/>
                  <a:pt x="2685143" y="5544457"/>
                </a:cubicBezTo>
                <a:cubicBezTo>
                  <a:pt x="2635235" y="5594365"/>
                  <a:pt x="2609269" y="5598777"/>
                  <a:pt x="2554514" y="5617028"/>
                </a:cubicBezTo>
                <a:cubicBezTo>
                  <a:pt x="2540000" y="5626704"/>
                  <a:pt x="2526118" y="5637402"/>
                  <a:pt x="2510972" y="5646057"/>
                </a:cubicBezTo>
                <a:cubicBezTo>
                  <a:pt x="2492186" y="5656792"/>
                  <a:pt x="2471262" y="5663618"/>
                  <a:pt x="2452914" y="5675085"/>
                </a:cubicBezTo>
                <a:cubicBezTo>
                  <a:pt x="2286909" y="5778837"/>
                  <a:pt x="2478338" y="5678704"/>
                  <a:pt x="2351314" y="5733143"/>
                </a:cubicBezTo>
                <a:cubicBezTo>
                  <a:pt x="2331427" y="5741666"/>
                  <a:pt x="2314247" y="5756923"/>
                  <a:pt x="2293257" y="5762171"/>
                </a:cubicBezTo>
                <a:cubicBezTo>
                  <a:pt x="2236156" y="5776446"/>
                  <a:pt x="2119086" y="5791200"/>
                  <a:pt x="2119086" y="5791200"/>
                </a:cubicBezTo>
                <a:cubicBezTo>
                  <a:pt x="2115693" y="5791083"/>
                  <a:pt x="1710638" y="5789724"/>
                  <a:pt x="1582057" y="5762171"/>
                </a:cubicBezTo>
                <a:cubicBezTo>
                  <a:pt x="1563311" y="5758154"/>
                  <a:pt x="1444146" y="5716195"/>
                  <a:pt x="1422400" y="5704114"/>
                </a:cubicBezTo>
                <a:cubicBezTo>
                  <a:pt x="1401254" y="5692366"/>
                  <a:pt x="1384856" y="5673392"/>
                  <a:pt x="1364343" y="5660571"/>
                </a:cubicBezTo>
                <a:cubicBezTo>
                  <a:pt x="1131809" y="5515238"/>
                  <a:pt x="1440511" y="5715789"/>
                  <a:pt x="1262743" y="5617028"/>
                </a:cubicBezTo>
                <a:cubicBezTo>
                  <a:pt x="1232245" y="5600085"/>
                  <a:pt x="1204686" y="5578323"/>
                  <a:pt x="1175657" y="5558971"/>
                </a:cubicBezTo>
                <a:lnTo>
                  <a:pt x="1088572" y="5500914"/>
                </a:lnTo>
                <a:lnTo>
                  <a:pt x="1045029" y="5471885"/>
                </a:lnTo>
                <a:cubicBezTo>
                  <a:pt x="1030515" y="5462209"/>
                  <a:pt x="1013821" y="5455192"/>
                  <a:pt x="1001486" y="5442857"/>
                </a:cubicBezTo>
                <a:cubicBezTo>
                  <a:pt x="802956" y="5244327"/>
                  <a:pt x="1096253" y="5531931"/>
                  <a:pt x="914400" y="5370285"/>
                </a:cubicBezTo>
                <a:cubicBezTo>
                  <a:pt x="765265" y="5237722"/>
                  <a:pt x="882596" y="5320056"/>
                  <a:pt x="783772" y="5254171"/>
                </a:cubicBezTo>
                <a:cubicBezTo>
                  <a:pt x="764419" y="5225142"/>
                  <a:pt x="736747" y="5200183"/>
                  <a:pt x="725714" y="5167085"/>
                </a:cubicBezTo>
                <a:cubicBezTo>
                  <a:pt x="720876" y="5152571"/>
                  <a:pt x="722018" y="5134361"/>
                  <a:pt x="711200" y="5123543"/>
                </a:cubicBezTo>
                <a:cubicBezTo>
                  <a:pt x="700382" y="5112725"/>
                  <a:pt x="682171" y="5113866"/>
                  <a:pt x="667657" y="5109028"/>
                </a:cubicBezTo>
                <a:cubicBezTo>
                  <a:pt x="649911" y="5073535"/>
                  <a:pt x="635246" y="5038203"/>
                  <a:pt x="609600" y="5007428"/>
                </a:cubicBezTo>
                <a:cubicBezTo>
                  <a:pt x="596459" y="4991659"/>
                  <a:pt x="580571" y="4978399"/>
                  <a:pt x="566057" y="4963885"/>
                </a:cubicBezTo>
                <a:cubicBezTo>
                  <a:pt x="556381" y="4944533"/>
                  <a:pt x="550730" y="4922574"/>
                  <a:pt x="537029" y="4905828"/>
                </a:cubicBezTo>
                <a:cubicBezTo>
                  <a:pt x="506700" y="4868759"/>
                  <a:pt x="435429" y="4804228"/>
                  <a:pt x="435429" y="4804228"/>
                </a:cubicBezTo>
                <a:cubicBezTo>
                  <a:pt x="400916" y="4700693"/>
                  <a:pt x="449854" y="4825865"/>
                  <a:pt x="377372" y="4717143"/>
                </a:cubicBezTo>
                <a:cubicBezTo>
                  <a:pt x="368885" y="4704413"/>
                  <a:pt x="369699" y="4687284"/>
                  <a:pt x="362857" y="4673600"/>
                </a:cubicBezTo>
                <a:cubicBezTo>
                  <a:pt x="355056" y="4657998"/>
                  <a:pt x="342484" y="4645203"/>
                  <a:pt x="333829" y="4630057"/>
                </a:cubicBezTo>
                <a:cubicBezTo>
                  <a:pt x="282886" y="4540907"/>
                  <a:pt x="332180" y="4599380"/>
                  <a:pt x="261257" y="4528457"/>
                </a:cubicBezTo>
                <a:cubicBezTo>
                  <a:pt x="251581" y="4509105"/>
                  <a:pt x="240752" y="4490287"/>
                  <a:pt x="232229" y="4470400"/>
                </a:cubicBezTo>
                <a:cubicBezTo>
                  <a:pt x="226202" y="4456338"/>
                  <a:pt x="224556" y="4440541"/>
                  <a:pt x="217714" y="4426857"/>
                </a:cubicBezTo>
                <a:cubicBezTo>
                  <a:pt x="209913" y="4411255"/>
                  <a:pt x="196487" y="4398916"/>
                  <a:pt x="188686" y="4383314"/>
                </a:cubicBezTo>
                <a:cubicBezTo>
                  <a:pt x="128600" y="4263138"/>
                  <a:pt x="228330" y="4421007"/>
                  <a:pt x="145143" y="4296228"/>
                </a:cubicBezTo>
                <a:cubicBezTo>
                  <a:pt x="139621" y="4268619"/>
                  <a:pt x="130993" y="4209872"/>
                  <a:pt x="116114" y="4180114"/>
                </a:cubicBezTo>
                <a:cubicBezTo>
                  <a:pt x="68462" y="4084809"/>
                  <a:pt x="95499" y="4199257"/>
                  <a:pt x="58057" y="4049485"/>
                </a:cubicBezTo>
                <a:cubicBezTo>
                  <a:pt x="53219" y="4030133"/>
                  <a:pt x="47870" y="4010901"/>
                  <a:pt x="43543" y="3991428"/>
                </a:cubicBezTo>
                <a:cubicBezTo>
                  <a:pt x="38192" y="3967346"/>
                  <a:pt x="36118" y="3942486"/>
                  <a:pt x="29029" y="3918857"/>
                </a:cubicBezTo>
                <a:cubicBezTo>
                  <a:pt x="21542" y="3893902"/>
                  <a:pt x="9676" y="3870476"/>
                  <a:pt x="0" y="3846285"/>
                </a:cubicBezTo>
                <a:cubicBezTo>
                  <a:pt x="4838" y="3759199"/>
                  <a:pt x="2729" y="3671448"/>
                  <a:pt x="14514" y="3585028"/>
                </a:cubicBezTo>
                <a:cubicBezTo>
                  <a:pt x="17437" y="3563590"/>
                  <a:pt x="35020" y="3546858"/>
                  <a:pt x="43543" y="3526971"/>
                </a:cubicBezTo>
                <a:cubicBezTo>
                  <a:pt x="81259" y="3438966"/>
                  <a:pt x="21818" y="3522072"/>
                  <a:pt x="116114" y="3396343"/>
                </a:cubicBezTo>
                <a:cubicBezTo>
                  <a:pt x="130628" y="3376990"/>
                  <a:pt x="141290" y="3354028"/>
                  <a:pt x="159657" y="3338285"/>
                </a:cubicBezTo>
                <a:cubicBezTo>
                  <a:pt x="176085" y="3324204"/>
                  <a:pt x="198362" y="3318933"/>
                  <a:pt x="217714" y="3309257"/>
                </a:cubicBezTo>
                <a:cubicBezTo>
                  <a:pt x="232228" y="3294743"/>
                  <a:pt x="245054" y="3278316"/>
                  <a:pt x="261257" y="3265714"/>
                </a:cubicBezTo>
                <a:cubicBezTo>
                  <a:pt x="303464" y="3232886"/>
                  <a:pt x="356136" y="3200170"/>
                  <a:pt x="406400" y="3178628"/>
                </a:cubicBezTo>
                <a:cubicBezTo>
                  <a:pt x="420462" y="3172601"/>
                  <a:pt x="435429" y="3168952"/>
                  <a:pt x="449943" y="3164114"/>
                </a:cubicBezTo>
                <a:cubicBezTo>
                  <a:pt x="478972" y="3144762"/>
                  <a:pt x="503931" y="3117090"/>
                  <a:pt x="537029" y="3106057"/>
                </a:cubicBezTo>
                <a:lnTo>
                  <a:pt x="624114" y="3077028"/>
                </a:lnTo>
                <a:cubicBezTo>
                  <a:pt x="638628" y="3062514"/>
                  <a:pt x="649714" y="3043453"/>
                  <a:pt x="667657" y="3033485"/>
                </a:cubicBezTo>
                <a:cubicBezTo>
                  <a:pt x="694405" y="3018625"/>
                  <a:pt x="754743" y="3004457"/>
                  <a:pt x="754743" y="3004457"/>
                </a:cubicBezTo>
                <a:cubicBezTo>
                  <a:pt x="924520" y="2877124"/>
                  <a:pt x="714831" y="3038667"/>
                  <a:pt x="856343" y="2917371"/>
                </a:cubicBezTo>
                <a:cubicBezTo>
                  <a:pt x="874710" y="2901628"/>
                  <a:pt x="895048" y="2888342"/>
                  <a:pt x="914400" y="2873828"/>
                </a:cubicBezTo>
                <a:cubicBezTo>
                  <a:pt x="924076" y="2854476"/>
                  <a:pt x="929577" y="2832393"/>
                  <a:pt x="943429" y="2815771"/>
                </a:cubicBezTo>
                <a:cubicBezTo>
                  <a:pt x="954596" y="2802370"/>
                  <a:pt x="976075" y="2800364"/>
                  <a:pt x="986972" y="2786743"/>
                </a:cubicBezTo>
                <a:cubicBezTo>
                  <a:pt x="996529" y="2774796"/>
                  <a:pt x="994644" y="2756884"/>
                  <a:pt x="1001486" y="2743200"/>
                </a:cubicBezTo>
                <a:cubicBezTo>
                  <a:pt x="1009287" y="2727598"/>
                  <a:pt x="1020838" y="2714171"/>
                  <a:pt x="1030514" y="2699657"/>
                </a:cubicBezTo>
                <a:cubicBezTo>
                  <a:pt x="1035352" y="2675466"/>
                  <a:pt x="1036367" y="2650184"/>
                  <a:pt x="1045029" y="2627085"/>
                </a:cubicBezTo>
                <a:cubicBezTo>
                  <a:pt x="1051154" y="2610752"/>
                  <a:pt x="1067186" y="2599576"/>
                  <a:pt x="1074057" y="2583543"/>
                </a:cubicBezTo>
                <a:cubicBezTo>
                  <a:pt x="1081915" y="2565208"/>
                  <a:pt x="1083734" y="2544838"/>
                  <a:pt x="1088572" y="2525485"/>
                </a:cubicBezTo>
                <a:cubicBezTo>
                  <a:pt x="1116560" y="2217606"/>
                  <a:pt x="1112069" y="2336750"/>
                  <a:pt x="1088572" y="1843314"/>
                </a:cubicBezTo>
                <a:cubicBezTo>
                  <a:pt x="1084830" y="1764738"/>
                  <a:pt x="1076455" y="1771877"/>
                  <a:pt x="1059543" y="1712685"/>
                </a:cubicBezTo>
                <a:cubicBezTo>
                  <a:pt x="1055120" y="1697205"/>
                  <a:pt x="1040752" y="1629512"/>
                  <a:pt x="1030514" y="1611085"/>
                </a:cubicBezTo>
                <a:cubicBezTo>
                  <a:pt x="1013571" y="1580588"/>
                  <a:pt x="972457" y="1524000"/>
                  <a:pt x="972457" y="1524000"/>
                </a:cubicBezTo>
                <a:cubicBezTo>
                  <a:pt x="937913" y="1420365"/>
                  <a:pt x="960402" y="1462374"/>
                  <a:pt x="914400" y="1393371"/>
                </a:cubicBezTo>
                <a:cubicBezTo>
                  <a:pt x="881220" y="1293829"/>
                  <a:pt x="920406" y="1417389"/>
                  <a:pt x="885372" y="1277257"/>
                </a:cubicBezTo>
                <a:cubicBezTo>
                  <a:pt x="881661" y="1262414"/>
                  <a:pt x="875060" y="1248425"/>
                  <a:pt x="870857" y="1233714"/>
                </a:cubicBezTo>
                <a:cubicBezTo>
                  <a:pt x="865377" y="1214534"/>
                  <a:pt x="863347" y="1194335"/>
                  <a:pt x="856343" y="1175657"/>
                </a:cubicBezTo>
                <a:cubicBezTo>
                  <a:pt x="848746" y="1155398"/>
                  <a:pt x="835837" y="1137487"/>
                  <a:pt x="827314" y="1117600"/>
                </a:cubicBezTo>
                <a:cubicBezTo>
                  <a:pt x="821287" y="1103538"/>
                  <a:pt x="818827" y="1088119"/>
                  <a:pt x="812800" y="1074057"/>
                </a:cubicBezTo>
                <a:cubicBezTo>
                  <a:pt x="804277" y="1054170"/>
                  <a:pt x="792295" y="1035887"/>
                  <a:pt x="783772" y="1016000"/>
                </a:cubicBezTo>
                <a:cubicBezTo>
                  <a:pt x="777745" y="1001938"/>
                  <a:pt x="775284" y="986519"/>
                  <a:pt x="769257" y="972457"/>
                </a:cubicBezTo>
                <a:cubicBezTo>
                  <a:pt x="760734" y="952570"/>
                  <a:pt x="747071" y="934926"/>
                  <a:pt x="740229" y="914400"/>
                </a:cubicBezTo>
                <a:cubicBezTo>
                  <a:pt x="727613" y="876551"/>
                  <a:pt x="720876" y="836990"/>
                  <a:pt x="711200" y="798285"/>
                </a:cubicBezTo>
                <a:cubicBezTo>
                  <a:pt x="690704" y="716302"/>
                  <a:pt x="700596" y="759780"/>
                  <a:pt x="682172" y="667657"/>
                </a:cubicBezTo>
                <a:cubicBezTo>
                  <a:pt x="698141" y="332309"/>
                  <a:pt x="664522" y="459348"/>
                  <a:pt x="725714" y="275771"/>
                </a:cubicBezTo>
                <a:cubicBezTo>
                  <a:pt x="730552" y="261257"/>
                  <a:pt x="731742" y="244958"/>
                  <a:pt x="740229" y="232228"/>
                </a:cubicBezTo>
                <a:cubicBezTo>
                  <a:pt x="773052" y="182992"/>
                  <a:pt x="781353" y="188685"/>
                  <a:pt x="798286" y="174171"/>
                </a:cubicBezTo>
                <a:close/>
              </a:path>
            </a:pathLst>
          </a:custGeom>
          <a:noFill/>
          <a:ln w="571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endParaRPr kumimoji="1" lang="ja-JP" altLang="en-US">
              <a:solidFill>
                <a:srgbClr val="FFFFFF"/>
              </a:solidFill>
              <a:latin typeface="Arial"/>
              <a:ea typeface="ＭＳ Ｐゴシック"/>
            </a:endParaRPr>
          </a:p>
        </p:txBody>
      </p:sp>
      <p:grpSp>
        <p:nvGrpSpPr>
          <p:cNvPr id="4" name="グループ化 25"/>
          <p:cNvGrpSpPr/>
          <p:nvPr/>
        </p:nvGrpSpPr>
        <p:grpSpPr>
          <a:xfrm>
            <a:off x="5783262" y="2708921"/>
            <a:ext cx="3741738" cy="1946275"/>
            <a:chOff x="4502150" y="3279775"/>
            <a:chExt cx="3741738" cy="1946275"/>
          </a:xfrm>
          <a:solidFill>
            <a:schemeClr val="bg1"/>
          </a:solidFill>
        </p:grpSpPr>
        <p:sp>
          <p:nvSpPr>
            <p:cNvPr id="40975" name="Text Box 25"/>
            <p:cNvSpPr txBox="1">
              <a:spLocks noChangeArrowheads="1"/>
            </p:cNvSpPr>
            <p:nvPr/>
          </p:nvSpPr>
          <p:spPr bwMode="auto">
            <a:xfrm>
              <a:off x="4502150" y="3279775"/>
              <a:ext cx="3741738" cy="366712"/>
            </a:xfrm>
            <a:prstGeom prst="rect">
              <a:avLst/>
            </a:prstGeom>
            <a:grpFill/>
            <a:ln w="9525">
              <a:noFill/>
              <a:miter lim="800000"/>
              <a:headEnd/>
              <a:tailEnd/>
            </a:ln>
          </p:spPr>
          <p:txBody>
            <a:bodyPr wrap="none">
              <a:spAutoFit/>
            </a:bodyPr>
            <a:lstStyle/>
            <a:p>
              <a:pPr defTabSz="914400" fontAlgn="base">
                <a:spcBef>
                  <a:spcPct val="0"/>
                </a:spcBef>
                <a:spcAft>
                  <a:spcPct val="0"/>
                </a:spcAft>
                <a:defRPr/>
              </a:pPr>
              <a:r>
                <a:rPr kumimoji="1" lang="ja-JP" altLang="en-US" dirty="0">
                  <a:solidFill>
                    <a:srgbClr val="000000"/>
                  </a:solidFill>
                  <a:latin typeface="Arial" charset="0"/>
                  <a:ea typeface="ＭＳ Ｐゴシック" charset="-128"/>
                </a:rPr>
                <a:t>バラクーダ（オニカマス）の襲撃にあう</a:t>
              </a:r>
            </a:p>
          </p:txBody>
        </p:sp>
        <p:pic>
          <p:nvPicPr>
            <p:cNvPr id="40973" name="Picture 36" descr="バラクーダ"/>
            <p:cNvPicPr>
              <a:picLocks noChangeAspect="1" noChangeArrowheads="1"/>
            </p:cNvPicPr>
            <p:nvPr/>
          </p:nvPicPr>
          <p:blipFill>
            <a:blip r:embed="rId6" cstate="print"/>
            <a:srcRect/>
            <a:stretch>
              <a:fillRect/>
            </a:stretch>
          </p:blipFill>
          <p:spPr bwMode="auto">
            <a:xfrm>
              <a:off x="4716463" y="3789363"/>
              <a:ext cx="3276600" cy="1436687"/>
            </a:xfrm>
            <a:prstGeom prst="rect">
              <a:avLst/>
            </a:prstGeom>
            <a:grpFill/>
            <a:ln w="9525">
              <a:noFill/>
              <a:miter lim="800000"/>
              <a:headEnd/>
              <a:tailEnd/>
            </a:ln>
          </p:spPr>
        </p:pic>
      </p:grpSp>
    </p:spTree>
    <p:extLst>
      <p:ext uri="{BB962C8B-B14F-4D97-AF65-F5344CB8AC3E}">
        <p14:creationId xmlns:p14="http://schemas.microsoft.com/office/powerpoint/2010/main" val="33764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2506663" y="2127250"/>
            <a:ext cx="1250950" cy="641350"/>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マーリン</a:t>
            </a:r>
          </a:p>
          <a:p>
            <a:pPr defTabSz="914400" fontAlgn="base">
              <a:spcBef>
                <a:spcPct val="0"/>
              </a:spcBef>
              <a:spcAft>
                <a:spcPct val="0"/>
              </a:spcAft>
              <a:defRPr/>
            </a:pPr>
            <a:r>
              <a:rPr kumimoji="1" lang="ja-JP" altLang="en-US">
                <a:solidFill>
                  <a:srgbClr val="000000"/>
                </a:solidFill>
                <a:latin typeface="Arial" charset="0"/>
                <a:ea typeface="ＭＳ Ｐゴシック" charset="-128"/>
              </a:rPr>
              <a:t>（お父さん）</a:t>
            </a:r>
          </a:p>
        </p:txBody>
      </p:sp>
      <p:sp>
        <p:nvSpPr>
          <p:cNvPr id="41991" name="Line 6"/>
          <p:cNvSpPr>
            <a:spLocks noChangeShapeType="1"/>
          </p:cNvSpPr>
          <p:nvPr/>
        </p:nvSpPr>
        <p:spPr bwMode="auto">
          <a:xfrm>
            <a:off x="3732213" y="2416175"/>
            <a:ext cx="1150938" cy="0"/>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1992" name="Line 7"/>
          <p:cNvSpPr>
            <a:spLocks noChangeShapeType="1"/>
          </p:cNvSpPr>
          <p:nvPr/>
        </p:nvSpPr>
        <p:spPr bwMode="auto">
          <a:xfrm>
            <a:off x="4306888" y="2416175"/>
            <a:ext cx="0" cy="1079500"/>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1993" name="Line 8"/>
          <p:cNvSpPr>
            <a:spLocks noChangeShapeType="1"/>
          </p:cNvSpPr>
          <p:nvPr/>
        </p:nvSpPr>
        <p:spPr bwMode="auto">
          <a:xfrm>
            <a:off x="3082926" y="3495675"/>
            <a:ext cx="2449513" cy="0"/>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1994" name="Line 10"/>
          <p:cNvSpPr>
            <a:spLocks noChangeShapeType="1"/>
          </p:cNvSpPr>
          <p:nvPr/>
        </p:nvSpPr>
        <p:spPr bwMode="auto">
          <a:xfrm>
            <a:off x="3082925" y="3495676"/>
            <a:ext cx="0" cy="5762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pic>
        <p:nvPicPr>
          <p:cNvPr id="41988" name="Picture 18" descr="main_sp"/>
          <p:cNvPicPr>
            <a:picLocks noChangeAspect="1" noChangeArrowheads="1"/>
          </p:cNvPicPr>
          <p:nvPr/>
        </p:nvPicPr>
        <p:blipFill>
          <a:blip r:embed="rId2" cstate="print"/>
          <a:srcRect/>
          <a:stretch>
            <a:fillRect/>
          </a:stretch>
        </p:blipFill>
        <p:spPr bwMode="auto">
          <a:xfrm>
            <a:off x="2147888" y="615951"/>
            <a:ext cx="1611312" cy="1311275"/>
          </a:xfrm>
          <a:prstGeom prst="rect">
            <a:avLst/>
          </a:prstGeom>
          <a:noFill/>
          <a:ln w="9525">
            <a:noFill/>
            <a:miter lim="800000"/>
            <a:headEnd/>
            <a:tailEnd/>
          </a:ln>
        </p:spPr>
      </p:pic>
      <p:sp>
        <p:nvSpPr>
          <p:cNvPr id="41989" name="Text Box 19"/>
          <p:cNvSpPr txBox="1">
            <a:spLocks noChangeArrowheads="1"/>
          </p:cNvSpPr>
          <p:nvPr/>
        </p:nvSpPr>
        <p:spPr bwMode="auto">
          <a:xfrm>
            <a:off x="2724150" y="4143376"/>
            <a:ext cx="596900"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ニモ</a:t>
            </a:r>
          </a:p>
        </p:txBody>
      </p:sp>
      <p:pic>
        <p:nvPicPr>
          <p:cNvPr id="41990" name="Picture 20" descr="nidyh"/>
          <p:cNvPicPr>
            <a:picLocks noChangeAspect="1" noChangeArrowheads="1"/>
          </p:cNvPicPr>
          <p:nvPr/>
        </p:nvPicPr>
        <p:blipFill>
          <a:blip r:embed="rId3" cstate="print"/>
          <a:srcRect/>
          <a:stretch>
            <a:fillRect/>
          </a:stretch>
        </p:blipFill>
        <p:spPr bwMode="auto">
          <a:xfrm>
            <a:off x="2435225" y="4575176"/>
            <a:ext cx="1150938" cy="936625"/>
          </a:xfrm>
          <a:prstGeom prst="rect">
            <a:avLst/>
          </a:prstGeom>
          <a:noFill/>
          <a:ln w="9525">
            <a:noFill/>
            <a:miter lim="800000"/>
            <a:headEnd/>
            <a:tailEnd/>
          </a:ln>
        </p:spPr>
      </p:pic>
      <p:grpSp>
        <p:nvGrpSpPr>
          <p:cNvPr id="2" name="グループ化 10"/>
          <p:cNvGrpSpPr/>
          <p:nvPr/>
        </p:nvGrpSpPr>
        <p:grpSpPr>
          <a:xfrm>
            <a:off x="5783262" y="2708921"/>
            <a:ext cx="3741738" cy="1946275"/>
            <a:chOff x="4502150" y="3279775"/>
            <a:chExt cx="3741738" cy="1946275"/>
          </a:xfrm>
          <a:solidFill>
            <a:schemeClr val="bg1"/>
          </a:solidFill>
        </p:grpSpPr>
        <p:sp>
          <p:nvSpPr>
            <p:cNvPr id="12" name="Text Box 25"/>
            <p:cNvSpPr txBox="1">
              <a:spLocks noChangeArrowheads="1"/>
            </p:cNvSpPr>
            <p:nvPr/>
          </p:nvSpPr>
          <p:spPr bwMode="auto">
            <a:xfrm>
              <a:off x="4502150" y="3279775"/>
              <a:ext cx="3741738" cy="366712"/>
            </a:xfrm>
            <a:prstGeom prst="rect">
              <a:avLst/>
            </a:prstGeom>
            <a:grpFill/>
            <a:ln w="9525">
              <a:noFill/>
              <a:miter lim="800000"/>
              <a:headEnd/>
              <a:tailEnd/>
            </a:ln>
          </p:spPr>
          <p:txBody>
            <a:bodyPr wrap="none">
              <a:spAutoFit/>
            </a:bodyPr>
            <a:lstStyle/>
            <a:p>
              <a:pPr defTabSz="914400" fontAlgn="base">
                <a:spcBef>
                  <a:spcPct val="0"/>
                </a:spcBef>
                <a:spcAft>
                  <a:spcPct val="0"/>
                </a:spcAft>
                <a:defRPr/>
              </a:pPr>
              <a:r>
                <a:rPr kumimoji="1" lang="ja-JP" altLang="en-US" dirty="0">
                  <a:solidFill>
                    <a:srgbClr val="000000"/>
                  </a:solidFill>
                  <a:latin typeface="Arial" charset="0"/>
                  <a:ea typeface="ＭＳ Ｐゴシック" charset="-128"/>
                </a:rPr>
                <a:t>バラクーダ（オニカマス）の襲撃にあう</a:t>
              </a:r>
            </a:p>
          </p:txBody>
        </p:sp>
        <p:pic>
          <p:nvPicPr>
            <p:cNvPr id="13" name="Picture 36" descr="バラクーダ"/>
            <p:cNvPicPr>
              <a:picLocks noChangeAspect="1" noChangeArrowheads="1"/>
            </p:cNvPicPr>
            <p:nvPr/>
          </p:nvPicPr>
          <p:blipFill>
            <a:blip r:embed="rId4" cstate="print"/>
            <a:srcRect/>
            <a:stretch>
              <a:fillRect/>
            </a:stretch>
          </p:blipFill>
          <p:spPr bwMode="auto">
            <a:xfrm>
              <a:off x="4716463" y="3789363"/>
              <a:ext cx="3276600" cy="1436687"/>
            </a:xfrm>
            <a:prstGeom prst="rect">
              <a:avLst/>
            </a:prstGeom>
            <a:grpFill/>
            <a:ln w="9525">
              <a:noFill/>
              <a:miter lim="800000"/>
              <a:headEnd/>
              <a:tailEnd/>
            </a:ln>
          </p:spPr>
        </p:pic>
      </p:grpSp>
    </p:spTree>
    <p:extLst>
      <p:ext uri="{BB962C8B-B14F-4D97-AF65-F5344CB8AC3E}">
        <p14:creationId xmlns:p14="http://schemas.microsoft.com/office/powerpoint/2010/main" val="283947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5440364" y="2479675"/>
            <a:ext cx="1870075" cy="641350"/>
          </a:xfrm>
          <a:prstGeom prst="rect">
            <a:avLst/>
          </a:prstGeom>
          <a:noFill/>
          <a:ln w="9525">
            <a:noFill/>
            <a:miter lim="800000"/>
            <a:headEnd/>
            <a:tailEnd/>
          </a:ln>
        </p:spPr>
        <p:txBody>
          <a:bodyPr wrap="none">
            <a:spAutoFit/>
          </a:bodyPr>
          <a:lstStyle/>
          <a:p>
            <a:pPr algn="ctr" defTabSz="914400" fontAlgn="base">
              <a:spcBef>
                <a:spcPct val="0"/>
              </a:spcBef>
              <a:spcAft>
                <a:spcPct val="0"/>
              </a:spcAft>
              <a:defRPr/>
            </a:pPr>
            <a:r>
              <a:rPr kumimoji="1" lang="ja-JP" altLang="en-US">
                <a:solidFill>
                  <a:srgbClr val="000000"/>
                </a:solidFill>
                <a:latin typeface="Arial" charset="0"/>
                <a:ea typeface="ＭＳ Ｐゴシック" charset="-128"/>
              </a:rPr>
              <a:t>マーリン</a:t>
            </a:r>
          </a:p>
          <a:p>
            <a:pPr algn="ctr" defTabSz="914400" fontAlgn="base">
              <a:spcBef>
                <a:spcPct val="0"/>
              </a:spcBef>
              <a:spcAft>
                <a:spcPct val="0"/>
              </a:spcAft>
              <a:defRPr/>
            </a:pPr>
            <a:r>
              <a:rPr kumimoji="1" lang="ja-JP" altLang="en-US">
                <a:solidFill>
                  <a:srgbClr val="000000"/>
                </a:solidFill>
                <a:latin typeface="Arial" charset="0"/>
                <a:ea typeface="ＭＳ Ｐゴシック" charset="-128"/>
              </a:rPr>
              <a:t>（新しいお母さん）</a:t>
            </a:r>
          </a:p>
        </p:txBody>
      </p:sp>
      <p:grpSp>
        <p:nvGrpSpPr>
          <p:cNvPr id="2" name="Group 4"/>
          <p:cNvGrpSpPr>
            <a:grpSpLocks/>
          </p:cNvGrpSpPr>
          <p:nvPr/>
        </p:nvGrpSpPr>
        <p:grpSpPr bwMode="auto">
          <a:xfrm>
            <a:off x="3570288" y="2768601"/>
            <a:ext cx="2449512" cy="1655763"/>
            <a:chOff x="1156" y="1344"/>
            <a:chExt cx="1543" cy="1043"/>
          </a:xfrm>
        </p:grpSpPr>
        <p:sp>
          <p:nvSpPr>
            <p:cNvPr id="43027" name="Line 5"/>
            <p:cNvSpPr>
              <a:spLocks noChangeShapeType="1"/>
            </p:cNvSpPr>
            <p:nvPr/>
          </p:nvSpPr>
          <p:spPr bwMode="auto">
            <a:xfrm>
              <a:off x="1565" y="1344"/>
              <a:ext cx="725" cy="0"/>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3028" name="Line 6"/>
            <p:cNvSpPr>
              <a:spLocks noChangeShapeType="1"/>
            </p:cNvSpPr>
            <p:nvPr/>
          </p:nvSpPr>
          <p:spPr bwMode="auto">
            <a:xfrm>
              <a:off x="1927" y="1344"/>
              <a:ext cx="0" cy="680"/>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3029" name="Line 7"/>
            <p:cNvSpPr>
              <a:spLocks noChangeShapeType="1"/>
            </p:cNvSpPr>
            <p:nvPr/>
          </p:nvSpPr>
          <p:spPr bwMode="auto">
            <a:xfrm>
              <a:off x="1156" y="2024"/>
              <a:ext cx="1543" cy="0"/>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grpSp>
          <p:nvGrpSpPr>
            <p:cNvPr id="3" name="Group 8"/>
            <p:cNvGrpSpPr>
              <a:grpSpLocks/>
            </p:cNvGrpSpPr>
            <p:nvPr/>
          </p:nvGrpSpPr>
          <p:grpSpPr bwMode="auto">
            <a:xfrm>
              <a:off x="1156" y="2024"/>
              <a:ext cx="1543" cy="363"/>
              <a:chOff x="1156" y="2069"/>
              <a:chExt cx="1543" cy="363"/>
            </a:xfrm>
          </p:grpSpPr>
          <p:sp>
            <p:nvSpPr>
              <p:cNvPr id="43031" name="Line 9"/>
              <p:cNvSpPr>
                <a:spLocks noChangeShapeType="1"/>
              </p:cNvSpPr>
              <p:nvPr/>
            </p:nvSpPr>
            <p:spPr bwMode="auto">
              <a:xfrm>
                <a:off x="1156"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3032" name="Line 10"/>
              <p:cNvSpPr>
                <a:spLocks noChangeShapeType="1"/>
              </p:cNvSpPr>
              <p:nvPr/>
            </p:nvSpPr>
            <p:spPr bwMode="auto">
              <a:xfrm>
                <a:off x="1464"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3033" name="Line 11"/>
              <p:cNvSpPr>
                <a:spLocks noChangeShapeType="1"/>
              </p:cNvSpPr>
              <p:nvPr/>
            </p:nvSpPr>
            <p:spPr bwMode="auto">
              <a:xfrm>
                <a:off x="1773"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3034" name="Line 12"/>
              <p:cNvSpPr>
                <a:spLocks noChangeShapeType="1"/>
              </p:cNvSpPr>
              <p:nvPr/>
            </p:nvSpPr>
            <p:spPr bwMode="auto">
              <a:xfrm>
                <a:off x="2081"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3035" name="Line 13"/>
              <p:cNvSpPr>
                <a:spLocks noChangeShapeType="1"/>
              </p:cNvSpPr>
              <p:nvPr/>
            </p:nvSpPr>
            <p:spPr bwMode="auto">
              <a:xfrm>
                <a:off x="2390"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3036" name="Line 14"/>
              <p:cNvSpPr>
                <a:spLocks noChangeShapeType="1"/>
              </p:cNvSpPr>
              <p:nvPr/>
            </p:nvSpPr>
            <p:spPr bwMode="auto">
              <a:xfrm>
                <a:off x="2699"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grpSp>
      </p:grpSp>
      <p:sp>
        <p:nvSpPr>
          <p:cNvPr id="43012" name="AutoShape 15" descr="9k="/>
          <p:cNvSpPr>
            <a:spLocks noChangeAspect="1" noChangeArrowheads="1"/>
          </p:cNvSpPr>
          <p:nvPr/>
        </p:nvSpPr>
        <p:spPr bwMode="auto">
          <a:xfrm>
            <a:off x="6154738" y="3911600"/>
            <a:ext cx="304800" cy="304800"/>
          </a:xfrm>
          <a:prstGeom prst="rect">
            <a:avLst/>
          </a:prstGeom>
          <a:noFill/>
          <a:ln w="9525">
            <a:noFill/>
            <a:miter lim="800000"/>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3013" name="AutoShape 16" descr="9k="/>
          <p:cNvSpPr>
            <a:spLocks noChangeAspect="1" noChangeArrowheads="1"/>
          </p:cNvSpPr>
          <p:nvPr/>
        </p:nvSpPr>
        <p:spPr bwMode="auto">
          <a:xfrm>
            <a:off x="6154738" y="3911600"/>
            <a:ext cx="304800" cy="304800"/>
          </a:xfrm>
          <a:prstGeom prst="rect">
            <a:avLst/>
          </a:prstGeom>
          <a:noFill/>
          <a:ln w="9525">
            <a:noFill/>
            <a:miter lim="800000"/>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pic>
        <p:nvPicPr>
          <p:cNvPr id="43014" name="Picture 17" descr="main_sp"/>
          <p:cNvPicPr>
            <a:picLocks noChangeAspect="1" noChangeArrowheads="1"/>
          </p:cNvPicPr>
          <p:nvPr/>
        </p:nvPicPr>
        <p:blipFill>
          <a:blip r:embed="rId2" cstate="print"/>
          <a:srcRect/>
          <a:stretch>
            <a:fillRect/>
          </a:stretch>
        </p:blipFill>
        <p:spPr bwMode="auto">
          <a:xfrm>
            <a:off x="5368926" y="968376"/>
            <a:ext cx="1611313" cy="1311275"/>
          </a:xfrm>
          <a:prstGeom prst="rect">
            <a:avLst/>
          </a:prstGeom>
          <a:noFill/>
          <a:ln w="9525">
            <a:noFill/>
            <a:miter lim="800000"/>
            <a:headEnd/>
            <a:tailEnd/>
          </a:ln>
        </p:spPr>
      </p:pic>
      <p:sp>
        <p:nvSpPr>
          <p:cNvPr id="43015" name="Text Box 19"/>
          <p:cNvSpPr txBox="1">
            <a:spLocks noChangeArrowheads="1"/>
          </p:cNvSpPr>
          <p:nvPr/>
        </p:nvSpPr>
        <p:spPr bwMode="auto">
          <a:xfrm>
            <a:off x="2344739" y="2413000"/>
            <a:ext cx="1870075" cy="641350"/>
          </a:xfrm>
          <a:prstGeom prst="rect">
            <a:avLst/>
          </a:prstGeom>
          <a:noFill/>
          <a:ln w="9525">
            <a:noFill/>
            <a:miter lim="800000"/>
            <a:headEnd/>
            <a:tailEnd/>
          </a:ln>
        </p:spPr>
        <p:txBody>
          <a:bodyPr wrap="none">
            <a:spAutoFit/>
          </a:bodyPr>
          <a:lstStyle/>
          <a:p>
            <a:pPr algn="ctr" defTabSz="914400" fontAlgn="base">
              <a:spcBef>
                <a:spcPct val="0"/>
              </a:spcBef>
              <a:spcAft>
                <a:spcPct val="0"/>
              </a:spcAft>
              <a:defRPr/>
            </a:pPr>
            <a:r>
              <a:rPr kumimoji="1" lang="ja-JP" altLang="en-US">
                <a:solidFill>
                  <a:srgbClr val="000000"/>
                </a:solidFill>
                <a:latin typeface="Arial" charset="0"/>
                <a:ea typeface="ＭＳ Ｐゴシック" charset="-128"/>
              </a:rPr>
              <a:t>ニモ</a:t>
            </a:r>
          </a:p>
          <a:p>
            <a:pPr algn="ctr" defTabSz="914400" fontAlgn="base">
              <a:spcBef>
                <a:spcPct val="0"/>
              </a:spcBef>
              <a:spcAft>
                <a:spcPct val="0"/>
              </a:spcAft>
              <a:defRPr/>
            </a:pPr>
            <a:r>
              <a:rPr kumimoji="1" lang="ja-JP" altLang="en-US">
                <a:solidFill>
                  <a:srgbClr val="000000"/>
                </a:solidFill>
                <a:latin typeface="Arial" charset="0"/>
                <a:ea typeface="ＭＳ Ｐゴシック" charset="-128"/>
              </a:rPr>
              <a:t>（新しいお父さん）</a:t>
            </a:r>
          </a:p>
        </p:txBody>
      </p:sp>
      <p:pic>
        <p:nvPicPr>
          <p:cNvPr id="43016" name="Picture 20" descr="nidyh"/>
          <p:cNvPicPr>
            <a:picLocks noChangeAspect="1" noChangeArrowheads="1"/>
          </p:cNvPicPr>
          <p:nvPr/>
        </p:nvPicPr>
        <p:blipFill>
          <a:blip r:embed="rId3" cstate="print"/>
          <a:srcRect/>
          <a:stretch>
            <a:fillRect/>
          </a:stretch>
        </p:blipFill>
        <p:spPr bwMode="auto">
          <a:xfrm>
            <a:off x="2776539" y="1260476"/>
            <a:ext cx="1150937" cy="936625"/>
          </a:xfrm>
          <a:prstGeom prst="rect">
            <a:avLst/>
          </a:prstGeom>
          <a:noFill/>
          <a:ln w="9525">
            <a:noFill/>
            <a:miter lim="800000"/>
            <a:headEnd/>
            <a:tailEnd/>
          </a:ln>
        </p:spPr>
      </p:pic>
      <p:sp>
        <p:nvSpPr>
          <p:cNvPr id="43017" name="Text Box 22"/>
          <p:cNvSpPr txBox="1">
            <a:spLocks noChangeArrowheads="1"/>
          </p:cNvSpPr>
          <p:nvPr/>
        </p:nvSpPr>
        <p:spPr bwMode="auto">
          <a:xfrm>
            <a:off x="2632075" y="3133726"/>
            <a:ext cx="1504950"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オスに性転換</a:t>
            </a:r>
          </a:p>
        </p:txBody>
      </p:sp>
      <p:sp>
        <p:nvSpPr>
          <p:cNvPr id="43018" name="Text Box 23"/>
          <p:cNvSpPr txBox="1">
            <a:spLocks noChangeArrowheads="1"/>
          </p:cNvSpPr>
          <p:nvPr/>
        </p:nvSpPr>
        <p:spPr bwMode="auto">
          <a:xfrm>
            <a:off x="6088064" y="3133726"/>
            <a:ext cx="1457325"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メスに性転換</a:t>
            </a:r>
          </a:p>
        </p:txBody>
      </p:sp>
      <p:sp>
        <p:nvSpPr>
          <p:cNvPr id="43019" name="Text Box 25"/>
          <p:cNvSpPr txBox="1">
            <a:spLocks noChangeArrowheads="1"/>
          </p:cNvSpPr>
          <p:nvPr/>
        </p:nvSpPr>
        <p:spPr bwMode="auto">
          <a:xfrm>
            <a:off x="3136901" y="5149851"/>
            <a:ext cx="3325813"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新しいペアによるコロニーの再生</a:t>
            </a:r>
          </a:p>
        </p:txBody>
      </p:sp>
      <p:pic>
        <p:nvPicPr>
          <p:cNvPr id="43020" name="Picture 26" descr="nidyh"/>
          <p:cNvPicPr>
            <a:picLocks noChangeAspect="1" noChangeArrowheads="1"/>
          </p:cNvPicPr>
          <p:nvPr/>
        </p:nvPicPr>
        <p:blipFill>
          <a:blip r:embed="rId4" cstate="print"/>
          <a:srcRect/>
          <a:stretch>
            <a:fillRect/>
          </a:stretch>
        </p:blipFill>
        <p:spPr bwMode="auto">
          <a:xfrm>
            <a:off x="3081339" y="4508501"/>
            <a:ext cx="504825" cy="411163"/>
          </a:xfrm>
          <a:prstGeom prst="rect">
            <a:avLst/>
          </a:prstGeom>
          <a:noFill/>
          <a:ln w="9525">
            <a:noFill/>
            <a:miter lim="800000"/>
            <a:headEnd/>
            <a:tailEnd/>
          </a:ln>
        </p:spPr>
      </p:pic>
      <p:pic>
        <p:nvPicPr>
          <p:cNvPr id="43021" name="Picture 27" descr="nidyh"/>
          <p:cNvPicPr>
            <a:picLocks noChangeAspect="1" noChangeArrowheads="1"/>
          </p:cNvPicPr>
          <p:nvPr/>
        </p:nvPicPr>
        <p:blipFill>
          <a:blip r:embed="rId4" cstate="print"/>
          <a:srcRect/>
          <a:stretch>
            <a:fillRect/>
          </a:stretch>
        </p:blipFill>
        <p:spPr bwMode="auto">
          <a:xfrm>
            <a:off x="3657601" y="4508501"/>
            <a:ext cx="504825" cy="411163"/>
          </a:xfrm>
          <a:prstGeom prst="rect">
            <a:avLst/>
          </a:prstGeom>
          <a:noFill/>
          <a:ln w="9525">
            <a:noFill/>
            <a:miter lim="800000"/>
            <a:headEnd/>
            <a:tailEnd/>
          </a:ln>
        </p:spPr>
      </p:pic>
      <p:pic>
        <p:nvPicPr>
          <p:cNvPr id="43022" name="Picture 28" descr="nidyh"/>
          <p:cNvPicPr>
            <a:picLocks noChangeAspect="1" noChangeArrowheads="1"/>
          </p:cNvPicPr>
          <p:nvPr/>
        </p:nvPicPr>
        <p:blipFill>
          <a:blip r:embed="rId4" cstate="print"/>
          <a:srcRect/>
          <a:stretch>
            <a:fillRect/>
          </a:stretch>
        </p:blipFill>
        <p:spPr bwMode="auto">
          <a:xfrm>
            <a:off x="4232276" y="4508501"/>
            <a:ext cx="504825" cy="411163"/>
          </a:xfrm>
          <a:prstGeom prst="rect">
            <a:avLst/>
          </a:prstGeom>
          <a:noFill/>
          <a:ln w="9525">
            <a:noFill/>
            <a:miter lim="800000"/>
            <a:headEnd/>
            <a:tailEnd/>
          </a:ln>
        </p:spPr>
      </p:pic>
      <p:pic>
        <p:nvPicPr>
          <p:cNvPr id="43023" name="Picture 29" descr="nidyh"/>
          <p:cNvPicPr>
            <a:picLocks noChangeAspect="1" noChangeArrowheads="1"/>
          </p:cNvPicPr>
          <p:nvPr/>
        </p:nvPicPr>
        <p:blipFill>
          <a:blip r:embed="rId4" cstate="print"/>
          <a:srcRect/>
          <a:stretch>
            <a:fillRect/>
          </a:stretch>
        </p:blipFill>
        <p:spPr bwMode="auto">
          <a:xfrm>
            <a:off x="4808539" y="4508501"/>
            <a:ext cx="504825" cy="411163"/>
          </a:xfrm>
          <a:prstGeom prst="rect">
            <a:avLst/>
          </a:prstGeom>
          <a:noFill/>
          <a:ln w="9525">
            <a:noFill/>
            <a:miter lim="800000"/>
            <a:headEnd/>
            <a:tailEnd/>
          </a:ln>
        </p:spPr>
      </p:pic>
      <p:pic>
        <p:nvPicPr>
          <p:cNvPr id="43024" name="Picture 30" descr="nidyh"/>
          <p:cNvPicPr>
            <a:picLocks noChangeAspect="1" noChangeArrowheads="1"/>
          </p:cNvPicPr>
          <p:nvPr/>
        </p:nvPicPr>
        <p:blipFill>
          <a:blip r:embed="rId4" cstate="print"/>
          <a:srcRect/>
          <a:stretch>
            <a:fillRect/>
          </a:stretch>
        </p:blipFill>
        <p:spPr bwMode="auto">
          <a:xfrm>
            <a:off x="5384801" y="4508501"/>
            <a:ext cx="504825" cy="411163"/>
          </a:xfrm>
          <a:prstGeom prst="rect">
            <a:avLst/>
          </a:prstGeom>
          <a:noFill/>
          <a:ln w="9525">
            <a:noFill/>
            <a:miter lim="800000"/>
            <a:headEnd/>
            <a:tailEnd/>
          </a:ln>
        </p:spPr>
      </p:pic>
      <p:pic>
        <p:nvPicPr>
          <p:cNvPr id="43025" name="Picture 31" descr="nidyh"/>
          <p:cNvPicPr>
            <a:picLocks noChangeAspect="1" noChangeArrowheads="1"/>
          </p:cNvPicPr>
          <p:nvPr/>
        </p:nvPicPr>
        <p:blipFill>
          <a:blip r:embed="rId4" cstate="print"/>
          <a:srcRect/>
          <a:stretch>
            <a:fillRect/>
          </a:stretch>
        </p:blipFill>
        <p:spPr bwMode="auto">
          <a:xfrm>
            <a:off x="5961064" y="4508501"/>
            <a:ext cx="504825" cy="411163"/>
          </a:xfrm>
          <a:prstGeom prst="rect">
            <a:avLst/>
          </a:prstGeom>
          <a:noFill/>
          <a:ln w="9525">
            <a:noFill/>
            <a:miter lim="800000"/>
            <a:headEnd/>
            <a:tailEnd/>
          </a:ln>
        </p:spPr>
      </p:pic>
      <p:sp>
        <p:nvSpPr>
          <p:cNvPr id="43026" name="Text Box 32"/>
          <p:cNvSpPr txBox="1">
            <a:spLocks noChangeArrowheads="1"/>
          </p:cNvSpPr>
          <p:nvPr/>
        </p:nvSpPr>
        <p:spPr bwMode="auto">
          <a:xfrm>
            <a:off x="2505075" y="333376"/>
            <a:ext cx="4033838"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生物学的に起こるべきと予想される状況</a:t>
            </a:r>
          </a:p>
        </p:txBody>
      </p:sp>
    </p:spTree>
    <p:extLst>
      <p:ext uri="{BB962C8B-B14F-4D97-AF65-F5344CB8AC3E}">
        <p14:creationId xmlns:p14="http://schemas.microsoft.com/office/powerpoint/2010/main" val="91333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5" descr="Coral"/>
          <p:cNvPicPr>
            <a:picLocks noChangeAspect="1" noChangeArrowheads="1"/>
          </p:cNvPicPr>
          <p:nvPr/>
        </p:nvPicPr>
        <p:blipFill>
          <a:blip r:embed="rId2" cstate="print"/>
          <a:srcRect/>
          <a:stretch>
            <a:fillRect/>
          </a:stretch>
        </p:blipFill>
        <p:spPr bwMode="auto">
          <a:xfrm>
            <a:off x="4521201" y="620714"/>
            <a:ext cx="1806575" cy="1290637"/>
          </a:xfrm>
          <a:prstGeom prst="rect">
            <a:avLst/>
          </a:prstGeom>
          <a:noFill/>
          <a:ln w="9525">
            <a:noFill/>
            <a:miter lim="800000"/>
            <a:headEnd/>
            <a:tailEnd/>
          </a:ln>
        </p:spPr>
      </p:pic>
      <p:sp>
        <p:nvSpPr>
          <p:cNvPr id="44035" name="Text Box 3"/>
          <p:cNvSpPr txBox="1">
            <a:spLocks noChangeArrowheads="1"/>
          </p:cNvSpPr>
          <p:nvPr/>
        </p:nvSpPr>
        <p:spPr bwMode="auto">
          <a:xfrm>
            <a:off x="2506663" y="2127250"/>
            <a:ext cx="1250950" cy="641350"/>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マーリン</a:t>
            </a:r>
          </a:p>
          <a:p>
            <a:pPr defTabSz="914400" fontAlgn="base">
              <a:spcBef>
                <a:spcPct val="0"/>
              </a:spcBef>
              <a:spcAft>
                <a:spcPct val="0"/>
              </a:spcAft>
              <a:defRPr/>
            </a:pPr>
            <a:r>
              <a:rPr kumimoji="1" lang="ja-JP" altLang="en-US">
                <a:solidFill>
                  <a:srgbClr val="000000"/>
                </a:solidFill>
                <a:latin typeface="Arial" charset="0"/>
                <a:ea typeface="ＭＳ Ｐゴシック" charset="-128"/>
              </a:rPr>
              <a:t>（お父さん）</a:t>
            </a:r>
          </a:p>
        </p:txBody>
      </p:sp>
      <p:sp>
        <p:nvSpPr>
          <p:cNvPr id="44036" name="Text Box 4"/>
          <p:cNvSpPr txBox="1">
            <a:spLocks noChangeArrowheads="1"/>
          </p:cNvSpPr>
          <p:nvPr/>
        </p:nvSpPr>
        <p:spPr bwMode="auto">
          <a:xfrm>
            <a:off x="5027613" y="2127250"/>
            <a:ext cx="1250950" cy="641350"/>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コーラル</a:t>
            </a:r>
          </a:p>
          <a:p>
            <a:pPr defTabSz="914400" fontAlgn="base">
              <a:spcBef>
                <a:spcPct val="0"/>
              </a:spcBef>
              <a:spcAft>
                <a:spcPct val="0"/>
              </a:spcAft>
              <a:defRPr/>
            </a:pPr>
            <a:r>
              <a:rPr kumimoji="1" lang="ja-JP" altLang="en-US">
                <a:solidFill>
                  <a:srgbClr val="000000"/>
                </a:solidFill>
                <a:latin typeface="Arial" charset="0"/>
                <a:ea typeface="ＭＳ Ｐゴシック" charset="-128"/>
              </a:rPr>
              <a:t>（お母さん）</a:t>
            </a:r>
          </a:p>
        </p:txBody>
      </p:sp>
      <p:grpSp>
        <p:nvGrpSpPr>
          <p:cNvPr id="2" name="Group 5"/>
          <p:cNvGrpSpPr>
            <a:grpSpLocks/>
          </p:cNvGrpSpPr>
          <p:nvPr/>
        </p:nvGrpSpPr>
        <p:grpSpPr bwMode="auto">
          <a:xfrm>
            <a:off x="3082926" y="2416176"/>
            <a:ext cx="2449513" cy="1655763"/>
            <a:chOff x="1156" y="1344"/>
            <a:chExt cx="1543" cy="1043"/>
          </a:xfrm>
        </p:grpSpPr>
        <p:sp>
          <p:nvSpPr>
            <p:cNvPr id="44046" name="Line 6"/>
            <p:cNvSpPr>
              <a:spLocks noChangeShapeType="1"/>
            </p:cNvSpPr>
            <p:nvPr/>
          </p:nvSpPr>
          <p:spPr bwMode="auto">
            <a:xfrm>
              <a:off x="1565" y="1344"/>
              <a:ext cx="725" cy="0"/>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4047" name="Line 7"/>
            <p:cNvSpPr>
              <a:spLocks noChangeShapeType="1"/>
            </p:cNvSpPr>
            <p:nvPr/>
          </p:nvSpPr>
          <p:spPr bwMode="auto">
            <a:xfrm>
              <a:off x="1927" y="1344"/>
              <a:ext cx="0" cy="680"/>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4048" name="Line 8"/>
            <p:cNvSpPr>
              <a:spLocks noChangeShapeType="1"/>
            </p:cNvSpPr>
            <p:nvPr/>
          </p:nvSpPr>
          <p:spPr bwMode="auto">
            <a:xfrm>
              <a:off x="1156" y="2024"/>
              <a:ext cx="1543" cy="0"/>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grpSp>
          <p:nvGrpSpPr>
            <p:cNvPr id="3" name="Group 9"/>
            <p:cNvGrpSpPr>
              <a:grpSpLocks/>
            </p:cNvGrpSpPr>
            <p:nvPr/>
          </p:nvGrpSpPr>
          <p:grpSpPr bwMode="auto">
            <a:xfrm>
              <a:off x="1156" y="2024"/>
              <a:ext cx="1543" cy="363"/>
              <a:chOff x="1156" y="2069"/>
              <a:chExt cx="1543" cy="363"/>
            </a:xfrm>
          </p:grpSpPr>
          <p:sp>
            <p:nvSpPr>
              <p:cNvPr id="44050" name="Line 10"/>
              <p:cNvSpPr>
                <a:spLocks noChangeShapeType="1"/>
              </p:cNvSpPr>
              <p:nvPr/>
            </p:nvSpPr>
            <p:spPr bwMode="auto">
              <a:xfrm>
                <a:off x="1156"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4051" name="Line 11"/>
              <p:cNvSpPr>
                <a:spLocks noChangeShapeType="1"/>
              </p:cNvSpPr>
              <p:nvPr/>
            </p:nvSpPr>
            <p:spPr bwMode="auto">
              <a:xfrm>
                <a:off x="1464"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4052" name="Line 12"/>
              <p:cNvSpPr>
                <a:spLocks noChangeShapeType="1"/>
              </p:cNvSpPr>
              <p:nvPr/>
            </p:nvSpPr>
            <p:spPr bwMode="auto">
              <a:xfrm>
                <a:off x="1773"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4053" name="Line 13"/>
              <p:cNvSpPr>
                <a:spLocks noChangeShapeType="1"/>
              </p:cNvSpPr>
              <p:nvPr/>
            </p:nvSpPr>
            <p:spPr bwMode="auto">
              <a:xfrm>
                <a:off x="2081"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4054" name="Line 14"/>
              <p:cNvSpPr>
                <a:spLocks noChangeShapeType="1"/>
              </p:cNvSpPr>
              <p:nvPr/>
            </p:nvSpPr>
            <p:spPr bwMode="auto">
              <a:xfrm>
                <a:off x="2390"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4055" name="Line 15"/>
              <p:cNvSpPr>
                <a:spLocks noChangeShapeType="1"/>
              </p:cNvSpPr>
              <p:nvPr/>
            </p:nvSpPr>
            <p:spPr bwMode="auto">
              <a:xfrm>
                <a:off x="2699" y="2069"/>
                <a:ext cx="0" cy="363"/>
              </a:xfrm>
              <a:prstGeom prst="line">
                <a:avLst/>
              </a:prstGeom>
              <a:noFill/>
              <a:ln w="19050">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grpSp>
      </p:grpSp>
      <p:sp>
        <p:nvSpPr>
          <p:cNvPr id="44038" name="AutoShape 16" descr="9k="/>
          <p:cNvSpPr>
            <a:spLocks noChangeAspect="1" noChangeArrowheads="1"/>
          </p:cNvSpPr>
          <p:nvPr/>
        </p:nvSpPr>
        <p:spPr bwMode="auto">
          <a:xfrm>
            <a:off x="5667375" y="3559175"/>
            <a:ext cx="304800" cy="304800"/>
          </a:xfrm>
          <a:prstGeom prst="rect">
            <a:avLst/>
          </a:prstGeom>
          <a:noFill/>
          <a:ln w="9525">
            <a:noFill/>
            <a:miter lim="800000"/>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44039" name="AutoShape 17" descr="9k="/>
          <p:cNvSpPr>
            <a:spLocks noChangeAspect="1" noChangeArrowheads="1"/>
          </p:cNvSpPr>
          <p:nvPr/>
        </p:nvSpPr>
        <p:spPr bwMode="auto">
          <a:xfrm>
            <a:off x="5667375" y="3559175"/>
            <a:ext cx="304800" cy="304800"/>
          </a:xfrm>
          <a:prstGeom prst="rect">
            <a:avLst/>
          </a:prstGeom>
          <a:noFill/>
          <a:ln w="9525">
            <a:noFill/>
            <a:miter lim="800000"/>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pic>
        <p:nvPicPr>
          <p:cNvPr id="44040" name="Picture 18" descr="main_sp"/>
          <p:cNvPicPr>
            <a:picLocks noChangeAspect="1" noChangeArrowheads="1"/>
          </p:cNvPicPr>
          <p:nvPr/>
        </p:nvPicPr>
        <p:blipFill>
          <a:blip r:embed="rId3" cstate="print"/>
          <a:srcRect/>
          <a:stretch>
            <a:fillRect/>
          </a:stretch>
        </p:blipFill>
        <p:spPr bwMode="auto">
          <a:xfrm>
            <a:off x="2147888" y="615951"/>
            <a:ext cx="1611312" cy="1311275"/>
          </a:xfrm>
          <a:prstGeom prst="rect">
            <a:avLst/>
          </a:prstGeom>
          <a:noFill/>
          <a:ln w="9525">
            <a:noFill/>
            <a:miter lim="800000"/>
            <a:headEnd/>
            <a:tailEnd/>
          </a:ln>
        </p:spPr>
      </p:pic>
      <p:sp>
        <p:nvSpPr>
          <p:cNvPr id="44041" name="Text Box 19"/>
          <p:cNvSpPr txBox="1">
            <a:spLocks noChangeArrowheads="1"/>
          </p:cNvSpPr>
          <p:nvPr/>
        </p:nvSpPr>
        <p:spPr bwMode="auto">
          <a:xfrm>
            <a:off x="2724150" y="4143376"/>
            <a:ext cx="596900"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ニモ</a:t>
            </a:r>
          </a:p>
        </p:txBody>
      </p:sp>
      <p:pic>
        <p:nvPicPr>
          <p:cNvPr id="44042" name="Picture 20" descr="nidyh"/>
          <p:cNvPicPr>
            <a:picLocks noChangeAspect="1" noChangeArrowheads="1"/>
          </p:cNvPicPr>
          <p:nvPr/>
        </p:nvPicPr>
        <p:blipFill>
          <a:blip r:embed="rId4" cstate="print"/>
          <a:srcRect/>
          <a:stretch>
            <a:fillRect/>
          </a:stretch>
        </p:blipFill>
        <p:spPr bwMode="auto">
          <a:xfrm>
            <a:off x="2435225" y="4575176"/>
            <a:ext cx="1150938" cy="936625"/>
          </a:xfrm>
          <a:prstGeom prst="rect">
            <a:avLst/>
          </a:prstGeom>
          <a:noFill/>
          <a:ln w="9525">
            <a:noFill/>
            <a:miter lim="800000"/>
            <a:headEnd/>
            <a:tailEnd/>
          </a:ln>
        </p:spPr>
      </p:pic>
      <p:grpSp>
        <p:nvGrpSpPr>
          <p:cNvPr id="4" name="Group 27"/>
          <p:cNvGrpSpPr>
            <a:grpSpLocks/>
          </p:cNvGrpSpPr>
          <p:nvPr/>
        </p:nvGrpSpPr>
        <p:grpSpPr bwMode="auto">
          <a:xfrm>
            <a:off x="3873500" y="4508501"/>
            <a:ext cx="5189538" cy="1019175"/>
            <a:chOff x="2200" y="2840"/>
            <a:chExt cx="3269" cy="642"/>
          </a:xfrm>
        </p:grpSpPr>
        <p:sp>
          <p:nvSpPr>
            <p:cNvPr id="44044" name="Text Box 24"/>
            <p:cNvSpPr txBox="1">
              <a:spLocks noChangeArrowheads="1"/>
            </p:cNvSpPr>
            <p:nvPr/>
          </p:nvSpPr>
          <p:spPr bwMode="auto">
            <a:xfrm>
              <a:off x="2200" y="3249"/>
              <a:ext cx="3269" cy="23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dirty="0">
                  <a:solidFill>
                    <a:srgbClr val="000000"/>
                  </a:solidFill>
                  <a:latin typeface="Arial" charset="0"/>
                  <a:ea typeface="ＭＳ Ｐゴシック" charset="-128"/>
                </a:rPr>
                <a:t>孵化後 </a:t>
              </a:r>
              <a:r>
                <a:rPr kumimoji="1" lang="en-US" altLang="ja-JP" dirty="0">
                  <a:solidFill>
                    <a:srgbClr val="000000"/>
                  </a:solidFill>
                  <a:latin typeface="Arial" charset="0"/>
                  <a:ea typeface="ＭＳ Ｐゴシック" charset="-128"/>
                </a:rPr>
                <a:t>2 </a:t>
              </a:r>
              <a:r>
                <a:rPr kumimoji="1" lang="ja-JP" altLang="en-US" dirty="0">
                  <a:solidFill>
                    <a:srgbClr val="000000"/>
                  </a:solidFill>
                  <a:latin typeface="Arial" charset="0"/>
                  <a:ea typeface="ＭＳ Ｐゴシック" charset="-128"/>
                </a:rPr>
                <a:t>週間ほどは浮遊幼生期を過ごすはず</a:t>
              </a:r>
              <a:r>
                <a:rPr kumimoji="1" lang="ja-JP" altLang="en-US" dirty="0" err="1">
                  <a:solidFill>
                    <a:srgbClr val="000000"/>
                  </a:solidFill>
                  <a:latin typeface="Arial" charset="0"/>
                  <a:ea typeface="ＭＳ Ｐゴシック" charset="-128"/>
                </a:rPr>
                <a:t>．．．</a:t>
              </a:r>
              <a:endParaRPr kumimoji="1" lang="ja-JP" altLang="en-US" dirty="0">
                <a:solidFill>
                  <a:srgbClr val="000000"/>
                </a:solidFill>
                <a:latin typeface="Arial" charset="0"/>
                <a:ea typeface="ＭＳ Ｐゴシック" charset="-128"/>
              </a:endParaRPr>
            </a:p>
          </p:txBody>
        </p:sp>
        <p:sp>
          <p:nvSpPr>
            <p:cNvPr id="44045" name="Text Box 26"/>
            <p:cNvSpPr txBox="1">
              <a:spLocks noChangeArrowheads="1"/>
            </p:cNvSpPr>
            <p:nvPr/>
          </p:nvSpPr>
          <p:spPr bwMode="auto">
            <a:xfrm>
              <a:off x="2290" y="2840"/>
              <a:ext cx="614" cy="231"/>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そもそも</a:t>
              </a:r>
            </a:p>
          </p:txBody>
        </p:sp>
      </p:grpSp>
      <p:pic>
        <p:nvPicPr>
          <p:cNvPr id="1026" name="Picture 2" descr="LINEスタンプ「しらける」の完全一覧 | 全101種類"/>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7256" y="1049661"/>
            <a:ext cx="2153510" cy="230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01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Nd9GcQPS-dOMXfnWaqiBSGshaqSBeF7S12yOfgbCLqOsc575Nz7ykTuVg"/>
          <p:cNvPicPr>
            <a:picLocks noChangeAspect="1" noChangeArrowheads="1"/>
          </p:cNvPicPr>
          <p:nvPr/>
        </p:nvPicPr>
        <p:blipFill>
          <a:blip r:embed="rId2" cstate="print"/>
          <a:srcRect/>
          <a:stretch>
            <a:fillRect/>
          </a:stretch>
        </p:blipFill>
        <p:spPr bwMode="auto">
          <a:xfrm>
            <a:off x="2865438" y="3860800"/>
            <a:ext cx="3035300" cy="2662238"/>
          </a:xfrm>
          <a:prstGeom prst="rect">
            <a:avLst/>
          </a:prstGeom>
          <a:noFill/>
          <a:ln w="9525">
            <a:noFill/>
            <a:miter lim="800000"/>
            <a:headEnd/>
            <a:tailEnd/>
          </a:ln>
        </p:spPr>
      </p:pic>
      <p:sp>
        <p:nvSpPr>
          <p:cNvPr id="47107" name="Text Box 3"/>
          <p:cNvSpPr txBox="1">
            <a:spLocks noChangeArrowheads="1"/>
          </p:cNvSpPr>
          <p:nvPr/>
        </p:nvSpPr>
        <p:spPr bwMode="auto">
          <a:xfrm>
            <a:off x="2216151" y="260350"/>
            <a:ext cx="2506663" cy="457200"/>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sz="2400">
                <a:solidFill>
                  <a:srgbClr val="000000"/>
                </a:solidFill>
                <a:latin typeface="Arial" charset="0"/>
                <a:ea typeface="ＭＳ Ｐゴシック" charset="-128"/>
              </a:rPr>
              <a:t>オキナワベニハゼ</a:t>
            </a:r>
          </a:p>
        </p:txBody>
      </p:sp>
      <p:pic>
        <p:nvPicPr>
          <p:cNvPr id="47108" name="Picture 4" descr="okinawabenihaze"/>
          <p:cNvPicPr>
            <a:picLocks noChangeAspect="1" noChangeArrowheads="1"/>
          </p:cNvPicPr>
          <p:nvPr/>
        </p:nvPicPr>
        <p:blipFill>
          <a:blip r:embed="rId3" cstate="print"/>
          <a:srcRect/>
          <a:stretch>
            <a:fillRect/>
          </a:stretch>
        </p:blipFill>
        <p:spPr bwMode="auto">
          <a:xfrm>
            <a:off x="920751" y="908050"/>
            <a:ext cx="4714875" cy="2819400"/>
          </a:xfrm>
          <a:prstGeom prst="rect">
            <a:avLst/>
          </a:prstGeom>
          <a:noFill/>
          <a:ln w="9525">
            <a:noFill/>
            <a:miter lim="800000"/>
            <a:headEnd/>
            <a:tailEnd/>
          </a:ln>
        </p:spPr>
      </p:pic>
      <p:sp>
        <p:nvSpPr>
          <p:cNvPr id="47109" name="Text Box 5"/>
          <p:cNvSpPr txBox="1">
            <a:spLocks noChangeArrowheads="1"/>
          </p:cNvSpPr>
          <p:nvPr/>
        </p:nvSpPr>
        <p:spPr bwMode="auto">
          <a:xfrm>
            <a:off x="5889626" y="549276"/>
            <a:ext cx="3165475"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性転換（せいてんかん）します。</a:t>
            </a:r>
          </a:p>
        </p:txBody>
      </p:sp>
      <p:grpSp>
        <p:nvGrpSpPr>
          <p:cNvPr id="2" name="Group 6"/>
          <p:cNvGrpSpPr>
            <a:grpSpLocks/>
          </p:cNvGrpSpPr>
          <p:nvPr/>
        </p:nvGrpSpPr>
        <p:grpSpPr bwMode="auto">
          <a:xfrm>
            <a:off x="3152775" y="4149725"/>
            <a:ext cx="2146300" cy="1162050"/>
            <a:chOff x="1746" y="2614"/>
            <a:chExt cx="1352" cy="732"/>
          </a:xfrm>
        </p:grpSpPr>
        <p:sp>
          <p:nvSpPr>
            <p:cNvPr id="47115" name="Text Box 7"/>
            <p:cNvSpPr txBox="1">
              <a:spLocks noChangeArrowheads="1"/>
            </p:cNvSpPr>
            <p:nvPr/>
          </p:nvSpPr>
          <p:spPr bwMode="auto">
            <a:xfrm>
              <a:off x="1746" y="2614"/>
              <a:ext cx="382" cy="231"/>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b="1">
                  <a:solidFill>
                    <a:srgbClr val="FFFFFF"/>
                  </a:solidFill>
                  <a:latin typeface="Arial" charset="0"/>
                  <a:ea typeface="ＭＳ Ｐゴシック" charset="-128"/>
                </a:rPr>
                <a:t>オス</a:t>
              </a:r>
            </a:p>
          </p:txBody>
        </p:sp>
        <p:sp>
          <p:nvSpPr>
            <p:cNvPr id="47116" name="Text Box 8"/>
            <p:cNvSpPr txBox="1">
              <a:spLocks noChangeArrowheads="1"/>
            </p:cNvSpPr>
            <p:nvPr/>
          </p:nvSpPr>
          <p:spPr bwMode="auto">
            <a:xfrm>
              <a:off x="2744" y="3113"/>
              <a:ext cx="354" cy="23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b="1">
                  <a:solidFill>
                    <a:srgbClr val="FFFFFF"/>
                  </a:solidFill>
                  <a:latin typeface="Arial" charset="0"/>
                  <a:ea typeface="ＭＳ Ｐゴシック" charset="-128"/>
                </a:rPr>
                <a:t>メス</a:t>
              </a:r>
            </a:p>
          </p:txBody>
        </p:sp>
      </p:grpSp>
      <p:sp>
        <p:nvSpPr>
          <p:cNvPr id="47111" name="Text Box 9"/>
          <p:cNvSpPr txBox="1">
            <a:spLocks noChangeArrowheads="1"/>
          </p:cNvSpPr>
          <p:nvPr/>
        </p:nvSpPr>
        <p:spPr bwMode="auto">
          <a:xfrm>
            <a:off x="6032501" y="1268414"/>
            <a:ext cx="2900363" cy="915987"/>
          </a:xfrm>
          <a:prstGeom prst="rect">
            <a:avLst/>
          </a:prstGeom>
          <a:noFill/>
          <a:ln w="9525">
            <a:noFill/>
            <a:miter lim="800000"/>
            <a:headEnd/>
            <a:tailEnd/>
          </a:ln>
        </p:spPr>
        <p:txBody>
          <a:bodyPr>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大きいほうがオスになって、小さいほうがメスになります。</a:t>
            </a:r>
          </a:p>
          <a:p>
            <a:pPr defTabSz="914400" fontAlgn="base">
              <a:spcBef>
                <a:spcPct val="0"/>
              </a:spcBef>
              <a:spcAft>
                <a:spcPct val="0"/>
              </a:spcAft>
              <a:defRPr/>
            </a:pPr>
            <a:r>
              <a:rPr kumimoji="1" lang="ja-JP" altLang="en-US">
                <a:solidFill>
                  <a:srgbClr val="000000"/>
                </a:solidFill>
                <a:latin typeface="Arial" charset="0"/>
                <a:ea typeface="ＭＳ Ｐゴシック" charset="-128"/>
              </a:rPr>
              <a:t>何回でも変われます。</a:t>
            </a:r>
          </a:p>
        </p:txBody>
      </p:sp>
      <p:pic>
        <p:nvPicPr>
          <p:cNvPr id="63498" name="Picture 10" descr="20100620_22"/>
          <p:cNvPicPr>
            <a:picLocks noChangeAspect="1" noChangeArrowheads="1"/>
          </p:cNvPicPr>
          <p:nvPr/>
        </p:nvPicPr>
        <p:blipFill>
          <a:blip r:embed="rId4" cstate="print"/>
          <a:srcRect/>
          <a:stretch>
            <a:fillRect/>
          </a:stretch>
        </p:blipFill>
        <p:spPr bwMode="auto">
          <a:xfrm>
            <a:off x="6176964" y="2636839"/>
            <a:ext cx="2911475" cy="3887787"/>
          </a:xfrm>
          <a:prstGeom prst="rect">
            <a:avLst/>
          </a:prstGeom>
          <a:noFill/>
          <a:ln w="9525">
            <a:noFill/>
            <a:miter lim="800000"/>
            <a:headEnd/>
            <a:tailEnd/>
          </a:ln>
        </p:spPr>
      </p:pic>
      <p:sp>
        <p:nvSpPr>
          <p:cNvPr id="47113" name="正方形/長方形 12"/>
          <p:cNvSpPr>
            <a:spLocks noChangeArrowheads="1"/>
          </p:cNvSpPr>
          <p:nvPr/>
        </p:nvSpPr>
        <p:spPr bwMode="auto">
          <a:xfrm>
            <a:off x="2289175" y="6583364"/>
            <a:ext cx="3816350" cy="244475"/>
          </a:xfrm>
          <a:prstGeom prst="rect">
            <a:avLst/>
          </a:prstGeom>
          <a:noFill/>
          <a:ln w="9525">
            <a:noFill/>
            <a:miter lim="800000"/>
            <a:headEnd/>
            <a:tailEnd/>
          </a:ln>
        </p:spPr>
        <p:txBody>
          <a:bodyPr>
            <a:spAutoFit/>
          </a:bodyPr>
          <a:lstStyle/>
          <a:p>
            <a:pPr defTabSz="914400" fontAlgn="base">
              <a:spcBef>
                <a:spcPct val="0"/>
              </a:spcBef>
              <a:spcAft>
                <a:spcPct val="0"/>
              </a:spcAft>
              <a:defRPr/>
            </a:pPr>
            <a:r>
              <a:rPr kumimoji="1" lang="en-US" altLang="ja-JP" sz="1000">
                <a:solidFill>
                  <a:srgbClr val="000000"/>
                </a:solidFill>
                <a:latin typeface="Arial" charset="0"/>
                <a:ea typeface="ＭＳ Ｐゴシック" charset="-128"/>
              </a:rPr>
              <a:t>http://w3.u-ryukyu.ac.jp/coe/action/newsletter/03/newsl05.html</a:t>
            </a:r>
            <a:endParaRPr kumimoji="1" lang="ja-JP" altLang="en-US" sz="1000">
              <a:solidFill>
                <a:srgbClr val="000000"/>
              </a:solidFill>
              <a:latin typeface="Arial" charset="0"/>
              <a:ea typeface="ＭＳ Ｐゴシック" charset="-128"/>
            </a:endParaRPr>
          </a:p>
        </p:txBody>
      </p:sp>
      <p:sp>
        <p:nvSpPr>
          <p:cNvPr id="47114" name="正方形/長方形 13"/>
          <p:cNvSpPr>
            <a:spLocks noChangeArrowheads="1"/>
          </p:cNvSpPr>
          <p:nvPr/>
        </p:nvSpPr>
        <p:spPr bwMode="auto">
          <a:xfrm>
            <a:off x="6069014" y="6562726"/>
            <a:ext cx="3455987" cy="250825"/>
          </a:xfrm>
          <a:prstGeom prst="rect">
            <a:avLst/>
          </a:prstGeom>
          <a:noFill/>
          <a:ln w="9525">
            <a:noFill/>
            <a:miter lim="800000"/>
            <a:headEnd/>
            <a:tailEnd/>
          </a:ln>
        </p:spPr>
        <p:txBody>
          <a:bodyPr>
            <a:spAutoFit/>
          </a:bodyPr>
          <a:lstStyle/>
          <a:p>
            <a:pPr defTabSz="914400" fontAlgn="base">
              <a:spcBef>
                <a:spcPct val="0"/>
              </a:spcBef>
              <a:spcAft>
                <a:spcPct val="0"/>
              </a:spcAft>
              <a:defRPr/>
            </a:pPr>
            <a:r>
              <a:rPr kumimoji="1" lang="en-US" altLang="ja-JP" sz="1000">
                <a:solidFill>
                  <a:srgbClr val="000000"/>
                </a:solidFill>
                <a:latin typeface="Arial" charset="0"/>
                <a:ea typeface="ＭＳ Ｐゴシック" charset="-128"/>
              </a:rPr>
              <a:t>http://kiss2sea.web.fc2.com/diving/class/ac103-017.htm</a:t>
            </a:r>
            <a:endParaRPr kumimoji="1" lang="ja-JP" altLang="en-US" sz="1000">
              <a:solidFill>
                <a:srgbClr val="000000"/>
              </a:solidFill>
              <a:latin typeface="Arial" charset="0"/>
              <a:ea typeface="ＭＳ Ｐゴシック" charset="-128"/>
            </a:endParaRPr>
          </a:p>
        </p:txBody>
      </p:sp>
    </p:spTree>
    <p:extLst>
      <p:ext uri="{BB962C8B-B14F-4D97-AF65-F5344CB8AC3E}">
        <p14:creationId xmlns:p14="http://schemas.microsoft.com/office/powerpoint/2010/main" val="266576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498"/>
                                        </p:tgtEl>
                                        <p:attrNameLst>
                                          <p:attrName>style.visibility</p:attrName>
                                        </p:attrNameLst>
                                      </p:cBhvr>
                                      <p:to>
                                        <p:strVal val="visible"/>
                                      </p:to>
                                    </p:set>
                                    <p:animEffect transition="in" filter="dissolve">
                                      <p:cBhvr>
                                        <p:cTn id="12" dur="500"/>
                                        <p:tgtEl>
                                          <p:spTgt spid="63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Nd9GcQPS-dOMXfnWaqiBSGshaqSBeF7S12yOfgbCLqOsc575Nz7ykTuVg"/>
          <p:cNvPicPr>
            <a:picLocks noChangeAspect="1" noChangeArrowheads="1"/>
          </p:cNvPicPr>
          <p:nvPr/>
        </p:nvPicPr>
        <p:blipFill>
          <a:blip r:embed="rId2" cstate="print"/>
          <a:srcRect/>
          <a:stretch>
            <a:fillRect/>
          </a:stretch>
        </p:blipFill>
        <p:spPr bwMode="auto">
          <a:xfrm>
            <a:off x="2865438" y="3860800"/>
            <a:ext cx="3035300" cy="2662238"/>
          </a:xfrm>
          <a:prstGeom prst="rect">
            <a:avLst/>
          </a:prstGeom>
          <a:noFill/>
          <a:ln w="9525">
            <a:noFill/>
            <a:miter lim="800000"/>
            <a:headEnd/>
            <a:tailEnd/>
          </a:ln>
        </p:spPr>
      </p:pic>
      <p:pic>
        <p:nvPicPr>
          <p:cNvPr id="48131" name="Picture 3" descr="20100620_22"/>
          <p:cNvPicPr>
            <a:picLocks noChangeAspect="1" noChangeArrowheads="1"/>
          </p:cNvPicPr>
          <p:nvPr/>
        </p:nvPicPr>
        <p:blipFill>
          <a:blip r:embed="rId3" cstate="print"/>
          <a:srcRect/>
          <a:stretch>
            <a:fillRect/>
          </a:stretch>
        </p:blipFill>
        <p:spPr bwMode="auto">
          <a:xfrm>
            <a:off x="6176964" y="2636839"/>
            <a:ext cx="2911475" cy="3887787"/>
          </a:xfrm>
          <a:prstGeom prst="rect">
            <a:avLst/>
          </a:prstGeom>
          <a:noFill/>
          <a:ln w="9525">
            <a:noFill/>
            <a:miter lim="800000"/>
            <a:headEnd/>
            <a:tailEnd/>
          </a:ln>
        </p:spPr>
      </p:pic>
      <p:pic>
        <p:nvPicPr>
          <p:cNvPr id="48132" name="Picture 4" descr="okinawabenihaze"/>
          <p:cNvPicPr>
            <a:picLocks noChangeAspect="1" noChangeArrowheads="1"/>
          </p:cNvPicPr>
          <p:nvPr/>
        </p:nvPicPr>
        <p:blipFill>
          <a:blip r:embed="rId4" cstate="print"/>
          <a:srcRect/>
          <a:stretch>
            <a:fillRect/>
          </a:stretch>
        </p:blipFill>
        <p:spPr bwMode="auto">
          <a:xfrm>
            <a:off x="920751" y="908050"/>
            <a:ext cx="4714875" cy="2819400"/>
          </a:xfrm>
          <a:prstGeom prst="rect">
            <a:avLst/>
          </a:prstGeom>
          <a:noFill/>
          <a:ln w="9525">
            <a:noFill/>
            <a:miter lim="800000"/>
            <a:headEnd/>
            <a:tailEnd/>
          </a:ln>
        </p:spPr>
      </p:pic>
      <p:sp>
        <p:nvSpPr>
          <p:cNvPr id="48133" name="Text Box 5"/>
          <p:cNvSpPr txBox="1">
            <a:spLocks noChangeArrowheads="1"/>
          </p:cNvSpPr>
          <p:nvPr/>
        </p:nvSpPr>
        <p:spPr bwMode="auto">
          <a:xfrm>
            <a:off x="3152776" y="4149726"/>
            <a:ext cx="606425"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b="1">
                <a:solidFill>
                  <a:srgbClr val="FFFFFF"/>
                </a:solidFill>
                <a:latin typeface="Arial" charset="0"/>
                <a:ea typeface="ＭＳ Ｐゴシック" charset="-128"/>
              </a:rPr>
              <a:t>オス</a:t>
            </a:r>
          </a:p>
        </p:txBody>
      </p:sp>
      <p:sp>
        <p:nvSpPr>
          <p:cNvPr id="48134" name="Text Box 6"/>
          <p:cNvSpPr txBox="1">
            <a:spLocks noChangeArrowheads="1"/>
          </p:cNvSpPr>
          <p:nvPr/>
        </p:nvSpPr>
        <p:spPr bwMode="auto">
          <a:xfrm>
            <a:off x="4737100" y="4941888"/>
            <a:ext cx="561372" cy="369332"/>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b="1">
                <a:solidFill>
                  <a:srgbClr val="FFFFFF"/>
                </a:solidFill>
                <a:latin typeface="Arial" charset="0"/>
                <a:ea typeface="ＭＳ Ｐゴシック" charset="-128"/>
              </a:rPr>
              <a:t>メス</a:t>
            </a:r>
          </a:p>
        </p:txBody>
      </p:sp>
      <p:sp>
        <p:nvSpPr>
          <p:cNvPr id="48135" name="Text Box 7"/>
          <p:cNvSpPr txBox="1">
            <a:spLocks noChangeArrowheads="1"/>
          </p:cNvSpPr>
          <p:nvPr/>
        </p:nvSpPr>
        <p:spPr bwMode="auto">
          <a:xfrm>
            <a:off x="5889626" y="549276"/>
            <a:ext cx="3165475"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性転換（せいてんかん）します。</a:t>
            </a:r>
          </a:p>
        </p:txBody>
      </p:sp>
      <p:sp>
        <p:nvSpPr>
          <p:cNvPr id="48136" name="Text Box 8"/>
          <p:cNvSpPr txBox="1">
            <a:spLocks noChangeArrowheads="1"/>
          </p:cNvSpPr>
          <p:nvPr/>
        </p:nvSpPr>
        <p:spPr bwMode="auto">
          <a:xfrm>
            <a:off x="5816601" y="1196975"/>
            <a:ext cx="3584575" cy="1200150"/>
          </a:xfrm>
          <a:prstGeom prst="rect">
            <a:avLst/>
          </a:prstGeom>
          <a:noFill/>
          <a:ln w="9525">
            <a:solidFill>
              <a:schemeClr val="tx1"/>
            </a:solidFill>
            <a:miter lim="800000"/>
            <a:headEnd/>
            <a:tailEnd/>
          </a:ln>
        </p:spPr>
        <p:txBody>
          <a:bodyPr>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体長 </a:t>
            </a:r>
            <a:r>
              <a:rPr kumimoji="1" lang="en-US" altLang="ja-JP">
                <a:solidFill>
                  <a:srgbClr val="000000"/>
                </a:solidFill>
                <a:latin typeface="Arial" charset="0"/>
                <a:ea typeface="ＭＳ Ｐゴシック" charset="-128"/>
              </a:rPr>
              <a:t>2 cm </a:t>
            </a:r>
            <a:r>
              <a:rPr kumimoji="1" lang="ja-JP" altLang="en-US">
                <a:solidFill>
                  <a:srgbClr val="000000"/>
                </a:solidFill>
                <a:latin typeface="Arial" charset="0"/>
                <a:ea typeface="ＭＳ Ｐゴシック" charset="-128"/>
              </a:rPr>
              <a:t>ですが、</a:t>
            </a:r>
            <a:r>
              <a:rPr kumimoji="1" lang="en-US" altLang="ja-JP">
                <a:solidFill>
                  <a:srgbClr val="000000"/>
                </a:solidFill>
                <a:latin typeface="Arial" charset="0"/>
                <a:ea typeface="ＭＳ Ｐゴシック" charset="-128"/>
              </a:rPr>
              <a:t>1 mm </a:t>
            </a:r>
            <a:r>
              <a:rPr kumimoji="1" lang="ja-JP" altLang="en-US">
                <a:solidFill>
                  <a:srgbClr val="000000"/>
                </a:solidFill>
                <a:latin typeface="Arial" charset="0"/>
                <a:ea typeface="ＭＳ Ｐゴシック" charset="-128"/>
              </a:rPr>
              <a:t>でも相手が大きいと自分はメスになります。逆に</a:t>
            </a:r>
            <a:r>
              <a:rPr kumimoji="1" lang="en-US" altLang="ja-JP">
                <a:solidFill>
                  <a:srgbClr val="000000"/>
                </a:solidFill>
                <a:latin typeface="Arial" charset="0"/>
                <a:ea typeface="ＭＳ Ｐゴシック" charset="-128"/>
              </a:rPr>
              <a:t>1 mm </a:t>
            </a:r>
            <a:r>
              <a:rPr kumimoji="1" lang="ja-JP" altLang="en-US">
                <a:solidFill>
                  <a:srgbClr val="000000"/>
                </a:solidFill>
                <a:latin typeface="Arial" charset="0"/>
                <a:ea typeface="ＭＳ Ｐゴシック" charset="-128"/>
              </a:rPr>
              <a:t>でも自分が大きいとオスになります。</a:t>
            </a:r>
          </a:p>
        </p:txBody>
      </p:sp>
      <p:sp>
        <p:nvSpPr>
          <p:cNvPr id="48137" name="Text Box 9"/>
          <p:cNvSpPr txBox="1">
            <a:spLocks noChangeArrowheads="1"/>
          </p:cNvSpPr>
          <p:nvPr/>
        </p:nvSpPr>
        <p:spPr bwMode="auto">
          <a:xfrm>
            <a:off x="2216151" y="260350"/>
            <a:ext cx="2506663" cy="457200"/>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sz="2400">
                <a:solidFill>
                  <a:srgbClr val="000000"/>
                </a:solidFill>
                <a:latin typeface="Arial" charset="0"/>
                <a:ea typeface="ＭＳ Ｐゴシック" charset="-128"/>
              </a:rPr>
              <a:t>オキナワベニハゼ</a:t>
            </a:r>
          </a:p>
        </p:txBody>
      </p:sp>
      <p:sp>
        <p:nvSpPr>
          <p:cNvPr id="64522" name="Text Box 10"/>
          <p:cNvSpPr txBox="1">
            <a:spLocks noChangeArrowheads="1"/>
          </p:cNvSpPr>
          <p:nvPr/>
        </p:nvSpPr>
        <p:spPr bwMode="auto">
          <a:xfrm>
            <a:off x="2216150" y="3429000"/>
            <a:ext cx="6091238" cy="641350"/>
          </a:xfrm>
          <a:prstGeom prst="rect">
            <a:avLst/>
          </a:prstGeom>
          <a:solidFill>
            <a:schemeClr val="bg1"/>
          </a:solidFill>
          <a:ln w="9525">
            <a:noFill/>
            <a:miter lim="800000"/>
            <a:headEnd/>
            <a:tailEnd/>
          </a:ln>
        </p:spPr>
        <p:txBody>
          <a:bodyPr wrap="none">
            <a:spAutoFit/>
          </a:bodyPr>
          <a:lstStyle/>
          <a:p>
            <a:pPr defTabSz="914400" fontAlgn="base">
              <a:spcBef>
                <a:spcPct val="0"/>
              </a:spcBef>
              <a:spcAft>
                <a:spcPct val="0"/>
              </a:spcAft>
              <a:defRPr/>
            </a:pPr>
            <a:r>
              <a:rPr kumimoji="1" lang="ja-JP" altLang="en-US" sz="3600">
                <a:solidFill>
                  <a:srgbClr val="000000"/>
                </a:solidFill>
                <a:latin typeface="Arial" charset="0"/>
                <a:ea typeface="ＭＳ Ｐゴシック" charset="-128"/>
              </a:rPr>
              <a:t>小さなハゼなのに、すごーい！</a:t>
            </a:r>
          </a:p>
        </p:txBody>
      </p:sp>
      <p:sp>
        <p:nvSpPr>
          <p:cNvPr id="48139" name="正方形/長方形 12"/>
          <p:cNvSpPr>
            <a:spLocks noChangeArrowheads="1"/>
          </p:cNvSpPr>
          <p:nvPr/>
        </p:nvSpPr>
        <p:spPr bwMode="auto">
          <a:xfrm>
            <a:off x="2289175" y="6583364"/>
            <a:ext cx="3816350" cy="244475"/>
          </a:xfrm>
          <a:prstGeom prst="rect">
            <a:avLst/>
          </a:prstGeom>
          <a:noFill/>
          <a:ln w="9525">
            <a:noFill/>
            <a:miter lim="800000"/>
            <a:headEnd/>
            <a:tailEnd/>
          </a:ln>
        </p:spPr>
        <p:txBody>
          <a:bodyPr>
            <a:spAutoFit/>
          </a:bodyPr>
          <a:lstStyle/>
          <a:p>
            <a:pPr defTabSz="914400" fontAlgn="base">
              <a:spcBef>
                <a:spcPct val="0"/>
              </a:spcBef>
              <a:spcAft>
                <a:spcPct val="0"/>
              </a:spcAft>
              <a:defRPr/>
            </a:pPr>
            <a:r>
              <a:rPr kumimoji="1" lang="en-US" altLang="ja-JP" sz="1000">
                <a:solidFill>
                  <a:srgbClr val="000000"/>
                </a:solidFill>
                <a:latin typeface="Arial" charset="0"/>
                <a:ea typeface="ＭＳ Ｐゴシック" charset="-128"/>
              </a:rPr>
              <a:t>http://w3.u-ryukyu.ac.jp/coe/action/newsletter/03/newsl05.html</a:t>
            </a:r>
            <a:endParaRPr kumimoji="1" lang="ja-JP" altLang="en-US" sz="1000">
              <a:solidFill>
                <a:srgbClr val="000000"/>
              </a:solidFill>
              <a:latin typeface="Arial" charset="0"/>
              <a:ea typeface="ＭＳ Ｐゴシック" charset="-128"/>
            </a:endParaRPr>
          </a:p>
        </p:txBody>
      </p:sp>
      <p:sp>
        <p:nvSpPr>
          <p:cNvPr id="48140" name="正方形/長方形 13"/>
          <p:cNvSpPr>
            <a:spLocks noChangeArrowheads="1"/>
          </p:cNvSpPr>
          <p:nvPr/>
        </p:nvSpPr>
        <p:spPr bwMode="auto">
          <a:xfrm>
            <a:off x="6069014" y="6562726"/>
            <a:ext cx="3455987" cy="250825"/>
          </a:xfrm>
          <a:prstGeom prst="rect">
            <a:avLst/>
          </a:prstGeom>
          <a:noFill/>
          <a:ln w="9525">
            <a:noFill/>
            <a:miter lim="800000"/>
            <a:headEnd/>
            <a:tailEnd/>
          </a:ln>
        </p:spPr>
        <p:txBody>
          <a:bodyPr>
            <a:spAutoFit/>
          </a:bodyPr>
          <a:lstStyle/>
          <a:p>
            <a:pPr defTabSz="914400" fontAlgn="base">
              <a:spcBef>
                <a:spcPct val="0"/>
              </a:spcBef>
              <a:spcAft>
                <a:spcPct val="0"/>
              </a:spcAft>
              <a:defRPr/>
            </a:pPr>
            <a:r>
              <a:rPr kumimoji="1" lang="en-US" altLang="ja-JP" sz="1000">
                <a:solidFill>
                  <a:srgbClr val="000000"/>
                </a:solidFill>
                <a:latin typeface="Arial" charset="0"/>
                <a:ea typeface="ＭＳ Ｐゴシック" charset="-128"/>
              </a:rPr>
              <a:t>http://kiss2sea.web.fc2.com/diving/class/ac103-017.htm</a:t>
            </a:r>
            <a:endParaRPr kumimoji="1" lang="ja-JP" altLang="en-US" sz="1000">
              <a:solidFill>
                <a:srgbClr val="000000"/>
              </a:solidFill>
              <a:latin typeface="Arial" charset="0"/>
              <a:ea typeface="ＭＳ Ｐゴシック" charset="-128"/>
            </a:endParaRPr>
          </a:p>
        </p:txBody>
      </p:sp>
    </p:spTree>
    <p:extLst>
      <p:ext uri="{BB962C8B-B14F-4D97-AF65-F5344CB8AC3E}">
        <p14:creationId xmlns:p14="http://schemas.microsoft.com/office/powerpoint/2010/main" val="270237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22"/>
                                        </p:tgtEl>
                                        <p:attrNameLst>
                                          <p:attrName>style.visibility</p:attrName>
                                        </p:attrNameLst>
                                      </p:cBhvr>
                                      <p:to>
                                        <p:strVal val="visible"/>
                                      </p:to>
                                    </p:set>
                                    <p:animEffect transition="in" filter="dissolve">
                                      <p:cBhvr>
                                        <p:cTn id="7" dur="500"/>
                                        <p:tgtEl>
                                          <p:spTgt spid="6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ANd9GcQPS-dOMXfnWaqiBSGshaqSBeF7S12yOfgbCLqOsc575Nz7ykTuVg"/>
          <p:cNvPicPr>
            <a:picLocks noChangeAspect="1" noChangeArrowheads="1"/>
          </p:cNvPicPr>
          <p:nvPr/>
        </p:nvPicPr>
        <p:blipFill>
          <a:blip r:embed="rId2" cstate="print"/>
          <a:srcRect/>
          <a:stretch>
            <a:fillRect/>
          </a:stretch>
        </p:blipFill>
        <p:spPr bwMode="auto">
          <a:xfrm>
            <a:off x="2865438" y="3860800"/>
            <a:ext cx="3035300" cy="2662238"/>
          </a:xfrm>
          <a:prstGeom prst="rect">
            <a:avLst/>
          </a:prstGeom>
          <a:noFill/>
          <a:ln w="9525">
            <a:noFill/>
            <a:miter lim="800000"/>
            <a:headEnd/>
            <a:tailEnd/>
          </a:ln>
        </p:spPr>
      </p:pic>
      <p:pic>
        <p:nvPicPr>
          <p:cNvPr id="49155" name="Picture 3" descr="20100620_22"/>
          <p:cNvPicPr>
            <a:picLocks noChangeAspect="1" noChangeArrowheads="1"/>
          </p:cNvPicPr>
          <p:nvPr/>
        </p:nvPicPr>
        <p:blipFill>
          <a:blip r:embed="rId3" cstate="print"/>
          <a:srcRect/>
          <a:stretch>
            <a:fillRect/>
          </a:stretch>
        </p:blipFill>
        <p:spPr bwMode="auto">
          <a:xfrm>
            <a:off x="6176964" y="2636839"/>
            <a:ext cx="2911475" cy="3887787"/>
          </a:xfrm>
          <a:prstGeom prst="rect">
            <a:avLst/>
          </a:prstGeom>
          <a:noFill/>
          <a:ln w="9525">
            <a:noFill/>
            <a:miter lim="800000"/>
            <a:headEnd/>
            <a:tailEnd/>
          </a:ln>
        </p:spPr>
      </p:pic>
      <p:pic>
        <p:nvPicPr>
          <p:cNvPr id="49156" name="Picture 4" descr="okinawabenihaze"/>
          <p:cNvPicPr>
            <a:picLocks noChangeAspect="1" noChangeArrowheads="1"/>
          </p:cNvPicPr>
          <p:nvPr/>
        </p:nvPicPr>
        <p:blipFill>
          <a:blip r:embed="rId4" cstate="print"/>
          <a:srcRect/>
          <a:stretch>
            <a:fillRect/>
          </a:stretch>
        </p:blipFill>
        <p:spPr bwMode="auto">
          <a:xfrm>
            <a:off x="920751" y="908050"/>
            <a:ext cx="4714875" cy="2819400"/>
          </a:xfrm>
          <a:prstGeom prst="rect">
            <a:avLst/>
          </a:prstGeom>
          <a:noFill/>
          <a:ln w="9525">
            <a:noFill/>
            <a:miter lim="800000"/>
            <a:headEnd/>
            <a:tailEnd/>
          </a:ln>
        </p:spPr>
      </p:pic>
      <p:sp>
        <p:nvSpPr>
          <p:cNvPr id="49157" name="Text Box 5"/>
          <p:cNvSpPr txBox="1">
            <a:spLocks noChangeArrowheads="1"/>
          </p:cNvSpPr>
          <p:nvPr/>
        </p:nvSpPr>
        <p:spPr bwMode="auto">
          <a:xfrm>
            <a:off x="3152776" y="4149726"/>
            <a:ext cx="606425"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b="1">
                <a:solidFill>
                  <a:srgbClr val="FFFFFF"/>
                </a:solidFill>
                <a:latin typeface="Arial" charset="0"/>
                <a:ea typeface="ＭＳ Ｐゴシック" charset="-128"/>
              </a:rPr>
              <a:t>オス</a:t>
            </a:r>
          </a:p>
        </p:txBody>
      </p:sp>
      <p:sp>
        <p:nvSpPr>
          <p:cNvPr id="49158" name="Text Box 6"/>
          <p:cNvSpPr txBox="1">
            <a:spLocks noChangeArrowheads="1"/>
          </p:cNvSpPr>
          <p:nvPr/>
        </p:nvSpPr>
        <p:spPr bwMode="auto">
          <a:xfrm>
            <a:off x="4737100" y="4941888"/>
            <a:ext cx="561372" cy="369332"/>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b="1">
                <a:solidFill>
                  <a:srgbClr val="FFFFFF"/>
                </a:solidFill>
                <a:latin typeface="Arial" charset="0"/>
                <a:ea typeface="ＭＳ Ｐゴシック" charset="-128"/>
              </a:rPr>
              <a:t>メス</a:t>
            </a:r>
          </a:p>
        </p:txBody>
      </p:sp>
      <p:sp>
        <p:nvSpPr>
          <p:cNvPr id="49159" name="Text Box 7"/>
          <p:cNvSpPr txBox="1">
            <a:spLocks noChangeArrowheads="1"/>
          </p:cNvSpPr>
          <p:nvPr/>
        </p:nvSpPr>
        <p:spPr bwMode="auto">
          <a:xfrm>
            <a:off x="5889626" y="549276"/>
            <a:ext cx="3165475"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性転換（せいてんかん）します。</a:t>
            </a:r>
          </a:p>
        </p:txBody>
      </p:sp>
      <p:sp>
        <p:nvSpPr>
          <p:cNvPr id="49160" name="Text Box 8"/>
          <p:cNvSpPr txBox="1">
            <a:spLocks noChangeArrowheads="1"/>
          </p:cNvSpPr>
          <p:nvPr/>
        </p:nvSpPr>
        <p:spPr bwMode="auto">
          <a:xfrm>
            <a:off x="5816601" y="1196975"/>
            <a:ext cx="3584575" cy="1200150"/>
          </a:xfrm>
          <a:prstGeom prst="rect">
            <a:avLst/>
          </a:prstGeom>
          <a:noFill/>
          <a:ln w="9525">
            <a:solidFill>
              <a:schemeClr val="tx1"/>
            </a:solidFill>
            <a:miter lim="800000"/>
            <a:headEnd/>
            <a:tailEnd/>
          </a:ln>
        </p:spPr>
        <p:txBody>
          <a:bodyPr>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体長 </a:t>
            </a:r>
            <a:r>
              <a:rPr kumimoji="1" lang="en-US" altLang="ja-JP">
                <a:solidFill>
                  <a:srgbClr val="000000"/>
                </a:solidFill>
                <a:latin typeface="Arial" charset="0"/>
                <a:ea typeface="ＭＳ Ｐゴシック" charset="-128"/>
              </a:rPr>
              <a:t>2 cm </a:t>
            </a:r>
            <a:r>
              <a:rPr kumimoji="1" lang="ja-JP" altLang="en-US">
                <a:solidFill>
                  <a:srgbClr val="000000"/>
                </a:solidFill>
                <a:latin typeface="Arial" charset="0"/>
                <a:ea typeface="ＭＳ Ｐゴシック" charset="-128"/>
              </a:rPr>
              <a:t>ですが、</a:t>
            </a:r>
            <a:r>
              <a:rPr kumimoji="1" lang="en-US" altLang="ja-JP">
                <a:solidFill>
                  <a:srgbClr val="000000"/>
                </a:solidFill>
                <a:latin typeface="Arial" charset="0"/>
                <a:ea typeface="ＭＳ Ｐゴシック" charset="-128"/>
              </a:rPr>
              <a:t>1 mm </a:t>
            </a:r>
            <a:r>
              <a:rPr kumimoji="1" lang="ja-JP" altLang="en-US">
                <a:solidFill>
                  <a:srgbClr val="000000"/>
                </a:solidFill>
                <a:latin typeface="Arial" charset="0"/>
                <a:ea typeface="ＭＳ Ｐゴシック" charset="-128"/>
              </a:rPr>
              <a:t>でも相手が大きいと自分はメスになります。逆に</a:t>
            </a:r>
            <a:r>
              <a:rPr kumimoji="1" lang="en-US" altLang="ja-JP">
                <a:solidFill>
                  <a:srgbClr val="000000"/>
                </a:solidFill>
                <a:latin typeface="Arial" charset="0"/>
                <a:ea typeface="ＭＳ Ｐゴシック" charset="-128"/>
              </a:rPr>
              <a:t>1 mm </a:t>
            </a:r>
            <a:r>
              <a:rPr kumimoji="1" lang="ja-JP" altLang="en-US">
                <a:solidFill>
                  <a:srgbClr val="000000"/>
                </a:solidFill>
                <a:latin typeface="Arial" charset="0"/>
                <a:ea typeface="ＭＳ Ｐゴシック" charset="-128"/>
              </a:rPr>
              <a:t>でも自分が大きいとオスになります。</a:t>
            </a:r>
          </a:p>
        </p:txBody>
      </p:sp>
      <p:sp>
        <p:nvSpPr>
          <p:cNvPr id="49161" name="Text Box 9"/>
          <p:cNvSpPr txBox="1">
            <a:spLocks noChangeArrowheads="1"/>
          </p:cNvSpPr>
          <p:nvPr/>
        </p:nvSpPr>
        <p:spPr bwMode="auto">
          <a:xfrm>
            <a:off x="2216151" y="260350"/>
            <a:ext cx="2506663" cy="457200"/>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sz="2400">
                <a:solidFill>
                  <a:srgbClr val="000000"/>
                </a:solidFill>
                <a:latin typeface="Arial" charset="0"/>
                <a:ea typeface="ＭＳ Ｐゴシック" charset="-128"/>
              </a:rPr>
              <a:t>オキナワベニハゼ</a:t>
            </a:r>
          </a:p>
        </p:txBody>
      </p:sp>
      <p:sp>
        <p:nvSpPr>
          <p:cNvPr id="49162" name="Text Box 10"/>
          <p:cNvSpPr txBox="1">
            <a:spLocks noChangeArrowheads="1"/>
          </p:cNvSpPr>
          <p:nvPr/>
        </p:nvSpPr>
        <p:spPr bwMode="auto">
          <a:xfrm>
            <a:off x="2216151" y="3429000"/>
            <a:ext cx="6405563" cy="641350"/>
          </a:xfrm>
          <a:prstGeom prst="rect">
            <a:avLst/>
          </a:prstGeom>
          <a:solidFill>
            <a:schemeClr val="bg1"/>
          </a:solidFill>
          <a:ln w="9525">
            <a:noFill/>
            <a:miter lim="800000"/>
            <a:headEnd/>
            <a:tailEnd/>
          </a:ln>
        </p:spPr>
        <p:txBody>
          <a:bodyPr wrap="none">
            <a:spAutoFit/>
          </a:bodyPr>
          <a:lstStyle/>
          <a:p>
            <a:pPr defTabSz="914400" fontAlgn="base">
              <a:spcBef>
                <a:spcPct val="0"/>
              </a:spcBef>
              <a:spcAft>
                <a:spcPct val="0"/>
              </a:spcAft>
              <a:defRPr/>
            </a:pPr>
            <a:r>
              <a:rPr kumimoji="1" lang="ja-JP" altLang="en-US" sz="3600">
                <a:solidFill>
                  <a:srgbClr val="000000"/>
                </a:solidFill>
                <a:latin typeface="Arial" charset="0"/>
                <a:ea typeface="ＭＳ Ｐゴシック" charset="-128"/>
              </a:rPr>
              <a:t>小さなハゼのくせに、すごーい！</a:t>
            </a:r>
          </a:p>
        </p:txBody>
      </p:sp>
      <p:sp>
        <p:nvSpPr>
          <p:cNvPr id="49163" name="正方形/長方形 12"/>
          <p:cNvSpPr>
            <a:spLocks noChangeArrowheads="1"/>
          </p:cNvSpPr>
          <p:nvPr/>
        </p:nvSpPr>
        <p:spPr bwMode="auto">
          <a:xfrm>
            <a:off x="2289175" y="6583364"/>
            <a:ext cx="3816350" cy="244475"/>
          </a:xfrm>
          <a:prstGeom prst="rect">
            <a:avLst/>
          </a:prstGeom>
          <a:noFill/>
          <a:ln w="9525">
            <a:noFill/>
            <a:miter lim="800000"/>
            <a:headEnd/>
            <a:tailEnd/>
          </a:ln>
        </p:spPr>
        <p:txBody>
          <a:bodyPr>
            <a:spAutoFit/>
          </a:bodyPr>
          <a:lstStyle/>
          <a:p>
            <a:pPr defTabSz="914400" fontAlgn="base">
              <a:spcBef>
                <a:spcPct val="0"/>
              </a:spcBef>
              <a:spcAft>
                <a:spcPct val="0"/>
              </a:spcAft>
              <a:defRPr/>
            </a:pPr>
            <a:r>
              <a:rPr kumimoji="1" lang="en-US" altLang="ja-JP" sz="1000">
                <a:solidFill>
                  <a:srgbClr val="000000"/>
                </a:solidFill>
                <a:latin typeface="Arial" charset="0"/>
                <a:ea typeface="ＭＳ Ｐゴシック" charset="-128"/>
              </a:rPr>
              <a:t>http://w3.u-ryukyu.ac.jp/coe/action/newsletter/03/newsl05.html</a:t>
            </a:r>
            <a:endParaRPr kumimoji="1" lang="ja-JP" altLang="en-US" sz="1000">
              <a:solidFill>
                <a:srgbClr val="000000"/>
              </a:solidFill>
              <a:latin typeface="Arial" charset="0"/>
              <a:ea typeface="ＭＳ Ｐゴシック" charset="-128"/>
            </a:endParaRPr>
          </a:p>
        </p:txBody>
      </p:sp>
      <p:sp>
        <p:nvSpPr>
          <p:cNvPr id="49164" name="正方形/長方形 13"/>
          <p:cNvSpPr>
            <a:spLocks noChangeArrowheads="1"/>
          </p:cNvSpPr>
          <p:nvPr/>
        </p:nvSpPr>
        <p:spPr bwMode="auto">
          <a:xfrm>
            <a:off x="6069014" y="6562726"/>
            <a:ext cx="3455987" cy="250825"/>
          </a:xfrm>
          <a:prstGeom prst="rect">
            <a:avLst/>
          </a:prstGeom>
          <a:noFill/>
          <a:ln w="9525">
            <a:noFill/>
            <a:miter lim="800000"/>
            <a:headEnd/>
            <a:tailEnd/>
          </a:ln>
        </p:spPr>
        <p:txBody>
          <a:bodyPr>
            <a:spAutoFit/>
          </a:bodyPr>
          <a:lstStyle/>
          <a:p>
            <a:pPr defTabSz="914400" fontAlgn="base">
              <a:spcBef>
                <a:spcPct val="0"/>
              </a:spcBef>
              <a:spcAft>
                <a:spcPct val="0"/>
              </a:spcAft>
              <a:defRPr/>
            </a:pPr>
            <a:r>
              <a:rPr kumimoji="1" lang="en-US" altLang="ja-JP" sz="1000">
                <a:solidFill>
                  <a:srgbClr val="000000"/>
                </a:solidFill>
                <a:latin typeface="Arial" charset="0"/>
                <a:ea typeface="ＭＳ Ｐゴシック" charset="-128"/>
              </a:rPr>
              <a:t>http://kiss2sea.web.fc2.com/diving/class/ac103-017.htm</a:t>
            </a:r>
            <a:endParaRPr kumimoji="1" lang="ja-JP" altLang="en-US" sz="1000">
              <a:solidFill>
                <a:srgbClr val="000000"/>
              </a:solidFill>
              <a:latin typeface="Arial" charset="0"/>
              <a:ea typeface="ＭＳ Ｐゴシック" charset="-128"/>
            </a:endParaRPr>
          </a:p>
        </p:txBody>
      </p:sp>
    </p:spTree>
    <p:extLst>
      <p:ext uri="{BB962C8B-B14F-4D97-AF65-F5344CB8AC3E}">
        <p14:creationId xmlns:p14="http://schemas.microsoft.com/office/powerpoint/2010/main" val="3453843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460500" y="2284413"/>
            <a:ext cx="2324100" cy="366712"/>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体長＝</a:t>
            </a:r>
            <a:r>
              <a:rPr kumimoji="1" lang="en-US" altLang="ja-JP">
                <a:solidFill>
                  <a:srgbClr val="000000"/>
                </a:solidFill>
                <a:latin typeface="Arial" charset="0"/>
                <a:ea typeface="ＭＳ Ｐゴシック" charset="-128"/>
              </a:rPr>
              <a:t>2 cm = 20 mm</a:t>
            </a:r>
          </a:p>
        </p:txBody>
      </p:sp>
      <p:sp>
        <p:nvSpPr>
          <p:cNvPr id="50179" name="Text Box 3"/>
          <p:cNvSpPr txBox="1">
            <a:spLocks noChangeArrowheads="1"/>
          </p:cNvSpPr>
          <p:nvPr/>
        </p:nvSpPr>
        <p:spPr bwMode="auto">
          <a:xfrm>
            <a:off x="1660525" y="1708151"/>
            <a:ext cx="1924050"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オキナワベニハゼ</a:t>
            </a:r>
          </a:p>
        </p:txBody>
      </p:sp>
      <p:sp>
        <p:nvSpPr>
          <p:cNvPr id="66564" name="Text Box 4"/>
          <p:cNvSpPr txBox="1">
            <a:spLocks noChangeArrowheads="1"/>
          </p:cNvSpPr>
          <p:nvPr/>
        </p:nvSpPr>
        <p:spPr bwMode="auto">
          <a:xfrm>
            <a:off x="1136651" y="4400551"/>
            <a:ext cx="7053263" cy="396875"/>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sz="2000">
                <a:solidFill>
                  <a:srgbClr val="000000"/>
                </a:solidFill>
                <a:latin typeface="Arial" charset="0"/>
                <a:ea typeface="ＭＳ Ｐゴシック" charset="-128"/>
              </a:rPr>
              <a:t>（オキナワベニハゼにとっての </a:t>
            </a:r>
            <a:r>
              <a:rPr kumimoji="1" lang="en-US" altLang="ja-JP" sz="2000">
                <a:solidFill>
                  <a:srgbClr val="000000"/>
                </a:solidFill>
                <a:latin typeface="Arial" charset="0"/>
                <a:ea typeface="ＭＳ Ｐゴシック" charset="-128"/>
              </a:rPr>
              <a:t>1 mm</a:t>
            </a:r>
            <a:r>
              <a:rPr kumimoji="1" lang="ja-JP" altLang="en-US" sz="2000">
                <a:solidFill>
                  <a:srgbClr val="000000"/>
                </a:solidFill>
                <a:latin typeface="Arial" charset="0"/>
                <a:ea typeface="ＭＳ Ｐゴシック" charset="-128"/>
              </a:rPr>
              <a:t>） </a:t>
            </a:r>
            <a:r>
              <a:rPr kumimoji="1" lang="en-US" altLang="ja-JP" sz="2000">
                <a:solidFill>
                  <a:srgbClr val="000000"/>
                </a:solidFill>
                <a:latin typeface="Arial" charset="0"/>
                <a:ea typeface="ＭＳ Ｐゴシック" charset="-128"/>
              </a:rPr>
              <a:t>= </a:t>
            </a:r>
            <a:r>
              <a:rPr kumimoji="1" lang="ja-JP" altLang="en-US" sz="2000">
                <a:solidFill>
                  <a:srgbClr val="000000"/>
                </a:solidFill>
                <a:latin typeface="Arial" charset="0"/>
                <a:ea typeface="ＭＳ Ｐゴシック" charset="-128"/>
              </a:rPr>
              <a:t>（ヒトにとっての </a:t>
            </a:r>
            <a:r>
              <a:rPr kumimoji="1" lang="en-US" altLang="ja-JP" sz="2000">
                <a:solidFill>
                  <a:srgbClr val="000000"/>
                </a:solidFill>
                <a:latin typeface="Arial" charset="0"/>
                <a:ea typeface="ＭＳ Ｐゴシック" charset="-128"/>
              </a:rPr>
              <a:t>8.5 cm</a:t>
            </a:r>
            <a:r>
              <a:rPr kumimoji="1" lang="ja-JP" altLang="en-US" sz="2000">
                <a:solidFill>
                  <a:srgbClr val="000000"/>
                </a:solidFill>
                <a:latin typeface="Arial" charset="0"/>
                <a:ea typeface="ＭＳ Ｐゴシック" charset="-128"/>
              </a:rPr>
              <a:t>）</a:t>
            </a:r>
          </a:p>
        </p:txBody>
      </p:sp>
      <p:sp>
        <p:nvSpPr>
          <p:cNvPr id="50181" name="Text Box 5"/>
          <p:cNvSpPr txBox="1">
            <a:spLocks noChangeArrowheads="1"/>
          </p:cNvSpPr>
          <p:nvPr/>
        </p:nvSpPr>
        <p:spPr bwMode="auto">
          <a:xfrm>
            <a:off x="6684963" y="1708151"/>
            <a:ext cx="506412"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ヒト</a:t>
            </a:r>
          </a:p>
        </p:txBody>
      </p:sp>
      <p:sp>
        <p:nvSpPr>
          <p:cNvPr id="50182" name="Text Box 6"/>
          <p:cNvSpPr txBox="1">
            <a:spLocks noChangeArrowheads="1"/>
          </p:cNvSpPr>
          <p:nvPr/>
        </p:nvSpPr>
        <p:spPr bwMode="auto">
          <a:xfrm>
            <a:off x="6176963" y="2355851"/>
            <a:ext cx="1524000"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身長</a:t>
            </a:r>
            <a:r>
              <a:rPr kumimoji="1" lang="en-US" altLang="ja-JP">
                <a:solidFill>
                  <a:srgbClr val="000000"/>
                </a:solidFill>
                <a:latin typeface="Arial" charset="0"/>
                <a:ea typeface="ＭＳ Ｐゴシック" charset="-128"/>
              </a:rPr>
              <a:t>=170 cm</a:t>
            </a:r>
          </a:p>
        </p:txBody>
      </p:sp>
      <p:sp>
        <p:nvSpPr>
          <p:cNvPr id="66567" name="Text Box 7"/>
          <p:cNvSpPr txBox="1">
            <a:spLocks noChangeArrowheads="1"/>
          </p:cNvSpPr>
          <p:nvPr/>
        </p:nvSpPr>
        <p:spPr bwMode="auto">
          <a:xfrm>
            <a:off x="992188" y="5275264"/>
            <a:ext cx="8153400" cy="701675"/>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en-US" altLang="ja-JP" sz="2000">
                <a:solidFill>
                  <a:srgbClr val="000000"/>
                </a:solidFill>
                <a:latin typeface="Arial" charset="0"/>
                <a:ea typeface="ＭＳ Ｐゴシック" charset="-128"/>
              </a:rPr>
              <a:t>161.5 cm </a:t>
            </a:r>
            <a:r>
              <a:rPr kumimoji="1" lang="ja-JP" altLang="en-US" sz="2000">
                <a:solidFill>
                  <a:srgbClr val="000000"/>
                </a:solidFill>
                <a:latin typeface="Arial" charset="0"/>
                <a:ea typeface="ＭＳ Ｐゴシック" charset="-128"/>
              </a:rPr>
              <a:t>の身長のヒトと</a:t>
            </a:r>
            <a:r>
              <a:rPr kumimoji="1" lang="en-US" altLang="ja-JP" sz="2000">
                <a:solidFill>
                  <a:srgbClr val="000000"/>
                </a:solidFill>
                <a:latin typeface="Arial" charset="0"/>
                <a:ea typeface="ＭＳ Ｐゴシック" charset="-128"/>
              </a:rPr>
              <a:t>170 cm </a:t>
            </a:r>
            <a:r>
              <a:rPr kumimoji="1" lang="ja-JP" altLang="en-US" sz="2000">
                <a:solidFill>
                  <a:srgbClr val="000000"/>
                </a:solidFill>
                <a:latin typeface="Arial" charset="0"/>
                <a:ea typeface="ＭＳ Ｐゴシック" charset="-128"/>
              </a:rPr>
              <a:t>の身長のヒトを見分けることができるのは</a:t>
            </a:r>
          </a:p>
          <a:p>
            <a:pPr defTabSz="914400" fontAlgn="base">
              <a:spcBef>
                <a:spcPct val="0"/>
              </a:spcBef>
              <a:spcAft>
                <a:spcPct val="0"/>
              </a:spcAft>
              <a:defRPr/>
            </a:pPr>
            <a:r>
              <a:rPr kumimoji="1" lang="ja-JP" altLang="en-US" sz="2000">
                <a:solidFill>
                  <a:srgbClr val="000000"/>
                </a:solidFill>
                <a:latin typeface="Arial" charset="0"/>
                <a:ea typeface="ＭＳ Ｐゴシック" charset="-128"/>
              </a:rPr>
              <a:t>ヒトとして、すごいか？</a:t>
            </a:r>
          </a:p>
        </p:txBody>
      </p:sp>
      <p:pic>
        <p:nvPicPr>
          <p:cNvPr id="50184" name="Picture 8" descr="ANd9GcRq9I6ZULS41Z0kKu56QTzs7yKhrHod4nJHc1EJAzM065A-ybK-kqfXkutI"/>
          <p:cNvPicPr>
            <a:picLocks noChangeAspect="1" noChangeArrowheads="1"/>
          </p:cNvPicPr>
          <p:nvPr/>
        </p:nvPicPr>
        <p:blipFill>
          <a:blip r:embed="rId2" cstate="print"/>
          <a:srcRect/>
          <a:stretch>
            <a:fillRect/>
          </a:stretch>
        </p:blipFill>
        <p:spPr bwMode="auto">
          <a:xfrm>
            <a:off x="3800475" y="188914"/>
            <a:ext cx="1341438" cy="2016125"/>
          </a:xfrm>
          <a:prstGeom prst="rect">
            <a:avLst/>
          </a:prstGeom>
          <a:noFill/>
          <a:ln w="9525">
            <a:noFill/>
            <a:miter lim="800000"/>
            <a:headEnd/>
            <a:tailEnd/>
          </a:ln>
        </p:spPr>
      </p:pic>
      <p:pic>
        <p:nvPicPr>
          <p:cNvPr id="50185" name="Picture 9"/>
          <p:cNvPicPr>
            <a:picLocks noChangeAspect="1" noChangeArrowheads="1"/>
          </p:cNvPicPr>
          <p:nvPr/>
        </p:nvPicPr>
        <p:blipFill>
          <a:blip r:embed="rId3" cstate="print"/>
          <a:srcRect/>
          <a:stretch>
            <a:fillRect/>
          </a:stretch>
        </p:blipFill>
        <p:spPr bwMode="auto">
          <a:xfrm>
            <a:off x="7545388" y="260350"/>
            <a:ext cx="1619250" cy="1944688"/>
          </a:xfrm>
          <a:prstGeom prst="rect">
            <a:avLst/>
          </a:prstGeom>
          <a:noFill/>
          <a:ln w="9525">
            <a:noFill/>
            <a:miter lim="800000"/>
            <a:headEnd/>
            <a:tailEnd/>
          </a:ln>
        </p:spPr>
      </p:pic>
      <p:sp>
        <p:nvSpPr>
          <p:cNvPr id="50186" name="Text Box 10"/>
          <p:cNvSpPr txBox="1">
            <a:spLocks noChangeArrowheads="1"/>
          </p:cNvSpPr>
          <p:nvPr/>
        </p:nvSpPr>
        <p:spPr bwMode="auto">
          <a:xfrm>
            <a:off x="1352550" y="2924175"/>
            <a:ext cx="3278188" cy="641350"/>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自分と相手とどちらが大きいか、</a:t>
            </a:r>
          </a:p>
          <a:p>
            <a:pPr defTabSz="914400" fontAlgn="base">
              <a:spcBef>
                <a:spcPct val="0"/>
              </a:spcBef>
              <a:spcAft>
                <a:spcPct val="0"/>
              </a:spcAft>
              <a:defRPr/>
            </a:pPr>
            <a:r>
              <a:rPr kumimoji="1" lang="en-US" altLang="ja-JP">
                <a:solidFill>
                  <a:srgbClr val="000000"/>
                </a:solidFill>
                <a:latin typeface="Arial" charset="0"/>
                <a:ea typeface="ＭＳ Ｐゴシック" charset="-128"/>
              </a:rPr>
              <a:t>1 mm </a:t>
            </a:r>
            <a:r>
              <a:rPr kumimoji="1" lang="ja-JP" altLang="en-US">
                <a:solidFill>
                  <a:srgbClr val="000000"/>
                </a:solidFill>
                <a:latin typeface="Arial" charset="0"/>
                <a:ea typeface="ＭＳ Ｐゴシック" charset="-128"/>
              </a:rPr>
              <a:t>違うとわかる！</a:t>
            </a:r>
          </a:p>
        </p:txBody>
      </p:sp>
      <p:grpSp>
        <p:nvGrpSpPr>
          <p:cNvPr id="2" name="Group 11"/>
          <p:cNvGrpSpPr>
            <a:grpSpLocks/>
          </p:cNvGrpSpPr>
          <p:nvPr/>
        </p:nvGrpSpPr>
        <p:grpSpPr bwMode="auto">
          <a:xfrm>
            <a:off x="4808539" y="2708276"/>
            <a:ext cx="3024187" cy="1368425"/>
            <a:chOff x="2789" y="1706"/>
            <a:chExt cx="1905" cy="862"/>
          </a:xfrm>
        </p:grpSpPr>
        <p:grpSp>
          <p:nvGrpSpPr>
            <p:cNvPr id="3" name="Group 12"/>
            <p:cNvGrpSpPr>
              <a:grpSpLocks/>
            </p:cNvGrpSpPr>
            <p:nvPr/>
          </p:nvGrpSpPr>
          <p:grpSpPr bwMode="auto">
            <a:xfrm>
              <a:off x="2835" y="1842"/>
              <a:ext cx="1818" cy="594"/>
              <a:chOff x="3140" y="1389"/>
              <a:chExt cx="1818" cy="594"/>
            </a:xfrm>
          </p:grpSpPr>
          <p:sp>
            <p:nvSpPr>
              <p:cNvPr id="50190" name="Text Box 13"/>
              <p:cNvSpPr txBox="1">
                <a:spLocks noChangeArrowheads="1"/>
              </p:cNvSpPr>
              <p:nvPr/>
            </p:nvSpPr>
            <p:spPr bwMode="auto">
              <a:xfrm>
                <a:off x="3140" y="1571"/>
                <a:ext cx="508" cy="231"/>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en-US" altLang="ja-JP">
                    <a:solidFill>
                      <a:srgbClr val="000000"/>
                    </a:solidFill>
                    <a:latin typeface="Arial" charset="0"/>
                    <a:ea typeface="ＭＳ Ｐゴシック" charset="-128"/>
                  </a:rPr>
                  <a:t>170 x </a:t>
                </a:r>
              </a:p>
            </p:txBody>
          </p:sp>
          <p:grpSp>
            <p:nvGrpSpPr>
              <p:cNvPr id="4" name="Group 14"/>
              <p:cNvGrpSpPr>
                <a:grpSpLocks/>
              </p:cNvGrpSpPr>
              <p:nvPr/>
            </p:nvGrpSpPr>
            <p:grpSpPr bwMode="auto">
              <a:xfrm>
                <a:off x="3696" y="1389"/>
                <a:ext cx="409" cy="594"/>
                <a:chOff x="3696" y="1389"/>
                <a:chExt cx="409" cy="594"/>
              </a:xfrm>
            </p:grpSpPr>
            <p:sp>
              <p:nvSpPr>
                <p:cNvPr id="50193" name="Line 15"/>
                <p:cNvSpPr>
                  <a:spLocks noChangeShapeType="1"/>
                </p:cNvSpPr>
                <p:nvPr/>
              </p:nvSpPr>
              <p:spPr bwMode="auto">
                <a:xfrm>
                  <a:off x="3696" y="1706"/>
                  <a:ext cx="409" cy="0"/>
                </a:xfrm>
                <a:prstGeom prst="line">
                  <a:avLst/>
                </a:prstGeom>
                <a:noFill/>
                <a:ln w="9525">
                  <a:solidFill>
                    <a:schemeClr val="tx1"/>
                  </a:solidFill>
                  <a:round/>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50194" name="Text Box 16"/>
                <p:cNvSpPr txBox="1">
                  <a:spLocks noChangeArrowheads="1"/>
                </p:cNvSpPr>
                <p:nvPr/>
              </p:nvSpPr>
              <p:spPr bwMode="auto">
                <a:xfrm>
                  <a:off x="3763" y="1752"/>
                  <a:ext cx="276" cy="231"/>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en-US" altLang="ja-JP">
                      <a:solidFill>
                        <a:srgbClr val="000000"/>
                      </a:solidFill>
                      <a:latin typeface="Arial" charset="0"/>
                      <a:ea typeface="ＭＳ Ｐゴシック" charset="-128"/>
                    </a:rPr>
                    <a:t>20</a:t>
                  </a:r>
                </a:p>
              </p:txBody>
            </p:sp>
            <p:sp>
              <p:nvSpPr>
                <p:cNvPr id="50195" name="Text Box 17"/>
                <p:cNvSpPr txBox="1">
                  <a:spLocks noChangeArrowheads="1"/>
                </p:cNvSpPr>
                <p:nvPr/>
              </p:nvSpPr>
              <p:spPr bwMode="auto">
                <a:xfrm>
                  <a:off x="3803" y="1389"/>
                  <a:ext cx="196" cy="231"/>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en-US" altLang="ja-JP">
                      <a:solidFill>
                        <a:srgbClr val="000000"/>
                      </a:solidFill>
                      <a:latin typeface="Arial" charset="0"/>
                      <a:ea typeface="ＭＳ Ｐゴシック" charset="-128"/>
                    </a:rPr>
                    <a:t>1</a:t>
                  </a:r>
                </a:p>
              </p:txBody>
            </p:sp>
          </p:grpSp>
          <p:sp>
            <p:nvSpPr>
              <p:cNvPr id="50192" name="Text Box 18"/>
              <p:cNvSpPr txBox="1">
                <a:spLocks noChangeArrowheads="1"/>
              </p:cNvSpPr>
              <p:nvPr/>
            </p:nvSpPr>
            <p:spPr bwMode="auto">
              <a:xfrm>
                <a:off x="4286" y="1571"/>
                <a:ext cx="672" cy="231"/>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en-US" altLang="ja-JP">
                    <a:solidFill>
                      <a:srgbClr val="000000"/>
                    </a:solidFill>
                    <a:latin typeface="Arial" charset="0"/>
                    <a:ea typeface="ＭＳ Ｐゴシック" charset="-128"/>
                  </a:rPr>
                  <a:t>= 8.5 cm</a:t>
                </a:r>
              </a:p>
            </p:txBody>
          </p:sp>
        </p:grpSp>
        <p:sp>
          <p:nvSpPr>
            <p:cNvPr id="50189" name="Rectangle 19"/>
            <p:cNvSpPr>
              <a:spLocks noChangeArrowheads="1"/>
            </p:cNvSpPr>
            <p:nvPr/>
          </p:nvSpPr>
          <p:spPr bwMode="auto">
            <a:xfrm>
              <a:off x="2789" y="1706"/>
              <a:ext cx="1905" cy="862"/>
            </a:xfrm>
            <a:prstGeom prst="rect">
              <a:avLst/>
            </a:prstGeom>
            <a:noFill/>
            <a:ln w="9525">
              <a:solidFill>
                <a:schemeClr val="tx1"/>
              </a:solidFill>
              <a:miter lim="800000"/>
              <a:headEnd/>
              <a:tailEnd/>
            </a:ln>
          </p:spPr>
          <p:txBody>
            <a:bodyPr wrap="none" anchor="ct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grpSp>
    </p:spTree>
    <p:extLst>
      <p:ext uri="{BB962C8B-B14F-4D97-AF65-F5344CB8AC3E}">
        <p14:creationId xmlns:p14="http://schemas.microsoft.com/office/powerpoint/2010/main" val="165466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wipe(left)">
                                      <p:cBhvr>
                                        <p:cTn id="12" dur="500"/>
                                        <p:tgtEl>
                                          <p:spTgt spid="665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wipe(left)">
                                      <p:cBhvr>
                                        <p:cTn id="1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0" name="Picture 10" descr="http://pds.exblog.jp/pds/1/200510/29/90/e0038990_12115953.jpg"/>
          <p:cNvPicPr>
            <a:picLocks noChangeAspect="1" noChangeArrowheads="1"/>
          </p:cNvPicPr>
          <p:nvPr/>
        </p:nvPicPr>
        <p:blipFill>
          <a:blip r:embed="rId2" cstate="print"/>
          <a:srcRect/>
          <a:stretch>
            <a:fillRect/>
          </a:stretch>
        </p:blipFill>
        <p:spPr bwMode="auto">
          <a:xfrm>
            <a:off x="2684748" y="836712"/>
            <a:ext cx="972108" cy="1296144"/>
          </a:xfrm>
          <a:prstGeom prst="rect">
            <a:avLst/>
          </a:prstGeom>
          <a:noFill/>
        </p:spPr>
      </p:pic>
      <p:pic>
        <p:nvPicPr>
          <p:cNvPr id="501764" name="Picture 4" descr="https://upload.wikimedia.org/wikipedia/commons/thumb/1/14/Nephila-clavata-f-eating-and-2-m.jpg/250px-Nephila-clavata-f-eating-and-2-m.jpg"/>
          <p:cNvPicPr>
            <a:picLocks noChangeAspect="1" noChangeArrowheads="1"/>
          </p:cNvPicPr>
          <p:nvPr/>
        </p:nvPicPr>
        <p:blipFill>
          <a:blip r:embed="rId3" cstate="print"/>
          <a:srcRect/>
          <a:stretch>
            <a:fillRect/>
          </a:stretch>
        </p:blipFill>
        <p:spPr bwMode="auto">
          <a:xfrm>
            <a:off x="1207504" y="764705"/>
            <a:ext cx="1081200" cy="1440159"/>
          </a:xfrm>
          <a:prstGeom prst="rect">
            <a:avLst/>
          </a:prstGeom>
          <a:noFill/>
        </p:spPr>
      </p:pic>
      <p:pic>
        <p:nvPicPr>
          <p:cNvPr id="501766" name="Picture 6" descr="http://stat.ameba.jp/user_images/20150930/21/kamiosanjin/1f/17/j/o0600080013440442064.jpg"/>
          <p:cNvPicPr>
            <a:picLocks noChangeAspect="1" noChangeArrowheads="1"/>
          </p:cNvPicPr>
          <p:nvPr/>
        </p:nvPicPr>
        <p:blipFill>
          <a:blip r:embed="rId4" cstate="print"/>
          <a:srcRect/>
          <a:stretch>
            <a:fillRect/>
          </a:stretch>
        </p:blipFill>
        <p:spPr bwMode="auto">
          <a:xfrm>
            <a:off x="4034898" y="836712"/>
            <a:ext cx="1566174" cy="2088232"/>
          </a:xfrm>
          <a:prstGeom prst="rect">
            <a:avLst/>
          </a:prstGeom>
          <a:noFill/>
        </p:spPr>
      </p:pic>
      <p:sp>
        <p:nvSpPr>
          <p:cNvPr id="5" name="テキスト ボックス 4"/>
          <p:cNvSpPr txBox="1"/>
          <p:nvPr/>
        </p:nvSpPr>
        <p:spPr>
          <a:xfrm>
            <a:off x="1136576" y="260648"/>
            <a:ext cx="1378904" cy="369332"/>
          </a:xfrm>
          <a:prstGeom prst="rect">
            <a:avLst/>
          </a:prstGeom>
          <a:noFill/>
        </p:spPr>
        <p:txBody>
          <a:bodyPr wrap="none" rtlCol="0">
            <a:spAutoFit/>
          </a:bodyPr>
          <a:lstStyle/>
          <a:p>
            <a:pPr defTabSz="914400" fontAlgn="base">
              <a:spcBef>
                <a:spcPct val="0"/>
              </a:spcBef>
              <a:spcAft>
                <a:spcPct val="0"/>
              </a:spcAft>
            </a:pPr>
            <a:r>
              <a:rPr kumimoji="1" lang="ja-JP" altLang="en-US" dirty="0">
                <a:solidFill>
                  <a:srgbClr val="000000"/>
                </a:solidFill>
                <a:latin typeface="Arial" charset="0"/>
                <a:ea typeface="ＭＳ Ｐゴシック" charset="-128"/>
              </a:rPr>
              <a:t>ジョロウグモ</a:t>
            </a:r>
          </a:p>
        </p:txBody>
      </p:sp>
      <p:grpSp>
        <p:nvGrpSpPr>
          <p:cNvPr id="17" name="グループ化 16"/>
          <p:cNvGrpSpPr/>
          <p:nvPr/>
        </p:nvGrpSpPr>
        <p:grpSpPr>
          <a:xfrm>
            <a:off x="2073248" y="429102"/>
            <a:ext cx="3456386" cy="1317369"/>
            <a:chOff x="1692248" y="429101"/>
            <a:chExt cx="3456386" cy="1317369"/>
          </a:xfrm>
        </p:grpSpPr>
        <p:sp>
          <p:nvSpPr>
            <p:cNvPr id="6" name="下矢印 5"/>
            <p:cNvSpPr/>
            <p:nvPr/>
          </p:nvSpPr>
          <p:spPr>
            <a:xfrm rot="2452286">
              <a:off x="1692248" y="596251"/>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srgbClr val="FFFFFF"/>
                </a:solidFill>
                <a:latin typeface="Arial"/>
                <a:ea typeface="ＭＳ Ｐゴシック"/>
              </a:endParaRPr>
            </a:p>
          </p:txBody>
        </p:sp>
        <p:sp>
          <p:nvSpPr>
            <p:cNvPr id="7" name="下矢印 6"/>
            <p:cNvSpPr/>
            <p:nvPr/>
          </p:nvSpPr>
          <p:spPr>
            <a:xfrm rot="2452286">
              <a:off x="3131270" y="429101"/>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srgbClr val="FFFFFF"/>
                </a:solidFill>
                <a:latin typeface="Arial"/>
                <a:ea typeface="ＭＳ Ｐゴシック"/>
              </a:endParaRPr>
            </a:p>
          </p:txBody>
        </p:sp>
        <p:sp>
          <p:nvSpPr>
            <p:cNvPr id="8" name="下矢印 7"/>
            <p:cNvSpPr/>
            <p:nvPr/>
          </p:nvSpPr>
          <p:spPr>
            <a:xfrm rot="2452286">
              <a:off x="4788594" y="452235"/>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srgbClr val="FFFFFF"/>
                </a:solidFill>
                <a:latin typeface="Arial"/>
                <a:ea typeface="ＭＳ Ｐゴシック"/>
              </a:endParaRPr>
            </a:p>
          </p:txBody>
        </p:sp>
        <p:sp>
          <p:nvSpPr>
            <p:cNvPr id="9" name="下矢印 8"/>
            <p:cNvSpPr/>
            <p:nvPr/>
          </p:nvSpPr>
          <p:spPr>
            <a:xfrm rot="19034315">
              <a:off x="3711594" y="1170406"/>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srgbClr val="FFFFFF"/>
                </a:solidFill>
                <a:latin typeface="Arial"/>
                <a:ea typeface="ＭＳ Ｐゴシック"/>
              </a:endParaRPr>
            </a:p>
          </p:txBody>
        </p:sp>
      </p:grpSp>
      <p:sp>
        <p:nvSpPr>
          <p:cNvPr id="12" name="テキスト ボックス 11"/>
          <p:cNvSpPr txBox="1"/>
          <p:nvPr/>
        </p:nvSpPr>
        <p:spPr>
          <a:xfrm>
            <a:off x="3944888" y="3140969"/>
            <a:ext cx="1656184" cy="461665"/>
          </a:xfrm>
          <a:prstGeom prst="rect">
            <a:avLst/>
          </a:prstGeom>
          <a:noFill/>
        </p:spPr>
        <p:txBody>
          <a:bodyPr wrap="square" rtlCol="0">
            <a:spAutoFit/>
          </a:bodyPr>
          <a:lstStyle/>
          <a:p>
            <a:pPr defTabSz="914400" fontAlgn="base">
              <a:spcBef>
                <a:spcPct val="0"/>
              </a:spcBef>
              <a:spcAft>
                <a:spcPct val="0"/>
              </a:spcAft>
            </a:pPr>
            <a:r>
              <a:rPr kumimoji="1" lang="en-US" altLang="ja-JP" sz="800" dirty="0">
                <a:solidFill>
                  <a:srgbClr val="000000"/>
                </a:solidFill>
                <a:latin typeface="Arial" charset="0"/>
                <a:ea typeface="ＭＳ Ｐゴシック" charset="-128"/>
              </a:rPr>
              <a:t>http://stat.ameba.jp/user_images/20150930/21/kamiosanjin/1f/17/j/o0600080013440442064.jpg</a:t>
            </a:r>
            <a:endParaRPr kumimoji="1" lang="ja-JP" altLang="en-US" sz="800" dirty="0">
              <a:solidFill>
                <a:srgbClr val="000000"/>
              </a:solidFill>
              <a:latin typeface="Arial" charset="0"/>
              <a:ea typeface="ＭＳ Ｐゴシック" charset="-128"/>
            </a:endParaRPr>
          </a:p>
        </p:txBody>
      </p:sp>
      <p:sp>
        <p:nvSpPr>
          <p:cNvPr id="13" name="テキスト ボックス 12"/>
          <p:cNvSpPr txBox="1"/>
          <p:nvPr/>
        </p:nvSpPr>
        <p:spPr>
          <a:xfrm>
            <a:off x="1064568" y="2420889"/>
            <a:ext cx="1224136" cy="954107"/>
          </a:xfrm>
          <a:prstGeom prst="rect">
            <a:avLst/>
          </a:prstGeom>
          <a:noFill/>
        </p:spPr>
        <p:txBody>
          <a:bodyPr wrap="square" rtlCol="0">
            <a:spAutoFit/>
          </a:bodyPr>
          <a:lstStyle/>
          <a:p>
            <a:pPr defTabSz="914400" fontAlgn="base">
              <a:spcBef>
                <a:spcPct val="0"/>
              </a:spcBef>
              <a:spcAft>
                <a:spcPct val="0"/>
              </a:spcAft>
            </a:pPr>
            <a:r>
              <a:rPr kumimoji="1" lang="en-US" altLang="ja-JP" sz="800" dirty="0">
                <a:solidFill>
                  <a:srgbClr val="000000"/>
                </a:solidFill>
                <a:latin typeface="Arial" charset="0"/>
                <a:ea typeface="ＭＳ Ｐゴシック" charset="-128"/>
              </a:rPr>
              <a:t>https://upload.wikimedia.org/wikipedia/commons/thumb/1/14/Nephila-clavata-f-eating-and-2-m.jpg/250px-Nephila-clavata-f-eating-and-2-m.jpg</a:t>
            </a:r>
            <a:endParaRPr kumimoji="1" lang="ja-JP" altLang="en-US" sz="800" dirty="0">
              <a:solidFill>
                <a:srgbClr val="000000"/>
              </a:solidFill>
              <a:latin typeface="Arial" charset="0"/>
              <a:ea typeface="ＭＳ Ｐゴシック" charset="-128"/>
            </a:endParaRPr>
          </a:p>
        </p:txBody>
      </p:sp>
      <p:sp>
        <p:nvSpPr>
          <p:cNvPr id="16" name="テキスト ボックス 15"/>
          <p:cNvSpPr txBox="1"/>
          <p:nvPr/>
        </p:nvSpPr>
        <p:spPr>
          <a:xfrm>
            <a:off x="2432720" y="2492897"/>
            <a:ext cx="1224136" cy="461665"/>
          </a:xfrm>
          <a:prstGeom prst="rect">
            <a:avLst/>
          </a:prstGeom>
          <a:noFill/>
        </p:spPr>
        <p:txBody>
          <a:bodyPr wrap="square" rtlCol="0">
            <a:spAutoFit/>
          </a:bodyPr>
          <a:lstStyle/>
          <a:p>
            <a:pPr defTabSz="914400" fontAlgn="base">
              <a:spcBef>
                <a:spcPct val="0"/>
              </a:spcBef>
              <a:spcAft>
                <a:spcPct val="0"/>
              </a:spcAft>
            </a:pPr>
            <a:r>
              <a:rPr kumimoji="1" lang="en-US" altLang="ja-JP" sz="800" dirty="0">
                <a:solidFill>
                  <a:srgbClr val="000000"/>
                </a:solidFill>
                <a:latin typeface="Arial" charset="0"/>
                <a:ea typeface="ＭＳ Ｐゴシック" charset="-128"/>
              </a:rPr>
              <a:t>http://pds.exblog.jp/pds/1/200510/29/90/e0038990_12115953.jpg</a:t>
            </a:r>
            <a:endParaRPr kumimoji="1" lang="ja-JP" altLang="en-US" sz="800" dirty="0">
              <a:solidFill>
                <a:srgbClr val="000000"/>
              </a:solidFill>
              <a:latin typeface="Arial" charset="0"/>
              <a:ea typeface="ＭＳ Ｐゴシック" charset="-128"/>
            </a:endParaRPr>
          </a:p>
        </p:txBody>
      </p:sp>
      <p:grpSp>
        <p:nvGrpSpPr>
          <p:cNvPr id="29" name="グループ化 28"/>
          <p:cNvGrpSpPr/>
          <p:nvPr/>
        </p:nvGrpSpPr>
        <p:grpSpPr>
          <a:xfrm>
            <a:off x="920553" y="3573016"/>
            <a:ext cx="6266703" cy="3284984"/>
            <a:chOff x="539552" y="3573016"/>
            <a:chExt cx="6266703" cy="3284984"/>
          </a:xfrm>
        </p:grpSpPr>
        <p:pic>
          <p:nvPicPr>
            <p:cNvPr id="501772" name="Picture 12" descr="http://worldnetter.com/wp-content/uploads/2015/01/20150721210353.jpg"/>
            <p:cNvPicPr>
              <a:picLocks noChangeAspect="1" noChangeArrowheads="1"/>
            </p:cNvPicPr>
            <p:nvPr/>
          </p:nvPicPr>
          <p:blipFill>
            <a:blip r:embed="rId5" cstate="print"/>
            <a:srcRect/>
            <a:stretch>
              <a:fillRect/>
            </a:stretch>
          </p:blipFill>
          <p:spPr bwMode="auto">
            <a:xfrm>
              <a:off x="4211960" y="4365104"/>
              <a:ext cx="2594295" cy="2053357"/>
            </a:xfrm>
            <a:prstGeom prst="rect">
              <a:avLst/>
            </a:prstGeom>
            <a:noFill/>
          </p:spPr>
        </p:pic>
        <p:sp>
          <p:nvSpPr>
            <p:cNvPr id="20" name="テキスト ボックス 19"/>
            <p:cNvSpPr txBox="1"/>
            <p:nvPr/>
          </p:nvSpPr>
          <p:spPr>
            <a:xfrm>
              <a:off x="755576" y="3573016"/>
              <a:ext cx="1975221" cy="369332"/>
            </a:xfrm>
            <a:prstGeom prst="rect">
              <a:avLst/>
            </a:prstGeom>
            <a:noFill/>
          </p:spPr>
          <p:txBody>
            <a:bodyPr wrap="none" rtlCol="0">
              <a:spAutoFit/>
            </a:bodyPr>
            <a:lstStyle/>
            <a:p>
              <a:pPr defTabSz="914400" fontAlgn="base">
                <a:spcBef>
                  <a:spcPct val="0"/>
                </a:spcBef>
                <a:spcAft>
                  <a:spcPct val="0"/>
                </a:spcAft>
              </a:pPr>
              <a:r>
                <a:rPr kumimoji="1" lang="ja-JP" altLang="en-US" dirty="0">
                  <a:solidFill>
                    <a:srgbClr val="000000"/>
                  </a:solidFill>
                  <a:latin typeface="Arial" charset="0"/>
                  <a:ea typeface="ＭＳ Ｐゴシック" charset="-128"/>
                </a:rPr>
                <a:t>チョウチンアンコウ</a:t>
              </a:r>
            </a:p>
          </p:txBody>
        </p:sp>
        <p:sp>
          <p:nvSpPr>
            <p:cNvPr id="21" name="テキスト ボックス 20"/>
            <p:cNvSpPr txBox="1"/>
            <p:nvPr/>
          </p:nvSpPr>
          <p:spPr>
            <a:xfrm>
              <a:off x="4572000" y="6519446"/>
              <a:ext cx="2016224" cy="338554"/>
            </a:xfrm>
            <a:prstGeom prst="rect">
              <a:avLst/>
            </a:prstGeom>
            <a:noFill/>
          </p:spPr>
          <p:txBody>
            <a:bodyPr wrap="square" rtlCol="0">
              <a:spAutoFit/>
            </a:bodyPr>
            <a:lstStyle/>
            <a:p>
              <a:pPr defTabSz="914400" fontAlgn="base">
                <a:spcBef>
                  <a:spcPct val="0"/>
                </a:spcBef>
                <a:spcAft>
                  <a:spcPct val="0"/>
                </a:spcAft>
              </a:pPr>
              <a:r>
                <a:rPr kumimoji="1" lang="en-US" altLang="ja-JP" sz="800" dirty="0">
                  <a:solidFill>
                    <a:srgbClr val="000000"/>
                  </a:solidFill>
                  <a:latin typeface="Arial" charset="0"/>
                  <a:ea typeface="ＭＳ Ｐゴシック" charset="-128"/>
                </a:rPr>
                <a:t>http://art58.photozou.jp/pub/339/1284339/photo/87689220_624.jpg</a:t>
              </a:r>
              <a:endParaRPr kumimoji="1" lang="ja-JP" altLang="en-US" sz="800" dirty="0">
                <a:solidFill>
                  <a:srgbClr val="000000"/>
                </a:solidFill>
                <a:latin typeface="Arial" charset="0"/>
                <a:ea typeface="ＭＳ Ｐゴシック" charset="-128"/>
              </a:endParaRPr>
            </a:p>
          </p:txBody>
        </p:sp>
        <p:sp>
          <p:nvSpPr>
            <p:cNvPr id="22" name="テキスト ボックス 21"/>
            <p:cNvSpPr txBox="1"/>
            <p:nvPr/>
          </p:nvSpPr>
          <p:spPr>
            <a:xfrm>
              <a:off x="539552" y="6539572"/>
              <a:ext cx="3549370" cy="215444"/>
            </a:xfrm>
            <a:prstGeom prst="rect">
              <a:avLst/>
            </a:prstGeom>
            <a:noFill/>
          </p:spPr>
          <p:txBody>
            <a:bodyPr wrap="none" rtlCol="0">
              <a:spAutoFit/>
            </a:bodyPr>
            <a:lstStyle/>
            <a:p>
              <a:pPr defTabSz="914400" fontAlgn="base">
                <a:spcBef>
                  <a:spcPct val="0"/>
                </a:spcBef>
                <a:spcAft>
                  <a:spcPct val="0"/>
                </a:spcAft>
              </a:pPr>
              <a:r>
                <a:rPr kumimoji="1" lang="en-US" altLang="ja-JP" sz="800" dirty="0">
                  <a:solidFill>
                    <a:srgbClr val="000000"/>
                  </a:solidFill>
                  <a:latin typeface="Arial" charset="0"/>
                  <a:ea typeface="ＭＳ Ｐゴシック" charset="-128"/>
                </a:rPr>
                <a:t>http://www.geocities.jp/ds23ie_73y/caravan/2010_09_17/DSCN3221.JPG</a:t>
              </a:r>
              <a:endParaRPr kumimoji="1" lang="ja-JP" altLang="en-US" sz="800" dirty="0">
                <a:solidFill>
                  <a:srgbClr val="000000"/>
                </a:solidFill>
                <a:latin typeface="Arial" charset="0"/>
                <a:ea typeface="ＭＳ Ｐゴシック" charset="-128"/>
              </a:endParaRPr>
            </a:p>
          </p:txBody>
        </p:sp>
        <p:pic>
          <p:nvPicPr>
            <p:cNvPr id="501776" name="Picture 16" descr="http://www.geocities.jp/ds23ie_73y/caravan/2010_09_17/DSCN3221.JPG"/>
            <p:cNvPicPr>
              <a:picLocks noChangeAspect="1" noChangeArrowheads="1"/>
            </p:cNvPicPr>
            <p:nvPr/>
          </p:nvPicPr>
          <p:blipFill>
            <a:blip r:embed="rId6" cstate="print"/>
            <a:srcRect/>
            <a:stretch>
              <a:fillRect/>
            </a:stretch>
          </p:blipFill>
          <p:spPr bwMode="auto">
            <a:xfrm>
              <a:off x="611560" y="3933056"/>
              <a:ext cx="3409884" cy="2557413"/>
            </a:xfrm>
            <a:prstGeom prst="rect">
              <a:avLst/>
            </a:prstGeom>
            <a:noFill/>
          </p:spPr>
        </p:pic>
      </p:grpSp>
      <p:sp>
        <p:nvSpPr>
          <p:cNvPr id="24" name="テキスト ボックス 23"/>
          <p:cNvSpPr txBox="1"/>
          <p:nvPr/>
        </p:nvSpPr>
        <p:spPr>
          <a:xfrm>
            <a:off x="6225141" y="198467"/>
            <a:ext cx="1188146" cy="369332"/>
          </a:xfrm>
          <a:prstGeom prst="rect">
            <a:avLst/>
          </a:prstGeom>
          <a:noFill/>
        </p:spPr>
        <p:txBody>
          <a:bodyPr wrap="none" rtlCol="0">
            <a:spAutoFit/>
          </a:bodyPr>
          <a:lstStyle/>
          <a:p>
            <a:pPr defTabSz="914400" fontAlgn="base">
              <a:spcBef>
                <a:spcPct val="0"/>
              </a:spcBef>
              <a:spcAft>
                <a:spcPct val="0"/>
              </a:spcAft>
            </a:pPr>
            <a:r>
              <a:rPr kumimoji="1" lang="ja-JP" altLang="en-US" dirty="0">
                <a:solidFill>
                  <a:srgbClr val="000000"/>
                </a:solidFill>
                <a:latin typeface="Arial" charset="0"/>
                <a:ea typeface="ＭＳ Ｐゴシック" charset="-128"/>
              </a:rPr>
              <a:t>フクロムシ</a:t>
            </a:r>
          </a:p>
        </p:txBody>
      </p:sp>
      <p:pic>
        <p:nvPicPr>
          <p:cNvPr id="501780" name="Picture 20" descr="http://blog-imgs-54-origin.fc2.com/h/a/z/hazamazukan/P5170127.jpg"/>
          <p:cNvPicPr>
            <a:picLocks noChangeAspect="1" noChangeArrowheads="1"/>
          </p:cNvPicPr>
          <p:nvPr/>
        </p:nvPicPr>
        <p:blipFill>
          <a:blip r:embed="rId7" cstate="print"/>
          <a:srcRect/>
          <a:stretch>
            <a:fillRect/>
          </a:stretch>
        </p:blipFill>
        <p:spPr bwMode="auto">
          <a:xfrm>
            <a:off x="6297150" y="702523"/>
            <a:ext cx="2688299" cy="2016224"/>
          </a:xfrm>
          <a:prstGeom prst="rect">
            <a:avLst/>
          </a:prstGeom>
          <a:noFill/>
        </p:spPr>
      </p:pic>
      <p:sp>
        <p:nvSpPr>
          <p:cNvPr id="2" name="テキスト ボックス 1"/>
          <p:cNvSpPr txBox="1"/>
          <p:nvPr/>
        </p:nvSpPr>
        <p:spPr>
          <a:xfrm>
            <a:off x="6307427" y="2819732"/>
            <a:ext cx="2922595" cy="923330"/>
          </a:xfrm>
          <a:prstGeom prst="rect">
            <a:avLst/>
          </a:prstGeom>
          <a:noFill/>
        </p:spPr>
        <p:txBody>
          <a:bodyPr wrap="none" rtlCol="0">
            <a:spAutoFit/>
          </a:bodyPr>
          <a:lstStyle/>
          <a:p>
            <a:pPr defTabSz="914400" fontAlgn="base">
              <a:spcBef>
                <a:spcPct val="0"/>
              </a:spcBef>
              <a:spcAft>
                <a:spcPct val="0"/>
              </a:spcAft>
            </a:pPr>
            <a:r>
              <a:rPr kumimoji="1" lang="ja-JP" altLang="en-US" dirty="0">
                <a:solidFill>
                  <a:srgbClr val="000000"/>
                </a:solidFill>
                <a:latin typeface="Arial" charset="0"/>
                <a:ea typeface="ＭＳ Ｐゴシック" charset="-128"/>
              </a:rPr>
              <a:t>フクロムシのオスはカニ類に</a:t>
            </a:r>
            <a:endParaRPr kumimoji="1" lang="en-US" altLang="ja-JP" dirty="0">
              <a:solidFill>
                <a:srgbClr val="000000"/>
              </a:solidFill>
              <a:latin typeface="Arial" charset="0"/>
              <a:ea typeface="ＭＳ Ｐゴシック" charset="-128"/>
            </a:endParaRPr>
          </a:p>
          <a:p>
            <a:pPr defTabSz="914400" fontAlgn="base">
              <a:spcBef>
                <a:spcPct val="0"/>
              </a:spcBef>
              <a:spcAft>
                <a:spcPct val="0"/>
              </a:spcAft>
            </a:pPr>
            <a:r>
              <a:rPr kumimoji="1" lang="ja-JP" altLang="en-US" dirty="0">
                <a:solidFill>
                  <a:srgbClr val="000000"/>
                </a:solidFill>
                <a:latin typeface="Arial" charset="0"/>
                <a:ea typeface="ＭＳ Ｐゴシック" charset="-128"/>
              </a:rPr>
              <a:t>寄生するフクロムシのメスに</a:t>
            </a:r>
            <a:endParaRPr kumimoji="1" lang="en-US" altLang="ja-JP" dirty="0">
              <a:solidFill>
                <a:srgbClr val="000000"/>
              </a:solidFill>
              <a:latin typeface="Arial" charset="0"/>
              <a:ea typeface="ＭＳ Ｐゴシック" charset="-128"/>
            </a:endParaRPr>
          </a:p>
          <a:p>
            <a:pPr defTabSz="914400" fontAlgn="base">
              <a:spcBef>
                <a:spcPct val="0"/>
              </a:spcBef>
              <a:spcAft>
                <a:spcPct val="0"/>
              </a:spcAft>
            </a:pPr>
            <a:r>
              <a:rPr kumimoji="1" lang="ja-JP" altLang="en-US" dirty="0">
                <a:solidFill>
                  <a:srgbClr val="000000"/>
                </a:solidFill>
                <a:latin typeface="Arial" charset="0"/>
                <a:ea typeface="ＭＳ Ｐゴシック" charset="-128"/>
              </a:rPr>
              <a:t>寄生して精巣だけになる</a:t>
            </a:r>
            <a:endParaRPr kumimoji="1" lang="en-US" altLang="ja-JP" dirty="0">
              <a:solidFill>
                <a:srgbClr val="000000"/>
              </a:solidFill>
              <a:latin typeface="Arial"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par>
                                <p:cTn id="13" presetID="9" presetClass="entr" presetSubtype="0" fill="hold" nodeType="withEffect">
                                  <p:stCondLst>
                                    <p:cond delay="0"/>
                                  </p:stCondLst>
                                  <p:childTnLst>
                                    <p:set>
                                      <p:cBhvr>
                                        <p:cTn id="14" dur="1" fill="hold">
                                          <p:stCondLst>
                                            <p:cond delay="0"/>
                                          </p:stCondLst>
                                        </p:cTn>
                                        <p:tgtEl>
                                          <p:spTgt spid="501780"/>
                                        </p:tgtEl>
                                        <p:attrNameLst>
                                          <p:attrName>style.visibility</p:attrName>
                                        </p:attrNameLst>
                                      </p:cBhvr>
                                      <p:to>
                                        <p:strVal val="visible"/>
                                      </p:to>
                                    </p:set>
                                    <p:animEffect transition="in" filter="dissolve">
                                      <p:cBhvr>
                                        <p:cTn id="15" dur="500"/>
                                        <p:tgtEl>
                                          <p:spTgt spid="50178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ssolv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ANd9GcQPS-dOMXfnWaqiBSGshaqSBeF7S12yOfgbCLqOsc575Nz7ykTuVg"/>
          <p:cNvPicPr>
            <a:picLocks noChangeAspect="1" noChangeArrowheads="1"/>
          </p:cNvPicPr>
          <p:nvPr/>
        </p:nvPicPr>
        <p:blipFill>
          <a:blip r:embed="rId2" cstate="print"/>
          <a:srcRect/>
          <a:stretch>
            <a:fillRect/>
          </a:stretch>
        </p:blipFill>
        <p:spPr bwMode="auto">
          <a:xfrm>
            <a:off x="2865438" y="3860800"/>
            <a:ext cx="3035300" cy="2662238"/>
          </a:xfrm>
          <a:prstGeom prst="rect">
            <a:avLst/>
          </a:prstGeom>
          <a:noFill/>
          <a:ln w="9525">
            <a:noFill/>
            <a:miter lim="800000"/>
            <a:headEnd/>
            <a:tailEnd/>
          </a:ln>
        </p:spPr>
      </p:pic>
      <p:pic>
        <p:nvPicPr>
          <p:cNvPr id="51203" name="Picture 3" descr="20100620_22"/>
          <p:cNvPicPr>
            <a:picLocks noChangeAspect="1" noChangeArrowheads="1"/>
          </p:cNvPicPr>
          <p:nvPr/>
        </p:nvPicPr>
        <p:blipFill>
          <a:blip r:embed="rId3" cstate="print"/>
          <a:srcRect/>
          <a:stretch>
            <a:fillRect/>
          </a:stretch>
        </p:blipFill>
        <p:spPr bwMode="auto">
          <a:xfrm>
            <a:off x="6176964" y="2636839"/>
            <a:ext cx="2911475" cy="3887787"/>
          </a:xfrm>
          <a:prstGeom prst="rect">
            <a:avLst/>
          </a:prstGeom>
          <a:noFill/>
          <a:ln w="9525">
            <a:noFill/>
            <a:miter lim="800000"/>
            <a:headEnd/>
            <a:tailEnd/>
          </a:ln>
        </p:spPr>
      </p:pic>
      <p:sp>
        <p:nvSpPr>
          <p:cNvPr id="51204" name="Text Box 4"/>
          <p:cNvSpPr txBox="1">
            <a:spLocks noChangeArrowheads="1"/>
          </p:cNvSpPr>
          <p:nvPr/>
        </p:nvSpPr>
        <p:spPr bwMode="auto">
          <a:xfrm>
            <a:off x="3152776" y="4149726"/>
            <a:ext cx="606425"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b="1">
                <a:solidFill>
                  <a:srgbClr val="FFFFFF"/>
                </a:solidFill>
                <a:latin typeface="Arial" charset="0"/>
                <a:ea typeface="ＭＳ Ｐゴシック" charset="-128"/>
              </a:rPr>
              <a:t>オス</a:t>
            </a:r>
          </a:p>
        </p:txBody>
      </p:sp>
      <p:sp>
        <p:nvSpPr>
          <p:cNvPr id="51205" name="Text Box 5"/>
          <p:cNvSpPr txBox="1">
            <a:spLocks noChangeArrowheads="1"/>
          </p:cNvSpPr>
          <p:nvPr/>
        </p:nvSpPr>
        <p:spPr bwMode="auto">
          <a:xfrm>
            <a:off x="4737100" y="4941888"/>
            <a:ext cx="561372" cy="369332"/>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b="1">
                <a:solidFill>
                  <a:srgbClr val="FFFFFF"/>
                </a:solidFill>
                <a:latin typeface="Arial" charset="0"/>
                <a:ea typeface="ＭＳ Ｐゴシック" charset="-128"/>
              </a:rPr>
              <a:t>メス</a:t>
            </a:r>
          </a:p>
        </p:txBody>
      </p:sp>
      <p:sp>
        <p:nvSpPr>
          <p:cNvPr id="51206" name="Text Box 6"/>
          <p:cNvSpPr txBox="1">
            <a:spLocks noChangeArrowheads="1"/>
          </p:cNvSpPr>
          <p:nvPr/>
        </p:nvSpPr>
        <p:spPr bwMode="auto">
          <a:xfrm>
            <a:off x="1136651" y="1549400"/>
            <a:ext cx="4716463" cy="641350"/>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オキナワベニハゼの事情（じじょう）を知らずに、</a:t>
            </a:r>
          </a:p>
          <a:p>
            <a:pPr defTabSz="914400" fontAlgn="base">
              <a:spcBef>
                <a:spcPct val="0"/>
              </a:spcBef>
              <a:spcAft>
                <a:spcPct val="0"/>
              </a:spcAft>
              <a:defRPr/>
            </a:pPr>
            <a:r>
              <a:rPr kumimoji="1" lang="ja-JP" altLang="en-US">
                <a:solidFill>
                  <a:srgbClr val="000000"/>
                </a:solidFill>
                <a:latin typeface="Arial" charset="0"/>
                <a:ea typeface="ＭＳ Ｐゴシック" charset="-128"/>
              </a:rPr>
              <a:t>バカにしてはいけない。</a:t>
            </a:r>
          </a:p>
        </p:txBody>
      </p:sp>
      <p:sp>
        <p:nvSpPr>
          <p:cNvPr id="67591" name="Text Box 7"/>
          <p:cNvSpPr txBox="1">
            <a:spLocks noChangeArrowheads="1"/>
          </p:cNvSpPr>
          <p:nvPr/>
        </p:nvSpPr>
        <p:spPr bwMode="auto">
          <a:xfrm>
            <a:off x="1281113" y="2486026"/>
            <a:ext cx="4437062" cy="3667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それこそ、人間（にんげん）の傲慢（ごうまん）</a:t>
            </a:r>
          </a:p>
        </p:txBody>
      </p:sp>
      <p:sp>
        <p:nvSpPr>
          <p:cNvPr id="51208" name="Text Box 8"/>
          <p:cNvSpPr txBox="1">
            <a:spLocks noChangeArrowheads="1"/>
          </p:cNvSpPr>
          <p:nvPr/>
        </p:nvSpPr>
        <p:spPr bwMode="auto">
          <a:xfrm>
            <a:off x="1208089" y="555625"/>
            <a:ext cx="5603875" cy="641350"/>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相手の大きさによって、オスになったりメスになったりする</a:t>
            </a:r>
          </a:p>
          <a:p>
            <a:pPr defTabSz="914400" fontAlgn="base">
              <a:spcBef>
                <a:spcPct val="0"/>
              </a:spcBef>
              <a:spcAft>
                <a:spcPct val="0"/>
              </a:spcAft>
              <a:defRPr/>
            </a:pPr>
            <a:r>
              <a:rPr kumimoji="1" lang="ja-JP" altLang="en-US">
                <a:solidFill>
                  <a:srgbClr val="000000"/>
                </a:solidFill>
                <a:latin typeface="Arial" charset="0"/>
                <a:ea typeface="ＭＳ Ｐゴシック" charset="-128"/>
              </a:rPr>
              <a:t>オキナワベニハゼは、バカなのか？</a:t>
            </a:r>
          </a:p>
        </p:txBody>
      </p:sp>
      <p:sp>
        <p:nvSpPr>
          <p:cNvPr id="51209" name="正方形/長方形 10"/>
          <p:cNvSpPr>
            <a:spLocks noChangeArrowheads="1"/>
          </p:cNvSpPr>
          <p:nvPr/>
        </p:nvSpPr>
        <p:spPr bwMode="auto">
          <a:xfrm>
            <a:off x="2289175" y="6583364"/>
            <a:ext cx="3816350" cy="244475"/>
          </a:xfrm>
          <a:prstGeom prst="rect">
            <a:avLst/>
          </a:prstGeom>
          <a:noFill/>
          <a:ln w="9525">
            <a:noFill/>
            <a:miter lim="800000"/>
            <a:headEnd/>
            <a:tailEnd/>
          </a:ln>
        </p:spPr>
        <p:txBody>
          <a:bodyPr>
            <a:spAutoFit/>
          </a:bodyPr>
          <a:lstStyle/>
          <a:p>
            <a:pPr defTabSz="914400" fontAlgn="base">
              <a:spcBef>
                <a:spcPct val="0"/>
              </a:spcBef>
              <a:spcAft>
                <a:spcPct val="0"/>
              </a:spcAft>
              <a:defRPr/>
            </a:pPr>
            <a:r>
              <a:rPr kumimoji="1" lang="en-US" altLang="ja-JP" sz="1000">
                <a:solidFill>
                  <a:srgbClr val="000000"/>
                </a:solidFill>
                <a:latin typeface="Arial" charset="0"/>
                <a:ea typeface="ＭＳ Ｐゴシック" charset="-128"/>
              </a:rPr>
              <a:t>http://w3.u-ryukyu.ac.jp/coe/action/newsletter/03/newsl05.html</a:t>
            </a:r>
            <a:endParaRPr kumimoji="1" lang="ja-JP" altLang="en-US" sz="1000">
              <a:solidFill>
                <a:srgbClr val="000000"/>
              </a:solidFill>
              <a:latin typeface="Arial" charset="0"/>
              <a:ea typeface="ＭＳ Ｐゴシック" charset="-128"/>
            </a:endParaRPr>
          </a:p>
        </p:txBody>
      </p:sp>
      <p:sp>
        <p:nvSpPr>
          <p:cNvPr id="51210" name="正方形/長方形 11"/>
          <p:cNvSpPr>
            <a:spLocks noChangeArrowheads="1"/>
          </p:cNvSpPr>
          <p:nvPr/>
        </p:nvSpPr>
        <p:spPr bwMode="auto">
          <a:xfrm>
            <a:off x="6069014" y="6562726"/>
            <a:ext cx="3455987" cy="250825"/>
          </a:xfrm>
          <a:prstGeom prst="rect">
            <a:avLst/>
          </a:prstGeom>
          <a:noFill/>
          <a:ln w="9525">
            <a:noFill/>
            <a:miter lim="800000"/>
            <a:headEnd/>
            <a:tailEnd/>
          </a:ln>
        </p:spPr>
        <p:txBody>
          <a:bodyPr>
            <a:spAutoFit/>
          </a:bodyPr>
          <a:lstStyle/>
          <a:p>
            <a:pPr defTabSz="914400" fontAlgn="base">
              <a:spcBef>
                <a:spcPct val="0"/>
              </a:spcBef>
              <a:spcAft>
                <a:spcPct val="0"/>
              </a:spcAft>
              <a:defRPr/>
            </a:pPr>
            <a:r>
              <a:rPr kumimoji="1" lang="en-US" altLang="ja-JP" sz="1000">
                <a:solidFill>
                  <a:srgbClr val="000000"/>
                </a:solidFill>
                <a:latin typeface="Arial" charset="0"/>
                <a:ea typeface="ＭＳ Ｐゴシック" charset="-128"/>
              </a:rPr>
              <a:t>http://kiss2sea.web.fc2.com/diving/class/ac103-017.htm</a:t>
            </a:r>
            <a:endParaRPr kumimoji="1" lang="ja-JP" altLang="en-US" sz="1000">
              <a:solidFill>
                <a:srgbClr val="000000"/>
              </a:solidFill>
              <a:latin typeface="Arial" charset="0"/>
              <a:ea typeface="ＭＳ Ｐゴシック" charset="-128"/>
            </a:endParaRPr>
          </a:p>
        </p:txBody>
      </p:sp>
    </p:spTree>
    <p:extLst>
      <p:ext uri="{BB962C8B-B14F-4D97-AF65-F5344CB8AC3E}">
        <p14:creationId xmlns:p14="http://schemas.microsoft.com/office/powerpoint/2010/main" val="35330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wipe(left)">
                                      <p:cBhvr>
                                        <p:cTn id="7"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993775" y="404813"/>
            <a:ext cx="4440238" cy="641350"/>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もしも相手が、オキナワベニハゼではなくて、</a:t>
            </a:r>
          </a:p>
          <a:p>
            <a:pPr defTabSz="914400" fontAlgn="base">
              <a:spcBef>
                <a:spcPct val="0"/>
              </a:spcBef>
              <a:spcAft>
                <a:spcPct val="0"/>
              </a:spcAft>
              <a:defRPr/>
            </a:pPr>
            <a:r>
              <a:rPr kumimoji="1" lang="ja-JP" altLang="en-US">
                <a:solidFill>
                  <a:srgbClr val="000000"/>
                </a:solidFill>
                <a:latin typeface="Arial" charset="0"/>
                <a:ea typeface="ＭＳ Ｐゴシック" charset="-128"/>
              </a:rPr>
              <a:t>どこかの星から来た宇宙人だったら．．．</a:t>
            </a:r>
          </a:p>
        </p:txBody>
      </p:sp>
      <p:sp>
        <p:nvSpPr>
          <p:cNvPr id="68611" name="Text Box 3"/>
          <p:cNvSpPr txBox="1">
            <a:spLocks noChangeArrowheads="1"/>
          </p:cNvSpPr>
          <p:nvPr/>
        </p:nvSpPr>
        <p:spPr bwMode="auto">
          <a:xfrm>
            <a:off x="704850" y="1196975"/>
            <a:ext cx="9018816" cy="923330"/>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dirty="0">
                <a:solidFill>
                  <a:srgbClr val="000000"/>
                </a:solidFill>
                <a:latin typeface="Arial" charset="0"/>
                <a:ea typeface="ＭＳ Ｐゴシック" charset="-128"/>
              </a:rPr>
              <a:t>オキナワベニハゼをバカにしないだけの知性（品性？）を有した人類（じんるい）になって</a:t>
            </a:r>
          </a:p>
          <a:p>
            <a:pPr defTabSz="914400" fontAlgn="base">
              <a:spcBef>
                <a:spcPct val="0"/>
              </a:spcBef>
              <a:spcAft>
                <a:spcPct val="0"/>
              </a:spcAft>
              <a:defRPr/>
            </a:pPr>
            <a:r>
              <a:rPr kumimoji="1" lang="ja-JP" altLang="en-US" dirty="0">
                <a:solidFill>
                  <a:srgbClr val="000000"/>
                </a:solidFill>
                <a:latin typeface="Arial" charset="0"/>
                <a:ea typeface="ＭＳ Ｐゴシック" charset="-128"/>
              </a:rPr>
              <a:t>おかないと、宇宙人をもバカにしてしまいかねない。そうしたら、宇宙戦争になって、人類が</a:t>
            </a:r>
            <a:endParaRPr kumimoji="1" lang="en-US" altLang="ja-JP" dirty="0">
              <a:solidFill>
                <a:srgbClr val="000000"/>
              </a:solidFill>
              <a:latin typeface="Arial" charset="0"/>
              <a:ea typeface="ＭＳ Ｐゴシック" charset="-128"/>
            </a:endParaRPr>
          </a:p>
          <a:p>
            <a:pPr defTabSz="914400" fontAlgn="base">
              <a:spcBef>
                <a:spcPct val="0"/>
              </a:spcBef>
              <a:spcAft>
                <a:spcPct val="0"/>
              </a:spcAft>
              <a:defRPr/>
            </a:pPr>
            <a:r>
              <a:rPr kumimoji="1" lang="ja-JP" altLang="en-US" dirty="0">
                <a:solidFill>
                  <a:srgbClr val="000000"/>
                </a:solidFill>
                <a:latin typeface="Arial" charset="0"/>
                <a:ea typeface="ＭＳ Ｐゴシック" charset="-128"/>
              </a:rPr>
              <a:t>負けて滅亡してしまう。と本気で心配しています</a:t>
            </a:r>
            <a:r>
              <a:rPr kumimoji="1" lang="ja-JP" altLang="en-US" sz="1200" dirty="0">
                <a:solidFill>
                  <a:srgbClr val="000000"/>
                </a:solidFill>
                <a:latin typeface="Arial" charset="0"/>
                <a:ea typeface="ＭＳ Ｐゴシック" charset="-128"/>
              </a:rPr>
              <a:t>（タコの姿でも、地球に来るからには地球人よりも科学力が上！）</a:t>
            </a:r>
            <a:r>
              <a:rPr kumimoji="1" lang="ja-JP" altLang="en-US" dirty="0">
                <a:solidFill>
                  <a:srgbClr val="000000"/>
                </a:solidFill>
                <a:latin typeface="Arial" charset="0"/>
                <a:ea typeface="ＭＳ Ｐゴシック" charset="-128"/>
              </a:rPr>
              <a:t>。</a:t>
            </a:r>
          </a:p>
        </p:txBody>
      </p:sp>
      <p:sp>
        <p:nvSpPr>
          <p:cNvPr id="52228" name="AutoShape 6" descr="9k="/>
          <p:cNvSpPr>
            <a:spLocks noChangeAspect="1" noChangeArrowheads="1"/>
          </p:cNvSpPr>
          <p:nvPr/>
        </p:nvSpPr>
        <p:spPr bwMode="auto">
          <a:xfrm>
            <a:off x="4800600" y="3276600"/>
            <a:ext cx="304800" cy="304800"/>
          </a:xfrm>
          <a:prstGeom prst="rect">
            <a:avLst/>
          </a:prstGeom>
          <a:noFill/>
          <a:ln w="9525">
            <a:noFill/>
            <a:miter lim="800000"/>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52229" name="AutoShape 7" descr="9k="/>
          <p:cNvSpPr>
            <a:spLocks noChangeAspect="1" noChangeArrowheads="1"/>
          </p:cNvSpPr>
          <p:nvPr/>
        </p:nvSpPr>
        <p:spPr bwMode="auto">
          <a:xfrm>
            <a:off x="4800600" y="3276600"/>
            <a:ext cx="304800" cy="304800"/>
          </a:xfrm>
          <a:prstGeom prst="rect">
            <a:avLst/>
          </a:prstGeom>
          <a:noFill/>
          <a:ln w="9525">
            <a:noFill/>
            <a:miter lim="800000"/>
            <a:headEnd/>
            <a:tailEnd/>
          </a:ln>
        </p:spPr>
        <p:txBody>
          <a:bodyP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sp>
        <p:nvSpPr>
          <p:cNvPr id="68617" name="Text Box 9"/>
          <p:cNvSpPr txBox="1">
            <a:spLocks noChangeArrowheads="1"/>
          </p:cNvSpPr>
          <p:nvPr/>
        </p:nvSpPr>
        <p:spPr bwMode="auto">
          <a:xfrm>
            <a:off x="3152775" y="2492376"/>
            <a:ext cx="5988050" cy="366713"/>
          </a:xfrm>
          <a:prstGeom prst="rect">
            <a:avLst/>
          </a:prstGeom>
          <a:solidFill>
            <a:schemeClr val="bg1"/>
          </a:solid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おそらく宇宙人も多様性を確保するために有性生殖するはず</a:t>
            </a:r>
          </a:p>
        </p:txBody>
      </p:sp>
      <p:sp>
        <p:nvSpPr>
          <p:cNvPr id="68618" name="Text Box 10"/>
          <p:cNvSpPr txBox="1">
            <a:spLocks noChangeArrowheads="1"/>
          </p:cNvSpPr>
          <p:nvPr/>
        </p:nvSpPr>
        <p:spPr bwMode="auto">
          <a:xfrm>
            <a:off x="3152776" y="2997200"/>
            <a:ext cx="6119813" cy="641350"/>
          </a:xfrm>
          <a:prstGeom prst="rect">
            <a:avLst/>
          </a:prstGeom>
          <a:solidFill>
            <a:schemeClr val="bg1"/>
          </a:solid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Arial" charset="0"/>
                <a:ea typeface="ＭＳ Ｐゴシック" charset="-128"/>
              </a:rPr>
              <a:t>その場合、地球上の動物のように性が２型に分化しているとは</a:t>
            </a:r>
          </a:p>
          <a:p>
            <a:pPr defTabSz="914400" fontAlgn="base">
              <a:spcBef>
                <a:spcPct val="0"/>
              </a:spcBef>
              <a:spcAft>
                <a:spcPct val="0"/>
              </a:spcAft>
              <a:defRPr/>
            </a:pPr>
            <a:r>
              <a:rPr kumimoji="1" lang="ja-JP" altLang="en-US">
                <a:solidFill>
                  <a:srgbClr val="000000"/>
                </a:solidFill>
                <a:latin typeface="Arial" charset="0"/>
                <a:ea typeface="ＭＳ Ｐゴシック" charset="-128"/>
              </a:rPr>
              <a:t>限らない</a:t>
            </a:r>
          </a:p>
        </p:txBody>
      </p:sp>
      <p:grpSp>
        <p:nvGrpSpPr>
          <p:cNvPr id="2" name="グループ化 18"/>
          <p:cNvGrpSpPr>
            <a:grpSpLocks/>
          </p:cNvGrpSpPr>
          <p:nvPr/>
        </p:nvGrpSpPr>
        <p:grpSpPr bwMode="auto">
          <a:xfrm>
            <a:off x="560388" y="2349501"/>
            <a:ext cx="3149600" cy="2411413"/>
            <a:chOff x="179512" y="2349500"/>
            <a:chExt cx="3150096" cy="2410777"/>
          </a:xfrm>
        </p:grpSpPr>
        <p:pic>
          <p:nvPicPr>
            <p:cNvPr id="52243" name="Picture 5" descr="ANd9GcRKNr03QL1Y4Kax9KiQZytv371uguce6f64D-jZMyhiDjo9BupYwyCD-OeQ"/>
            <p:cNvPicPr>
              <a:picLocks noChangeAspect="1" noChangeArrowheads="1"/>
            </p:cNvPicPr>
            <p:nvPr/>
          </p:nvPicPr>
          <p:blipFill>
            <a:blip r:embed="rId2" cstate="print"/>
            <a:srcRect/>
            <a:stretch>
              <a:fillRect/>
            </a:stretch>
          </p:blipFill>
          <p:spPr bwMode="auto">
            <a:xfrm>
              <a:off x="395288" y="2349500"/>
              <a:ext cx="2232025" cy="2176463"/>
            </a:xfrm>
            <a:prstGeom prst="rect">
              <a:avLst/>
            </a:prstGeom>
            <a:noFill/>
            <a:ln w="9525">
              <a:noFill/>
              <a:miter lim="800000"/>
              <a:headEnd/>
              <a:tailEnd/>
            </a:ln>
          </p:spPr>
        </p:pic>
        <p:sp>
          <p:nvSpPr>
            <p:cNvPr id="52244" name="正方形/長方形 15"/>
            <p:cNvSpPr>
              <a:spLocks noChangeArrowheads="1"/>
            </p:cNvSpPr>
            <p:nvPr/>
          </p:nvSpPr>
          <p:spPr bwMode="auto">
            <a:xfrm>
              <a:off x="179512" y="4509120"/>
              <a:ext cx="3150096" cy="251157"/>
            </a:xfrm>
            <a:prstGeom prst="rect">
              <a:avLst/>
            </a:prstGeom>
            <a:noFill/>
            <a:ln w="9525">
              <a:noFill/>
              <a:miter lim="800000"/>
              <a:headEnd/>
              <a:tailEnd/>
            </a:ln>
          </p:spPr>
          <p:txBody>
            <a:bodyPr>
              <a:spAutoFit/>
            </a:bodyPr>
            <a:lstStyle/>
            <a:p>
              <a:pPr defTabSz="914400" fontAlgn="base">
                <a:spcBef>
                  <a:spcPct val="0"/>
                </a:spcBef>
                <a:spcAft>
                  <a:spcPct val="0"/>
                </a:spcAft>
                <a:defRPr/>
              </a:pPr>
              <a:r>
                <a:rPr kumimoji="1" lang="en-US" altLang="ja-JP" sz="1000">
                  <a:solidFill>
                    <a:srgbClr val="000000"/>
                  </a:solidFill>
                  <a:latin typeface="Arial" charset="0"/>
                  <a:ea typeface="ＭＳ Ｐゴシック" charset="-128"/>
                </a:rPr>
                <a:t>http://cosmoshipyamato.ti-da.net/e4329960.html</a:t>
              </a:r>
              <a:endParaRPr kumimoji="1" lang="ja-JP" altLang="en-US" sz="1000">
                <a:solidFill>
                  <a:srgbClr val="000000"/>
                </a:solidFill>
                <a:latin typeface="Arial" charset="0"/>
                <a:ea typeface="ＭＳ Ｐゴシック" charset="-128"/>
              </a:endParaRPr>
            </a:p>
          </p:txBody>
        </p:sp>
      </p:grpSp>
      <p:grpSp>
        <p:nvGrpSpPr>
          <p:cNvPr id="3" name="グループ化 17"/>
          <p:cNvGrpSpPr>
            <a:grpSpLocks/>
          </p:cNvGrpSpPr>
          <p:nvPr/>
        </p:nvGrpSpPr>
        <p:grpSpPr bwMode="auto">
          <a:xfrm>
            <a:off x="2505075" y="4581526"/>
            <a:ext cx="3168650" cy="2074863"/>
            <a:chOff x="2123728" y="4581525"/>
            <a:chExt cx="3168352" cy="2075520"/>
          </a:xfrm>
        </p:grpSpPr>
        <p:pic>
          <p:nvPicPr>
            <p:cNvPr id="52241" name="Picture 4" descr="ANd9GcSd6Pf8DBplz8jCEA6NVwE7fwDyK42BMB9wquWFGAmXToFYPqJy"/>
            <p:cNvPicPr>
              <a:picLocks noChangeAspect="1" noChangeArrowheads="1"/>
            </p:cNvPicPr>
            <p:nvPr/>
          </p:nvPicPr>
          <p:blipFill>
            <a:blip r:embed="rId3" cstate="print"/>
            <a:srcRect/>
            <a:stretch>
              <a:fillRect/>
            </a:stretch>
          </p:blipFill>
          <p:spPr bwMode="auto">
            <a:xfrm>
              <a:off x="2268538" y="4581525"/>
              <a:ext cx="2879725" cy="1835150"/>
            </a:xfrm>
            <a:prstGeom prst="rect">
              <a:avLst/>
            </a:prstGeom>
            <a:noFill/>
            <a:ln w="9525">
              <a:noFill/>
              <a:miter lim="800000"/>
              <a:headEnd/>
              <a:tailEnd/>
            </a:ln>
          </p:spPr>
        </p:pic>
        <p:sp>
          <p:nvSpPr>
            <p:cNvPr id="52242" name="正方形/長方形 16"/>
            <p:cNvSpPr>
              <a:spLocks noChangeArrowheads="1"/>
            </p:cNvSpPr>
            <p:nvPr/>
          </p:nvSpPr>
          <p:spPr bwMode="auto">
            <a:xfrm>
              <a:off x="2123728" y="6410824"/>
              <a:ext cx="3168352" cy="246221"/>
            </a:xfrm>
            <a:prstGeom prst="rect">
              <a:avLst/>
            </a:prstGeom>
            <a:noFill/>
            <a:ln w="9525">
              <a:noFill/>
              <a:miter lim="800000"/>
              <a:headEnd/>
              <a:tailEnd/>
            </a:ln>
          </p:spPr>
          <p:txBody>
            <a:bodyPr>
              <a:spAutoFit/>
            </a:bodyPr>
            <a:lstStyle/>
            <a:p>
              <a:pPr defTabSz="914400" fontAlgn="base">
                <a:spcBef>
                  <a:spcPct val="0"/>
                </a:spcBef>
                <a:spcAft>
                  <a:spcPct val="0"/>
                </a:spcAft>
                <a:defRPr/>
              </a:pPr>
              <a:r>
                <a:rPr kumimoji="1" lang="en-US" altLang="ja-JP" sz="1000">
                  <a:solidFill>
                    <a:srgbClr val="000000"/>
                  </a:solidFill>
                  <a:latin typeface="Arial" charset="0"/>
                  <a:ea typeface="ＭＳ Ｐゴシック" charset="-128"/>
                </a:rPr>
                <a:t>http://matome.naver.jp/odai/2139936101328861801</a:t>
              </a:r>
              <a:endParaRPr kumimoji="1" lang="ja-JP" altLang="en-US" sz="1000">
                <a:solidFill>
                  <a:srgbClr val="000000"/>
                </a:solidFill>
                <a:latin typeface="Arial" charset="0"/>
                <a:ea typeface="ＭＳ Ｐゴシック" charset="-128"/>
              </a:endParaRPr>
            </a:p>
          </p:txBody>
        </p:sp>
      </p:grpSp>
      <p:grpSp>
        <p:nvGrpSpPr>
          <p:cNvPr id="4" name="グループ化 20"/>
          <p:cNvGrpSpPr>
            <a:grpSpLocks/>
          </p:cNvGrpSpPr>
          <p:nvPr/>
        </p:nvGrpSpPr>
        <p:grpSpPr bwMode="auto">
          <a:xfrm>
            <a:off x="5519738" y="4292600"/>
            <a:ext cx="2603500" cy="2535238"/>
            <a:chOff x="5139404" y="4292600"/>
            <a:chExt cx="2603598" cy="2535904"/>
          </a:xfrm>
        </p:grpSpPr>
        <p:pic>
          <p:nvPicPr>
            <p:cNvPr id="52239" name="Picture 8" descr="02"/>
            <p:cNvPicPr>
              <a:picLocks noChangeAspect="1" noChangeArrowheads="1"/>
            </p:cNvPicPr>
            <p:nvPr/>
          </p:nvPicPr>
          <p:blipFill>
            <a:blip r:embed="rId4" cstate="print"/>
            <a:srcRect/>
            <a:stretch>
              <a:fillRect/>
            </a:stretch>
          </p:blipFill>
          <p:spPr bwMode="auto">
            <a:xfrm>
              <a:off x="5580063" y="4292600"/>
              <a:ext cx="1389062" cy="2303463"/>
            </a:xfrm>
            <a:prstGeom prst="rect">
              <a:avLst/>
            </a:prstGeom>
            <a:noFill/>
            <a:ln w="9525">
              <a:noFill/>
              <a:miter lim="800000"/>
              <a:headEnd/>
              <a:tailEnd/>
            </a:ln>
          </p:spPr>
        </p:pic>
        <p:sp>
          <p:nvSpPr>
            <p:cNvPr id="52240" name="正方形/長方形 19"/>
            <p:cNvSpPr>
              <a:spLocks noChangeArrowheads="1"/>
            </p:cNvSpPr>
            <p:nvPr/>
          </p:nvSpPr>
          <p:spPr bwMode="auto">
            <a:xfrm>
              <a:off x="5139404" y="6582283"/>
              <a:ext cx="2603598" cy="246221"/>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en-US" altLang="ja-JP" sz="1000">
                  <a:solidFill>
                    <a:srgbClr val="000000"/>
                  </a:solidFill>
                  <a:latin typeface="Arial" charset="0"/>
                  <a:ea typeface="ＭＳ Ｐゴシック" charset="-128"/>
                </a:rPr>
                <a:t>https://www.ku-ma.or.jp/ym/ym120822.php</a:t>
              </a:r>
              <a:endParaRPr kumimoji="1" lang="ja-JP" altLang="en-US" sz="1000">
                <a:solidFill>
                  <a:srgbClr val="000000"/>
                </a:solidFill>
                <a:latin typeface="Arial" charset="0"/>
                <a:ea typeface="ＭＳ Ｐゴシック" charset="-128"/>
              </a:endParaRPr>
            </a:p>
          </p:txBody>
        </p:sp>
      </p:grpSp>
      <p:sp>
        <p:nvSpPr>
          <p:cNvPr id="68619" name="Rectangle 11"/>
          <p:cNvSpPr>
            <a:spLocks noChangeArrowheads="1"/>
          </p:cNvSpPr>
          <p:nvPr/>
        </p:nvSpPr>
        <p:spPr bwMode="auto">
          <a:xfrm>
            <a:off x="381001" y="2322514"/>
            <a:ext cx="8964613" cy="4535487"/>
          </a:xfrm>
          <a:prstGeom prst="rect">
            <a:avLst/>
          </a:prstGeom>
          <a:solidFill>
            <a:schemeClr val="bg1"/>
          </a:solidFill>
          <a:ln w="9525">
            <a:noFill/>
            <a:miter lim="800000"/>
            <a:headEnd/>
            <a:tailEnd/>
          </a:ln>
        </p:spPr>
        <p:txBody>
          <a:bodyPr wrap="none" anchor="ctr"/>
          <a:lstStyle/>
          <a:p>
            <a:pPr defTabSz="914400" fontAlgn="base">
              <a:spcBef>
                <a:spcPct val="0"/>
              </a:spcBef>
              <a:spcAft>
                <a:spcPct val="0"/>
              </a:spcAft>
              <a:defRPr/>
            </a:pPr>
            <a:endParaRPr kumimoji="1" lang="ja-JP" altLang="en-US">
              <a:solidFill>
                <a:srgbClr val="000000"/>
              </a:solidFill>
              <a:latin typeface="Arial" charset="0"/>
              <a:ea typeface="ＭＳ Ｐゴシック" charset="-128"/>
            </a:endParaRPr>
          </a:p>
        </p:txBody>
      </p:sp>
      <p:grpSp>
        <p:nvGrpSpPr>
          <p:cNvPr id="5" name="グループ化 21"/>
          <p:cNvGrpSpPr>
            <a:grpSpLocks/>
          </p:cNvGrpSpPr>
          <p:nvPr/>
        </p:nvGrpSpPr>
        <p:grpSpPr bwMode="auto">
          <a:xfrm>
            <a:off x="5745164" y="2133601"/>
            <a:ext cx="3455987" cy="4138613"/>
            <a:chOff x="5687616" y="2349500"/>
            <a:chExt cx="3456384" cy="4138969"/>
          </a:xfrm>
        </p:grpSpPr>
        <p:pic>
          <p:nvPicPr>
            <p:cNvPr id="52237" name="Picture 12" descr="20100620_22"/>
            <p:cNvPicPr>
              <a:picLocks noChangeAspect="1" noChangeArrowheads="1"/>
            </p:cNvPicPr>
            <p:nvPr/>
          </p:nvPicPr>
          <p:blipFill>
            <a:blip r:embed="rId5" cstate="print"/>
            <a:srcRect/>
            <a:stretch>
              <a:fillRect/>
            </a:stretch>
          </p:blipFill>
          <p:spPr bwMode="auto">
            <a:xfrm>
              <a:off x="5940425" y="2349500"/>
              <a:ext cx="2911475" cy="3887788"/>
            </a:xfrm>
            <a:prstGeom prst="rect">
              <a:avLst/>
            </a:prstGeom>
            <a:noFill/>
            <a:ln w="9525">
              <a:noFill/>
              <a:miter lim="800000"/>
              <a:headEnd/>
              <a:tailEnd/>
            </a:ln>
          </p:spPr>
        </p:pic>
        <p:sp>
          <p:nvSpPr>
            <p:cNvPr id="52238" name="正方形/長方形 14"/>
            <p:cNvSpPr>
              <a:spLocks noChangeArrowheads="1"/>
            </p:cNvSpPr>
            <p:nvPr/>
          </p:nvSpPr>
          <p:spPr bwMode="auto">
            <a:xfrm>
              <a:off x="5687616" y="6237312"/>
              <a:ext cx="3456384" cy="251157"/>
            </a:xfrm>
            <a:prstGeom prst="rect">
              <a:avLst/>
            </a:prstGeom>
            <a:noFill/>
            <a:ln w="9525">
              <a:noFill/>
              <a:miter lim="800000"/>
              <a:headEnd/>
              <a:tailEnd/>
            </a:ln>
          </p:spPr>
          <p:txBody>
            <a:bodyPr>
              <a:spAutoFit/>
            </a:bodyPr>
            <a:lstStyle/>
            <a:p>
              <a:pPr defTabSz="914400" fontAlgn="base">
                <a:spcBef>
                  <a:spcPct val="0"/>
                </a:spcBef>
                <a:spcAft>
                  <a:spcPct val="0"/>
                </a:spcAft>
                <a:defRPr/>
              </a:pPr>
              <a:r>
                <a:rPr kumimoji="1" lang="en-US" altLang="ja-JP" sz="1000">
                  <a:solidFill>
                    <a:srgbClr val="000000"/>
                  </a:solidFill>
                  <a:latin typeface="Arial" charset="0"/>
                  <a:ea typeface="ＭＳ Ｐゴシック" charset="-128"/>
                </a:rPr>
                <a:t>http://kiss2sea.web.fc2.com/diving/class/ac103-017.htm</a:t>
              </a:r>
              <a:endParaRPr kumimoji="1" lang="ja-JP" altLang="en-US" sz="1000">
                <a:solidFill>
                  <a:srgbClr val="000000"/>
                </a:solidFill>
                <a:latin typeface="Arial" charset="0"/>
                <a:ea typeface="ＭＳ Ｐゴシック" charset="-128"/>
              </a:endParaRPr>
            </a:p>
          </p:txBody>
        </p:sp>
      </p:grpSp>
    </p:spTree>
    <p:extLst>
      <p:ext uri="{BB962C8B-B14F-4D97-AF65-F5344CB8AC3E}">
        <p14:creationId xmlns:p14="http://schemas.microsoft.com/office/powerpoint/2010/main" val="252216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7"/>
                                        </p:tgtEl>
                                        <p:attrNameLst>
                                          <p:attrName>style.visibility</p:attrName>
                                        </p:attrNameLst>
                                      </p:cBhvr>
                                      <p:to>
                                        <p:strVal val="visible"/>
                                      </p:to>
                                    </p:set>
                                    <p:animEffect transition="in" filter="dissolve">
                                      <p:cBhvr>
                                        <p:cTn id="12" dur="500"/>
                                        <p:tgtEl>
                                          <p:spTgt spid="686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8618"/>
                                        </p:tgtEl>
                                        <p:attrNameLst>
                                          <p:attrName>style.visibility</p:attrName>
                                        </p:attrNameLst>
                                      </p:cBhvr>
                                      <p:to>
                                        <p:strVal val="visible"/>
                                      </p:to>
                                    </p:set>
                                    <p:animEffect transition="in" filter="dissolve">
                                      <p:cBhvr>
                                        <p:cTn id="27" dur="500"/>
                                        <p:tgtEl>
                                          <p:spTgt spid="686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8619"/>
                                        </p:tgtEl>
                                        <p:attrNameLst>
                                          <p:attrName>style.visibility</p:attrName>
                                        </p:attrNameLst>
                                      </p:cBhvr>
                                      <p:to>
                                        <p:strVal val="visible"/>
                                      </p:to>
                                    </p:set>
                                    <p:animEffect transition="in" filter="dissolve">
                                      <p:cBhvr>
                                        <p:cTn id="32" dur="500"/>
                                        <p:tgtEl>
                                          <p:spTgt spid="686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8611"/>
                                        </p:tgtEl>
                                        <p:attrNameLst>
                                          <p:attrName>style.visibility</p:attrName>
                                        </p:attrNameLst>
                                      </p:cBhvr>
                                      <p:to>
                                        <p:strVal val="visible"/>
                                      </p:to>
                                    </p:set>
                                    <p:animEffect transition="in" filter="dissolve">
                                      <p:cBhvr>
                                        <p:cTn id="42"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7" grpId="0" animBg="1"/>
      <p:bldP spid="68618" grpId="0" animBg="1"/>
      <p:bldP spid="686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33528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795" name="AutoShape 3"/>
          <p:cNvSpPr>
            <a:spLocks noChangeArrowheads="1"/>
          </p:cNvSpPr>
          <p:nvPr/>
        </p:nvSpPr>
        <p:spPr bwMode="auto">
          <a:xfrm>
            <a:off x="36576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796" name="AutoShape 4"/>
          <p:cNvSpPr>
            <a:spLocks noChangeArrowheads="1"/>
          </p:cNvSpPr>
          <p:nvPr/>
        </p:nvSpPr>
        <p:spPr bwMode="auto">
          <a:xfrm>
            <a:off x="5508625"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797" name="AutoShape 5"/>
          <p:cNvSpPr>
            <a:spLocks noChangeArrowheads="1"/>
          </p:cNvSpPr>
          <p:nvPr/>
        </p:nvSpPr>
        <p:spPr bwMode="auto">
          <a:xfrm>
            <a:off x="5813425"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nvGrpSpPr>
          <p:cNvPr id="2" name="Group 6"/>
          <p:cNvGrpSpPr>
            <a:grpSpLocks/>
          </p:cNvGrpSpPr>
          <p:nvPr/>
        </p:nvGrpSpPr>
        <p:grpSpPr bwMode="auto">
          <a:xfrm>
            <a:off x="4038600" y="1447800"/>
            <a:ext cx="228600" cy="990600"/>
            <a:chOff x="2304" y="912"/>
            <a:chExt cx="336" cy="624"/>
          </a:xfrm>
        </p:grpSpPr>
        <p:sp>
          <p:nvSpPr>
            <p:cNvPr id="33833" name="Line 7"/>
            <p:cNvSpPr>
              <a:spLocks noChangeShapeType="1"/>
            </p:cNvSpPr>
            <p:nvPr/>
          </p:nvSpPr>
          <p:spPr bwMode="auto">
            <a:xfrm>
              <a:off x="2304" y="912"/>
              <a:ext cx="336" cy="0"/>
            </a:xfrm>
            <a:prstGeom prst="line">
              <a:avLst/>
            </a:prstGeom>
            <a:no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34" name="Line 8"/>
            <p:cNvSpPr>
              <a:spLocks noChangeShapeType="1"/>
            </p:cNvSpPr>
            <p:nvPr/>
          </p:nvSpPr>
          <p:spPr bwMode="auto">
            <a:xfrm>
              <a:off x="2640" y="912"/>
              <a:ext cx="0" cy="624"/>
            </a:xfrm>
            <a:prstGeom prst="line">
              <a:avLst/>
            </a:prstGeom>
            <a:no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33799" name="Text Box 9"/>
          <p:cNvSpPr txBox="1">
            <a:spLocks noChangeArrowheads="1"/>
          </p:cNvSpPr>
          <p:nvPr/>
        </p:nvSpPr>
        <p:spPr bwMode="auto">
          <a:xfrm>
            <a:off x="2209800" y="1981201"/>
            <a:ext cx="1619250" cy="53657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Times" charset="0"/>
                <a:ea typeface="Osaka" charset="-128"/>
              </a:rPr>
              <a:t>（</a:t>
            </a:r>
            <a:r>
              <a:rPr kumimoji="1" lang="en-US" altLang="ja-JP">
                <a:solidFill>
                  <a:srgbClr val="000000"/>
                </a:solidFill>
                <a:latin typeface="Times" charset="0"/>
                <a:ea typeface="Osaka" charset="-128"/>
              </a:rPr>
              <a:t>female</a:t>
            </a:r>
            <a:r>
              <a:rPr kumimoji="1" lang="ja-JP" altLang="en-US">
                <a:solidFill>
                  <a:srgbClr val="000000"/>
                </a:solidFill>
                <a:latin typeface="Times" charset="0"/>
                <a:ea typeface="Osaka" charset="-128"/>
              </a:rPr>
              <a:t>）</a:t>
            </a:r>
            <a:r>
              <a:rPr kumimoji="1" lang="ja-JP" altLang="en-US" sz="2800">
                <a:solidFill>
                  <a:srgbClr val="000000"/>
                </a:solidFill>
                <a:latin typeface="Times" charset="0"/>
                <a:ea typeface="Osaka" charset="-128"/>
              </a:rPr>
              <a:t>♀</a:t>
            </a:r>
          </a:p>
        </p:txBody>
      </p:sp>
      <p:sp>
        <p:nvSpPr>
          <p:cNvPr id="33800" name="Text Box 10"/>
          <p:cNvSpPr txBox="1">
            <a:spLocks noChangeArrowheads="1"/>
          </p:cNvSpPr>
          <p:nvPr/>
        </p:nvSpPr>
        <p:spPr bwMode="auto">
          <a:xfrm>
            <a:off x="5508625" y="1981201"/>
            <a:ext cx="1441450" cy="53657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sz="2800">
                <a:solidFill>
                  <a:srgbClr val="000000"/>
                </a:solidFill>
                <a:latin typeface="Times" charset="0"/>
                <a:ea typeface="Osaka" charset="-128"/>
              </a:rPr>
              <a:t>♂</a:t>
            </a:r>
            <a:r>
              <a:rPr kumimoji="1" lang="ja-JP" altLang="en-US">
                <a:solidFill>
                  <a:srgbClr val="000000"/>
                </a:solidFill>
                <a:latin typeface="Times" charset="0"/>
                <a:ea typeface="Osaka" charset="-128"/>
              </a:rPr>
              <a:t>（</a:t>
            </a:r>
            <a:r>
              <a:rPr kumimoji="1" lang="en-US" altLang="ja-JP">
                <a:solidFill>
                  <a:srgbClr val="000000"/>
                </a:solidFill>
                <a:latin typeface="Times" charset="0"/>
                <a:ea typeface="Osaka" charset="-128"/>
              </a:rPr>
              <a:t>male</a:t>
            </a:r>
            <a:r>
              <a:rPr kumimoji="1" lang="ja-JP" altLang="en-US">
                <a:solidFill>
                  <a:srgbClr val="000000"/>
                </a:solidFill>
                <a:latin typeface="Times" charset="0"/>
                <a:ea typeface="Osaka" charset="-128"/>
              </a:rPr>
              <a:t>）</a:t>
            </a:r>
          </a:p>
        </p:txBody>
      </p:sp>
      <p:sp>
        <p:nvSpPr>
          <p:cNvPr id="33801" name="AutoShape 11"/>
          <p:cNvSpPr>
            <a:spLocks noChangeArrowheads="1"/>
          </p:cNvSpPr>
          <p:nvPr/>
        </p:nvSpPr>
        <p:spPr bwMode="auto">
          <a:xfrm>
            <a:off x="4953000" y="2514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02" name="Text Box 12"/>
          <p:cNvSpPr txBox="1">
            <a:spLocks noChangeArrowheads="1"/>
          </p:cNvSpPr>
          <p:nvPr/>
        </p:nvSpPr>
        <p:spPr bwMode="auto">
          <a:xfrm>
            <a:off x="1524000" y="1219200"/>
            <a:ext cx="1828800" cy="457200"/>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ja-JP" altLang="en-US">
                <a:solidFill>
                  <a:srgbClr val="000000"/>
                </a:solidFill>
                <a:latin typeface="Times" charset="0"/>
                <a:ea typeface="Osaka" charset="-128"/>
              </a:rPr>
              <a:t>（</a:t>
            </a:r>
            <a:r>
              <a:rPr kumimoji="1" lang="en-US" altLang="ja-JP">
                <a:solidFill>
                  <a:srgbClr val="000000"/>
                </a:solidFill>
                <a:latin typeface="Times" charset="0"/>
                <a:ea typeface="Osaka" charset="-128"/>
              </a:rPr>
              <a:t>diploid</a:t>
            </a:r>
            <a:r>
              <a:rPr kumimoji="1" lang="ja-JP" altLang="en-US">
                <a:solidFill>
                  <a:srgbClr val="000000"/>
                </a:solidFill>
                <a:latin typeface="Times" charset="0"/>
                <a:ea typeface="Osaka" charset="-128"/>
              </a:rPr>
              <a:t>）</a:t>
            </a:r>
            <a:r>
              <a:rPr kumimoji="1" lang="en-US" altLang="ja-JP" sz="2400">
                <a:solidFill>
                  <a:srgbClr val="000000"/>
                </a:solidFill>
                <a:latin typeface="Times" charset="0"/>
                <a:ea typeface="Osaka" charset="-128"/>
              </a:rPr>
              <a:t>2</a:t>
            </a:r>
            <a:r>
              <a:rPr kumimoji="1" lang="en-US" altLang="ja-JP" sz="2400" i="1">
                <a:solidFill>
                  <a:srgbClr val="000000"/>
                </a:solidFill>
                <a:latin typeface="Times" charset="0"/>
                <a:ea typeface="Osaka" charset="-128"/>
              </a:rPr>
              <a:t>n</a:t>
            </a:r>
            <a:endParaRPr kumimoji="1" lang="en-US" altLang="ja-JP" sz="2400">
              <a:solidFill>
                <a:srgbClr val="000000"/>
              </a:solidFill>
              <a:latin typeface="Times" charset="0"/>
              <a:ea typeface="Osaka" charset="-128"/>
            </a:endParaRPr>
          </a:p>
        </p:txBody>
      </p:sp>
      <p:sp>
        <p:nvSpPr>
          <p:cNvPr id="33803" name="Text Box 13"/>
          <p:cNvSpPr txBox="1">
            <a:spLocks noChangeArrowheads="1"/>
          </p:cNvSpPr>
          <p:nvPr/>
        </p:nvSpPr>
        <p:spPr bwMode="auto">
          <a:xfrm>
            <a:off x="6118226" y="1219200"/>
            <a:ext cx="739775" cy="457200"/>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ja-JP" sz="2400">
                <a:solidFill>
                  <a:srgbClr val="000000"/>
                </a:solidFill>
                <a:latin typeface="Times" charset="0"/>
                <a:ea typeface="Osaka" charset="-128"/>
              </a:rPr>
              <a:t>2</a:t>
            </a:r>
            <a:r>
              <a:rPr kumimoji="1" lang="en-US" altLang="ja-JP" sz="2400" i="1">
                <a:solidFill>
                  <a:srgbClr val="000000"/>
                </a:solidFill>
                <a:latin typeface="Times" charset="0"/>
                <a:ea typeface="Osaka" charset="-128"/>
              </a:rPr>
              <a:t>n</a:t>
            </a:r>
            <a:endParaRPr kumimoji="1" lang="en-US" altLang="ja-JP" sz="2400">
              <a:solidFill>
                <a:srgbClr val="000000"/>
              </a:solidFill>
              <a:latin typeface="Times" charset="0"/>
              <a:ea typeface="Osaka" charset="-128"/>
            </a:endParaRPr>
          </a:p>
        </p:txBody>
      </p:sp>
      <p:sp>
        <p:nvSpPr>
          <p:cNvPr id="33804" name="Text Box 14"/>
          <p:cNvSpPr txBox="1">
            <a:spLocks noChangeArrowheads="1"/>
          </p:cNvSpPr>
          <p:nvPr/>
        </p:nvSpPr>
        <p:spPr bwMode="auto">
          <a:xfrm>
            <a:off x="4876801" y="3505200"/>
            <a:ext cx="739775" cy="457200"/>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ja-JP" sz="2400" i="1">
                <a:solidFill>
                  <a:srgbClr val="000000"/>
                </a:solidFill>
                <a:latin typeface="Times" charset="0"/>
                <a:ea typeface="Osaka" charset="-128"/>
              </a:rPr>
              <a:t>n</a:t>
            </a:r>
            <a:endParaRPr kumimoji="1" lang="en-US" altLang="ja-JP" sz="2400">
              <a:solidFill>
                <a:srgbClr val="000000"/>
              </a:solidFill>
              <a:latin typeface="Times" charset="0"/>
              <a:ea typeface="Osaka" charset="-128"/>
            </a:endParaRPr>
          </a:p>
        </p:txBody>
      </p:sp>
      <p:sp>
        <p:nvSpPr>
          <p:cNvPr id="33805" name="Rectangle 15"/>
          <p:cNvSpPr>
            <a:spLocks noChangeArrowheads="1"/>
          </p:cNvSpPr>
          <p:nvPr/>
        </p:nvSpPr>
        <p:spPr bwMode="auto">
          <a:xfrm>
            <a:off x="5486400" y="3048001"/>
            <a:ext cx="184150" cy="473075"/>
          </a:xfrm>
          <a:prstGeom prst="rect">
            <a:avLst/>
          </a:prstGeom>
          <a:noFill/>
          <a:ln w="9525">
            <a:noFill/>
            <a:miter lim="800000"/>
            <a:headEnd/>
            <a:tailEnd/>
          </a:ln>
        </p:spPr>
        <p:txBody>
          <a:bodyPr wrap="none">
            <a:spAutoFit/>
          </a:bodyPr>
          <a:lstStyle/>
          <a:p>
            <a:pPr defTabSz="914400" fontAlgn="base">
              <a:spcBef>
                <a:spcPct val="0"/>
              </a:spcBef>
              <a:spcAft>
                <a:spcPct val="0"/>
              </a:spcAft>
            </a:pPr>
            <a:endParaRPr kumimoji="1" lang="ja-JP" altLang="ja-JP" sz="2400">
              <a:solidFill>
                <a:srgbClr val="000000"/>
              </a:solidFill>
              <a:latin typeface="Times" charset="0"/>
              <a:ea typeface="Osaka" charset="-128"/>
            </a:endParaRPr>
          </a:p>
        </p:txBody>
      </p:sp>
      <p:grpSp>
        <p:nvGrpSpPr>
          <p:cNvPr id="3" name="Group 16"/>
          <p:cNvGrpSpPr>
            <a:grpSpLocks/>
          </p:cNvGrpSpPr>
          <p:nvPr/>
        </p:nvGrpSpPr>
        <p:grpSpPr bwMode="auto">
          <a:xfrm>
            <a:off x="5029200" y="1447800"/>
            <a:ext cx="228600" cy="990600"/>
            <a:chOff x="2736" y="912"/>
            <a:chExt cx="336" cy="624"/>
          </a:xfrm>
        </p:grpSpPr>
        <p:sp>
          <p:nvSpPr>
            <p:cNvPr id="33831" name="Line 17"/>
            <p:cNvSpPr>
              <a:spLocks noChangeShapeType="1"/>
            </p:cNvSpPr>
            <p:nvPr/>
          </p:nvSpPr>
          <p:spPr bwMode="auto">
            <a:xfrm>
              <a:off x="2736" y="912"/>
              <a:ext cx="0" cy="624"/>
            </a:xfrm>
            <a:prstGeom prst="line">
              <a:avLst/>
            </a:prstGeom>
            <a:no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32" name="Line 18"/>
            <p:cNvSpPr>
              <a:spLocks noChangeShapeType="1"/>
            </p:cNvSpPr>
            <p:nvPr/>
          </p:nvSpPr>
          <p:spPr bwMode="auto">
            <a:xfrm>
              <a:off x="2736" y="912"/>
              <a:ext cx="336" cy="0"/>
            </a:xfrm>
            <a:prstGeom prst="line">
              <a:avLst/>
            </a:prstGeom>
            <a:no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33807" name="Text Box 19"/>
          <p:cNvSpPr txBox="1">
            <a:spLocks noChangeArrowheads="1"/>
          </p:cNvSpPr>
          <p:nvPr/>
        </p:nvSpPr>
        <p:spPr bwMode="auto">
          <a:xfrm>
            <a:off x="2895600" y="3657600"/>
            <a:ext cx="1828800" cy="457200"/>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ja-JP" altLang="en-US">
                <a:solidFill>
                  <a:srgbClr val="000000"/>
                </a:solidFill>
                <a:latin typeface="Times" charset="0"/>
                <a:ea typeface="Osaka" charset="-128"/>
              </a:rPr>
              <a:t>（</a:t>
            </a:r>
            <a:r>
              <a:rPr kumimoji="1" lang="en-US" altLang="ja-JP">
                <a:solidFill>
                  <a:srgbClr val="000000"/>
                </a:solidFill>
                <a:latin typeface="Times" charset="0"/>
                <a:ea typeface="Osaka" charset="-128"/>
              </a:rPr>
              <a:t>diploid</a:t>
            </a:r>
            <a:r>
              <a:rPr kumimoji="1" lang="ja-JP" altLang="en-US">
                <a:solidFill>
                  <a:srgbClr val="000000"/>
                </a:solidFill>
                <a:latin typeface="Times" charset="0"/>
                <a:ea typeface="Osaka" charset="-128"/>
              </a:rPr>
              <a:t>）</a:t>
            </a:r>
            <a:r>
              <a:rPr kumimoji="1" lang="en-US" altLang="ja-JP" sz="2400">
                <a:solidFill>
                  <a:srgbClr val="000000"/>
                </a:solidFill>
                <a:latin typeface="Times" charset="0"/>
                <a:ea typeface="Osaka" charset="-128"/>
              </a:rPr>
              <a:t>2</a:t>
            </a:r>
            <a:r>
              <a:rPr kumimoji="1" lang="en-US" altLang="ja-JP" sz="2400" i="1">
                <a:solidFill>
                  <a:srgbClr val="000000"/>
                </a:solidFill>
                <a:latin typeface="Times" charset="0"/>
                <a:ea typeface="Osaka" charset="-128"/>
              </a:rPr>
              <a:t>n</a:t>
            </a:r>
          </a:p>
        </p:txBody>
      </p:sp>
      <p:sp>
        <p:nvSpPr>
          <p:cNvPr id="33808" name="AutoShape 20"/>
          <p:cNvSpPr>
            <a:spLocks noChangeArrowheads="1"/>
          </p:cNvSpPr>
          <p:nvPr/>
        </p:nvSpPr>
        <p:spPr bwMode="auto">
          <a:xfrm>
            <a:off x="4419600" y="47244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09" name="AutoShape 21"/>
          <p:cNvSpPr>
            <a:spLocks noChangeArrowheads="1"/>
          </p:cNvSpPr>
          <p:nvPr/>
        </p:nvSpPr>
        <p:spPr bwMode="auto">
          <a:xfrm>
            <a:off x="4724400" y="47244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10" name="Oval 22"/>
          <p:cNvSpPr>
            <a:spLocks noChangeArrowheads="1"/>
          </p:cNvSpPr>
          <p:nvPr/>
        </p:nvSpPr>
        <p:spPr bwMode="auto">
          <a:xfrm>
            <a:off x="3124200" y="838200"/>
            <a:ext cx="914400" cy="1219200"/>
          </a:xfrm>
          <a:prstGeom prst="ellipse">
            <a:avLst/>
          </a:prstGeom>
          <a:no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11" name="Oval 23"/>
          <p:cNvSpPr>
            <a:spLocks noChangeArrowheads="1"/>
          </p:cNvSpPr>
          <p:nvPr/>
        </p:nvSpPr>
        <p:spPr bwMode="auto">
          <a:xfrm>
            <a:off x="5257800" y="838200"/>
            <a:ext cx="914400" cy="1219200"/>
          </a:xfrm>
          <a:prstGeom prst="ellipse">
            <a:avLst/>
          </a:prstGeom>
          <a:no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12" name="Oval 24"/>
          <p:cNvSpPr>
            <a:spLocks noChangeArrowheads="1"/>
          </p:cNvSpPr>
          <p:nvPr/>
        </p:nvSpPr>
        <p:spPr bwMode="auto">
          <a:xfrm>
            <a:off x="4191000" y="4572000"/>
            <a:ext cx="914400" cy="1219200"/>
          </a:xfrm>
          <a:prstGeom prst="ellipse">
            <a:avLst/>
          </a:prstGeom>
          <a:no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13" name="Oval 25"/>
          <p:cNvSpPr>
            <a:spLocks noChangeArrowheads="1"/>
          </p:cNvSpPr>
          <p:nvPr/>
        </p:nvSpPr>
        <p:spPr bwMode="auto">
          <a:xfrm>
            <a:off x="4775200" y="2438400"/>
            <a:ext cx="533400" cy="1143000"/>
          </a:xfrm>
          <a:prstGeom prst="ellipse">
            <a:avLst/>
          </a:prstGeom>
          <a:no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14" name="Text Box 26"/>
          <p:cNvSpPr txBox="1">
            <a:spLocks noChangeArrowheads="1"/>
          </p:cNvSpPr>
          <p:nvPr/>
        </p:nvSpPr>
        <p:spPr bwMode="auto">
          <a:xfrm>
            <a:off x="4441826" y="5943600"/>
            <a:ext cx="739775" cy="457200"/>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ja-JP" sz="2400">
                <a:solidFill>
                  <a:srgbClr val="000000"/>
                </a:solidFill>
                <a:latin typeface="Times" charset="0"/>
                <a:ea typeface="Osaka" charset="-128"/>
              </a:rPr>
              <a:t>2</a:t>
            </a:r>
            <a:r>
              <a:rPr kumimoji="1" lang="en-US" altLang="ja-JP" sz="2400" i="1">
                <a:solidFill>
                  <a:srgbClr val="000000"/>
                </a:solidFill>
                <a:latin typeface="Times" charset="0"/>
                <a:ea typeface="Osaka" charset="-128"/>
              </a:rPr>
              <a:t>n</a:t>
            </a:r>
            <a:endParaRPr kumimoji="1" lang="en-US" altLang="ja-JP" sz="2400">
              <a:solidFill>
                <a:srgbClr val="000000"/>
              </a:solidFill>
              <a:latin typeface="Times" charset="0"/>
              <a:ea typeface="Osaka" charset="-128"/>
            </a:endParaRPr>
          </a:p>
        </p:txBody>
      </p:sp>
      <p:sp>
        <p:nvSpPr>
          <p:cNvPr id="33815" name="Text Box 27"/>
          <p:cNvSpPr txBox="1">
            <a:spLocks noChangeArrowheads="1"/>
          </p:cNvSpPr>
          <p:nvPr/>
        </p:nvSpPr>
        <p:spPr bwMode="auto">
          <a:xfrm>
            <a:off x="5791201" y="4800601"/>
            <a:ext cx="720725" cy="70167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sz="4000">
                <a:solidFill>
                  <a:srgbClr val="000000"/>
                </a:solidFill>
                <a:latin typeface="Times" charset="0"/>
                <a:ea typeface="Osaka" charset="-128"/>
              </a:rPr>
              <a:t>F1</a:t>
            </a:r>
          </a:p>
        </p:txBody>
      </p:sp>
      <p:sp>
        <p:nvSpPr>
          <p:cNvPr id="33816" name="Text Box 28"/>
          <p:cNvSpPr txBox="1">
            <a:spLocks noChangeArrowheads="1"/>
          </p:cNvSpPr>
          <p:nvPr/>
        </p:nvSpPr>
        <p:spPr bwMode="auto">
          <a:xfrm>
            <a:off x="5638800" y="2590801"/>
            <a:ext cx="1987550" cy="37782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Times" charset="0"/>
                <a:ea typeface="Osaka" charset="-128"/>
              </a:rPr>
              <a:t>配偶子（</a:t>
            </a:r>
            <a:r>
              <a:rPr kumimoji="1" lang="en-US" altLang="ja-JP">
                <a:solidFill>
                  <a:srgbClr val="000000"/>
                </a:solidFill>
                <a:latin typeface="Times" charset="0"/>
                <a:ea typeface="Osaka" charset="-128"/>
              </a:rPr>
              <a:t>gamete</a:t>
            </a:r>
            <a:r>
              <a:rPr kumimoji="1" lang="ja-JP" altLang="en-US">
                <a:solidFill>
                  <a:srgbClr val="000000"/>
                </a:solidFill>
                <a:latin typeface="Times" charset="0"/>
                <a:ea typeface="Osaka" charset="-128"/>
              </a:rPr>
              <a:t>）</a:t>
            </a:r>
          </a:p>
        </p:txBody>
      </p:sp>
      <p:sp>
        <p:nvSpPr>
          <p:cNvPr id="33817" name="Text Box 29"/>
          <p:cNvSpPr txBox="1">
            <a:spLocks noChangeArrowheads="1"/>
          </p:cNvSpPr>
          <p:nvPr/>
        </p:nvSpPr>
        <p:spPr bwMode="auto">
          <a:xfrm>
            <a:off x="1600200" y="2819401"/>
            <a:ext cx="2063750" cy="949325"/>
          </a:xfrm>
          <a:prstGeom prst="rect">
            <a:avLst/>
          </a:prstGeom>
          <a:noFill/>
          <a:ln w="9525">
            <a:noFill/>
            <a:miter lim="800000"/>
            <a:headEnd/>
            <a:tailEnd/>
          </a:ln>
        </p:spPr>
        <p:txBody>
          <a:bodyPr wrap="none">
            <a:spAutoFit/>
          </a:bodyPr>
          <a:lstStyle/>
          <a:p>
            <a:pPr defTabSz="914400" fontAlgn="base">
              <a:spcBef>
                <a:spcPct val="0"/>
              </a:spcBef>
              <a:spcAft>
                <a:spcPct val="0"/>
              </a:spcAft>
            </a:pPr>
            <a:endParaRPr kumimoji="1" lang="en-US" altLang="ja-JP">
              <a:solidFill>
                <a:srgbClr val="000000"/>
              </a:solidFill>
              <a:latin typeface="Times" charset="0"/>
              <a:ea typeface="Osaka" charset="-128"/>
            </a:endParaRPr>
          </a:p>
          <a:p>
            <a:pPr defTabSz="914400" fontAlgn="base">
              <a:spcBef>
                <a:spcPct val="0"/>
              </a:spcBef>
              <a:spcAft>
                <a:spcPct val="0"/>
              </a:spcAft>
            </a:pPr>
            <a:r>
              <a:rPr kumimoji="1" lang="ja-JP" altLang="en-US">
                <a:solidFill>
                  <a:srgbClr val="000000"/>
                </a:solidFill>
                <a:latin typeface="Times" charset="0"/>
                <a:ea typeface="Osaka" charset="-128"/>
              </a:rPr>
              <a:t>卵子（</a:t>
            </a:r>
            <a:r>
              <a:rPr kumimoji="1" lang="en-US" altLang="ja-JP">
                <a:solidFill>
                  <a:srgbClr val="000000"/>
                </a:solidFill>
                <a:latin typeface="Times" charset="0"/>
                <a:ea typeface="Osaka" charset="-128"/>
              </a:rPr>
              <a:t>ovum, ova</a:t>
            </a:r>
            <a:r>
              <a:rPr kumimoji="1" lang="ja-JP" altLang="en-US">
                <a:solidFill>
                  <a:srgbClr val="000000"/>
                </a:solidFill>
                <a:latin typeface="Times" charset="0"/>
                <a:ea typeface="Osaka" charset="-128"/>
              </a:rPr>
              <a:t>）</a:t>
            </a:r>
          </a:p>
          <a:p>
            <a:pPr defTabSz="914400" fontAlgn="base">
              <a:spcBef>
                <a:spcPct val="0"/>
              </a:spcBef>
              <a:spcAft>
                <a:spcPct val="0"/>
              </a:spcAft>
            </a:pPr>
            <a:r>
              <a:rPr kumimoji="1" lang="ja-JP" altLang="en-US">
                <a:solidFill>
                  <a:srgbClr val="000000"/>
                </a:solidFill>
                <a:latin typeface="Times" charset="0"/>
                <a:ea typeface="Osaka" charset="-128"/>
              </a:rPr>
              <a:t>卵（</a:t>
            </a:r>
            <a:r>
              <a:rPr kumimoji="1" lang="en-US" altLang="ja-JP">
                <a:solidFill>
                  <a:srgbClr val="000000"/>
                </a:solidFill>
                <a:latin typeface="Times" charset="0"/>
                <a:ea typeface="Osaka" charset="-128"/>
              </a:rPr>
              <a:t>egg</a:t>
            </a:r>
            <a:r>
              <a:rPr kumimoji="1" lang="ja-JP" altLang="en-US">
                <a:solidFill>
                  <a:srgbClr val="000000"/>
                </a:solidFill>
                <a:latin typeface="Times" charset="0"/>
                <a:ea typeface="Osaka" charset="-128"/>
              </a:rPr>
              <a:t>）</a:t>
            </a:r>
          </a:p>
        </p:txBody>
      </p:sp>
      <p:sp>
        <p:nvSpPr>
          <p:cNvPr id="33818" name="Text Box 30"/>
          <p:cNvSpPr txBox="1">
            <a:spLocks noChangeArrowheads="1"/>
          </p:cNvSpPr>
          <p:nvPr/>
        </p:nvSpPr>
        <p:spPr bwMode="auto">
          <a:xfrm>
            <a:off x="5562600" y="3124201"/>
            <a:ext cx="2489200" cy="94932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Times" charset="0"/>
                <a:ea typeface="Osaka" charset="-128"/>
              </a:rPr>
              <a:t>小配偶子</a:t>
            </a:r>
          </a:p>
          <a:p>
            <a:pPr defTabSz="914400" fontAlgn="base">
              <a:spcBef>
                <a:spcPct val="0"/>
              </a:spcBef>
              <a:spcAft>
                <a:spcPct val="0"/>
              </a:spcAft>
            </a:pPr>
            <a:r>
              <a:rPr kumimoji="1" lang="ja-JP" altLang="en-US">
                <a:solidFill>
                  <a:srgbClr val="000000"/>
                </a:solidFill>
                <a:latin typeface="Times" charset="0"/>
                <a:ea typeface="Osaka" charset="-128"/>
              </a:rPr>
              <a:t>精子（</a:t>
            </a:r>
            <a:r>
              <a:rPr kumimoji="1" lang="en-US" altLang="ja-JP">
                <a:solidFill>
                  <a:srgbClr val="000000"/>
                </a:solidFill>
                <a:latin typeface="Times" charset="0"/>
                <a:ea typeface="Osaka" charset="-128"/>
              </a:rPr>
              <a:t>spermatozoon,</a:t>
            </a:r>
          </a:p>
          <a:p>
            <a:pPr defTabSz="914400" fontAlgn="base">
              <a:spcBef>
                <a:spcPct val="0"/>
              </a:spcBef>
              <a:spcAft>
                <a:spcPct val="0"/>
              </a:spcAft>
            </a:pPr>
            <a:r>
              <a:rPr kumimoji="1" lang="en-US" altLang="ja-JP">
                <a:solidFill>
                  <a:srgbClr val="000000"/>
                </a:solidFill>
                <a:latin typeface="Times" charset="0"/>
                <a:ea typeface="Osaka" charset="-128"/>
              </a:rPr>
              <a:t> spermatozoa or sperm</a:t>
            </a:r>
            <a:r>
              <a:rPr kumimoji="1" lang="ja-JP" altLang="en-US">
                <a:solidFill>
                  <a:srgbClr val="000000"/>
                </a:solidFill>
                <a:latin typeface="Times" charset="0"/>
                <a:ea typeface="Osaka" charset="-128"/>
              </a:rPr>
              <a:t>）</a:t>
            </a:r>
          </a:p>
        </p:txBody>
      </p:sp>
      <p:sp>
        <p:nvSpPr>
          <p:cNvPr id="33819" name="Text Box 31"/>
          <p:cNvSpPr txBox="1">
            <a:spLocks noChangeArrowheads="1"/>
          </p:cNvSpPr>
          <p:nvPr/>
        </p:nvSpPr>
        <p:spPr bwMode="auto">
          <a:xfrm>
            <a:off x="3657600" y="4114801"/>
            <a:ext cx="2165350" cy="37782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Times" charset="0"/>
                <a:ea typeface="Osaka" charset="-128"/>
              </a:rPr>
              <a:t>受精（</a:t>
            </a:r>
            <a:r>
              <a:rPr kumimoji="1" lang="en-US" altLang="ja-JP">
                <a:solidFill>
                  <a:srgbClr val="000000"/>
                </a:solidFill>
                <a:latin typeface="Times" charset="0"/>
                <a:ea typeface="Osaka" charset="-128"/>
              </a:rPr>
              <a:t>fertilization</a:t>
            </a:r>
            <a:r>
              <a:rPr kumimoji="1" lang="ja-JP" altLang="en-US">
                <a:solidFill>
                  <a:srgbClr val="000000"/>
                </a:solidFill>
                <a:latin typeface="Times" charset="0"/>
                <a:ea typeface="Osaka" charset="-128"/>
              </a:rPr>
              <a:t>）</a:t>
            </a:r>
          </a:p>
        </p:txBody>
      </p:sp>
      <p:sp>
        <p:nvSpPr>
          <p:cNvPr id="33820" name="Line 32"/>
          <p:cNvSpPr>
            <a:spLocks noChangeShapeType="1"/>
          </p:cNvSpPr>
          <p:nvPr/>
        </p:nvSpPr>
        <p:spPr bwMode="auto">
          <a:xfrm>
            <a:off x="4419600" y="3657600"/>
            <a:ext cx="228600" cy="533400"/>
          </a:xfrm>
          <a:prstGeom prst="line">
            <a:avLst/>
          </a:prstGeom>
          <a:no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21" name="Line 33"/>
          <p:cNvSpPr>
            <a:spLocks noChangeShapeType="1"/>
          </p:cNvSpPr>
          <p:nvPr/>
        </p:nvSpPr>
        <p:spPr bwMode="auto">
          <a:xfrm flipH="1">
            <a:off x="4648200" y="3657600"/>
            <a:ext cx="228600" cy="533400"/>
          </a:xfrm>
          <a:prstGeom prst="line">
            <a:avLst/>
          </a:prstGeom>
          <a:no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22" name="Text Box 34"/>
          <p:cNvSpPr txBox="1">
            <a:spLocks noChangeArrowheads="1"/>
          </p:cNvSpPr>
          <p:nvPr/>
        </p:nvSpPr>
        <p:spPr bwMode="auto">
          <a:xfrm>
            <a:off x="5546725" y="5592764"/>
            <a:ext cx="1644650" cy="47307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Times" charset="0"/>
                <a:ea typeface="Osaka" charset="-128"/>
              </a:rPr>
              <a:t>胚（</a:t>
            </a:r>
            <a:r>
              <a:rPr kumimoji="1" lang="en-US" altLang="ja-JP">
                <a:solidFill>
                  <a:srgbClr val="000000"/>
                </a:solidFill>
                <a:latin typeface="Times" charset="0"/>
                <a:ea typeface="Osaka" charset="-128"/>
              </a:rPr>
              <a:t>embryo</a:t>
            </a:r>
            <a:r>
              <a:rPr kumimoji="1" lang="ja-JP" altLang="en-US" sz="2400">
                <a:solidFill>
                  <a:srgbClr val="000000"/>
                </a:solidFill>
                <a:latin typeface="Times" charset="0"/>
                <a:ea typeface="Osaka" charset="-128"/>
              </a:rPr>
              <a:t>）</a:t>
            </a:r>
          </a:p>
        </p:txBody>
      </p:sp>
      <p:grpSp>
        <p:nvGrpSpPr>
          <p:cNvPr id="4" name="Group 35"/>
          <p:cNvGrpSpPr>
            <a:grpSpLocks/>
          </p:cNvGrpSpPr>
          <p:nvPr/>
        </p:nvGrpSpPr>
        <p:grpSpPr bwMode="auto">
          <a:xfrm>
            <a:off x="3429000" y="381000"/>
            <a:ext cx="4648200" cy="4191000"/>
            <a:chOff x="1920" y="240"/>
            <a:chExt cx="2928" cy="2640"/>
          </a:xfrm>
        </p:grpSpPr>
        <p:sp>
          <p:nvSpPr>
            <p:cNvPr id="33829" name="Rectangle 36"/>
            <p:cNvSpPr>
              <a:spLocks noChangeArrowheads="1"/>
            </p:cNvSpPr>
            <p:nvPr/>
          </p:nvSpPr>
          <p:spPr bwMode="auto">
            <a:xfrm>
              <a:off x="2688" y="240"/>
              <a:ext cx="2160" cy="2640"/>
            </a:xfrm>
            <a:prstGeom prst="rect">
              <a:avLst/>
            </a:prstGeom>
            <a:solidFill>
              <a:schemeClr val="bg1">
                <a:alpha val="79999"/>
              </a:schemeClr>
            </a:solidFill>
            <a:ln w="9525">
              <a:noFill/>
              <a:miter lim="800000"/>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30" name="Rectangle 37"/>
            <p:cNvSpPr>
              <a:spLocks noChangeArrowheads="1"/>
            </p:cNvSpPr>
            <p:nvPr/>
          </p:nvSpPr>
          <p:spPr bwMode="auto">
            <a:xfrm>
              <a:off x="1920" y="2640"/>
              <a:ext cx="2208" cy="240"/>
            </a:xfrm>
            <a:prstGeom prst="rect">
              <a:avLst/>
            </a:prstGeom>
            <a:solidFill>
              <a:schemeClr val="bg1">
                <a:alpha val="79999"/>
              </a:schemeClr>
            </a:solidFill>
            <a:ln w="9525">
              <a:noFill/>
              <a:miter lim="800000"/>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33824" name="Text Box 38"/>
          <p:cNvSpPr txBox="1">
            <a:spLocks noChangeArrowheads="1"/>
          </p:cNvSpPr>
          <p:nvPr/>
        </p:nvSpPr>
        <p:spPr bwMode="auto">
          <a:xfrm>
            <a:off x="6934200" y="1143001"/>
            <a:ext cx="914400" cy="701675"/>
          </a:xfrm>
          <a:prstGeom prst="rect">
            <a:avLst/>
          </a:prstGeom>
          <a:noFill/>
          <a:ln w="9525">
            <a:noFill/>
            <a:miter lim="800000"/>
            <a:headEnd/>
            <a:tailEnd/>
          </a:ln>
        </p:spPr>
        <p:txBody>
          <a:bodyPr>
            <a:spAutoFit/>
          </a:bodyPr>
          <a:lstStyle/>
          <a:p>
            <a:pPr defTabSz="914400" fontAlgn="base">
              <a:spcBef>
                <a:spcPct val="0"/>
              </a:spcBef>
              <a:spcAft>
                <a:spcPct val="0"/>
              </a:spcAft>
            </a:pPr>
            <a:r>
              <a:rPr kumimoji="1" lang="en-US" altLang="ja-JP" sz="4000">
                <a:solidFill>
                  <a:srgbClr val="000000"/>
                </a:solidFill>
                <a:latin typeface="Times" charset="0"/>
                <a:ea typeface="Osaka" charset="-128"/>
              </a:rPr>
              <a:t>P1</a:t>
            </a:r>
          </a:p>
        </p:txBody>
      </p:sp>
      <p:sp>
        <p:nvSpPr>
          <p:cNvPr id="33825" name="AutoShape 39"/>
          <p:cNvSpPr>
            <a:spLocks noChangeArrowheads="1"/>
          </p:cNvSpPr>
          <p:nvPr/>
        </p:nvSpPr>
        <p:spPr bwMode="auto">
          <a:xfrm>
            <a:off x="4724400" y="47244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26" name="AutoShape 40"/>
          <p:cNvSpPr>
            <a:spLocks noChangeArrowheads="1"/>
          </p:cNvSpPr>
          <p:nvPr/>
        </p:nvSpPr>
        <p:spPr bwMode="auto">
          <a:xfrm>
            <a:off x="4038600" y="25908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27" name="Oval 41"/>
          <p:cNvSpPr>
            <a:spLocks noChangeArrowheads="1"/>
          </p:cNvSpPr>
          <p:nvPr/>
        </p:nvSpPr>
        <p:spPr bwMode="auto">
          <a:xfrm>
            <a:off x="3810000" y="2438400"/>
            <a:ext cx="914400" cy="1219200"/>
          </a:xfrm>
          <a:prstGeom prst="ellipse">
            <a:avLst/>
          </a:prstGeom>
          <a:no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33828" name="AutoShape 42"/>
          <p:cNvSpPr>
            <a:spLocks noChangeArrowheads="1"/>
          </p:cNvSpPr>
          <p:nvPr/>
        </p:nvSpPr>
        <p:spPr bwMode="auto">
          <a:xfrm>
            <a:off x="4343400" y="25908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447800" y="990601"/>
            <a:ext cx="1295400" cy="989013"/>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838200" y="2895600"/>
            <a:ext cx="3810000" cy="1951038"/>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2895600" y="990600"/>
            <a:ext cx="1397000" cy="1066800"/>
          </a:xfrm>
          <a:prstGeom prst="rect">
            <a:avLst/>
          </a:prstGeom>
          <a:noFill/>
          <a:ln w="9525">
            <a:noFill/>
            <a:miter lim="800000"/>
            <a:headEnd/>
            <a:tailEnd/>
          </a:ln>
        </p:spPr>
      </p:pic>
      <p:sp>
        <p:nvSpPr>
          <p:cNvPr id="34821" name="Text Box 5"/>
          <p:cNvSpPr txBox="1">
            <a:spLocks noChangeArrowheads="1"/>
          </p:cNvSpPr>
          <p:nvPr/>
        </p:nvSpPr>
        <p:spPr bwMode="auto">
          <a:xfrm>
            <a:off x="1949450" y="381001"/>
            <a:ext cx="1098550" cy="37782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Times" charset="0"/>
                <a:ea typeface="Osaka" charset="-128"/>
              </a:rPr>
              <a:t>アリマキ</a:t>
            </a:r>
          </a:p>
        </p:txBody>
      </p:sp>
      <p:sp>
        <p:nvSpPr>
          <p:cNvPr id="34822" name="Text Box 6"/>
          <p:cNvSpPr txBox="1">
            <a:spLocks noChangeArrowheads="1"/>
          </p:cNvSpPr>
          <p:nvPr/>
        </p:nvSpPr>
        <p:spPr bwMode="auto">
          <a:xfrm>
            <a:off x="5257801" y="304801"/>
            <a:ext cx="3152775" cy="37782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Times" charset="0"/>
                <a:ea typeface="Osaka" charset="-128"/>
              </a:rPr>
              <a:t>ミジンコ（</a:t>
            </a:r>
            <a:r>
              <a:rPr lang="en-US" altLang="ja-JP" sz="1600" i="1">
                <a:solidFill>
                  <a:srgbClr val="000000"/>
                </a:solidFill>
                <a:latin typeface="Times New Roman" pitchFamily="18" charset="0"/>
                <a:ea typeface="Osaka" charset="-128"/>
              </a:rPr>
              <a:t>Daphnia longispina</a:t>
            </a:r>
            <a:r>
              <a:rPr lang="ja-JP" altLang="en-US" sz="1600">
                <a:solidFill>
                  <a:srgbClr val="000000"/>
                </a:solidFill>
                <a:latin typeface="Times New Roman" pitchFamily="18" charset="0"/>
                <a:ea typeface="Osaka" charset="-128"/>
              </a:rPr>
              <a:t>）</a:t>
            </a:r>
            <a:endParaRPr lang="ja-JP" altLang="en-US" sz="1600" b="1" i="1">
              <a:solidFill>
                <a:srgbClr val="000000"/>
              </a:solidFill>
              <a:latin typeface="Times New Roman" pitchFamily="18" charset="0"/>
              <a:ea typeface="Osaka" charset="-128"/>
            </a:endParaRPr>
          </a:p>
        </p:txBody>
      </p:sp>
      <p:sp>
        <p:nvSpPr>
          <p:cNvPr id="34823" name="Text Box 7"/>
          <p:cNvSpPr txBox="1">
            <a:spLocks noChangeArrowheads="1"/>
          </p:cNvSpPr>
          <p:nvPr/>
        </p:nvSpPr>
        <p:spPr bwMode="auto">
          <a:xfrm>
            <a:off x="5562601" y="3581401"/>
            <a:ext cx="2919413" cy="37782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Times" charset="0"/>
                <a:ea typeface="Osaka" charset="-128"/>
              </a:rPr>
              <a:t>マシジミ（</a:t>
            </a:r>
            <a:r>
              <a:rPr lang="en-US" altLang="ja-JP" sz="1600" i="1">
                <a:solidFill>
                  <a:srgbClr val="000000"/>
                </a:solidFill>
                <a:latin typeface="Osaka" charset="-128"/>
                <a:ea typeface="Osaka" charset="-128"/>
              </a:rPr>
              <a:t>orbicula leana</a:t>
            </a:r>
            <a:r>
              <a:rPr lang="en-US" altLang="ja-JP" sz="1600">
                <a:solidFill>
                  <a:srgbClr val="000000"/>
                </a:solidFill>
                <a:latin typeface="Osaka" charset="-128"/>
                <a:ea typeface="Osaka" charset="-128"/>
              </a:rPr>
              <a:t> </a:t>
            </a:r>
            <a:r>
              <a:rPr lang="ja-JP" altLang="en-US" sz="1600">
                <a:solidFill>
                  <a:srgbClr val="000000"/>
                </a:solidFill>
                <a:latin typeface="Osaka" charset="-128"/>
                <a:ea typeface="Osaka" charset="-128"/>
              </a:rPr>
              <a:t>）</a:t>
            </a:r>
          </a:p>
        </p:txBody>
      </p:sp>
      <p:sp>
        <p:nvSpPr>
          <p:cNvPr id="34824" name="Text Box 8"/>
          <p:cNvSpPr txBox="1">
            <a:spLocks noChangeArrowheads="1"/>
          </p:cNvSpPr>
          <p:nvPr/>
        </p:nvSpPr>
        <p:spPr bwMode="auto">
          <a:xfrm>
            <a:off x="1143000" y="2438401"/>
            <a:ext cx="3225800" cy="37782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Times" charset="0"/>
                <a:ea typeface="Osaka" charset="-128"/>
              </a:rPr>
              <a:t>ギンブナ（</a:t>
            </a:r>
            <a:r>
              <a:rPr kumimoji="1" lang="en-US" altLang="ja-JP" i="1">
                <a:solidFill>
                  <a:srgbClr val="000000"/>
                </a:solidFill>
                <a:latin typeface="Times" charset="0"/>
                <a:ea typeface="Osaka" charset="-128"/>
              </a:rPr>
              <a:t>Carassius auralus</a:t>
            </a:r>
            <a:r>
              <a:rPr kumimoji="1" lang="ja-JP" altLang="en-US">
                <a:solidFill>
                  <a:srgbClr val="000000"/>
                </a:solidFill>
                <a:latin typeface="Times" charset="0"/>
                <a:ea typeface="Osaka" charset="-128"/>
              </a:rPr>
              <a:t>）</a:t>
            </a:r>
          </a:p>
        </p:txBody>
      </p:sp>
      <p:pic>
        <p:nvPicPr>
          <p:cNvPr id="34825" name="Picture 9"/>
          <p:cNvPicPr>
            <a:picLocks noChangeAspect="1" noChangeArrowheads="1"/>
          </p:cNvPicPr>
          <p:nvPr/>
        </p:nvPicPr>
        <p:blipFill>
          <a:blip r:embed="rId5" cstate="print"/>
          <a:srcRect/>
          <a:stretch>
            <a:fillRect/>
          </a:stretch>
        </p:blipFill>
        <p:spPr bwMode="auto">
          <a:xfrm>
            <a:off x="5943601" y="838201"/>
            <a:ext cx="1704975" cy="2505075"/>
          </a:xfrm>
          <a:prstGeom prst="rect">
            <a:avLst/>
          </a:prstGeom>
          <a:noFill/>
          <a:ln w="9525">
            <a:noFill/>
            <a:miter lim="800000"/>
            <a:headEnd/>
            <a:tailEnd/>
          </a:ln>
        </p:spPr>
      </p:pic>
      <p:pic>
        <p:nvPicPr>
          <p:cNvPr id="34826" name="Picture 10"/>
          <p:cNvPicPr>
            <a:picLocks noChangeAspect="1" noChangeArrowheads="1"/>
          </p:cNvPicPr>
          <p:nvPr/>
        </p:nvPicPr>
        <p:blipFill>
          <a:blip r:embed="rId6" cstate="print"/>
          <a:srcRect/>
          <a:stretch>
            <a:fillRect/>
          </a:stretch>
        </p:blipFill>
        <p:spPr bwMode="auto">
          <a:xfrm>
            <a:off x="5791200" y="4038600"/>
            <a:ext cx="2209800" cy="228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886200" y="838200"/>
            <a:ext cx="4445000" cy="5297488"/>
          </a:xfrm>
          <a:prstGeom prst="rect">
            <a:avLst/>
          </a:prstGeom>
          <a:noFill/>
          <a:ln w="9525">
            <a:noFill/>
            <a:miter lim="800000"/>
            <a:headEnd/>
            <a:tailEnd/>
          </a:ln>
        </p:spPr>
      </p:pic>
      <p:sp>
        <p:nvSpPr>
          <p:cNvPr id="35843" name="Text Box 3"/>
          <p:cNvSpPr txBox="1">
            <a:spLocks noChangeArrowheads="1"/>
          </p:cNvSpPr>
          <p:nvPr/>
        </p:nvSpPr>
        <p:spPr bwMode="auto">
          <a:xfrm>
            <a:off x="1828801" y="304801"/>
            <a:ext cx="2919413" cy="37782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Times" charset="0"/>
                <a:ea typeface="Osaka" charset="-128"/>
              </a:rPr>
              <a:t>マシジミ（</a:t>
            </a:r>
            <a:r>
              <a:rPr lang="en-US" altLang="ja-JP" sz="1600" i="1">
                <a:solidFill>
                  <a:srgbClr val="000000"/>
                </a:solidFill>
                <a:latin typeface="Osaka" charset="-128"/>
                <a:ea typeface="Osaka" charset="-128"/>
              </a:rPr>
              <a:t>orbicula leana</a:t>
            </a:r>
            <a:r>
              <a:rPr lang="en-US" altLang="ja-JP" sz="1600">
                <a:solidFill>
                  <a:srgbClr val="000000"/>
                </a:solidFill>
                <a:latin typeface="Osaka" charset="-128"/>
                <a:ea typeface="Osaka" charset="-128"/>
              </a:rPr>
              <a:t> </a:t>
            </a:r>
            <a:r>
              <a:rPr lang="ja-JP" altLang="en-US" sz="1600">
                <a:solidFill>
                  <a:srgbClr val="000000"/>
                </a:solidFill>
                <a:latin typeface="Osaka" charset="-128"/>
                <a:ea typeface="Osaka" charset="-128"/>
              </a:rPr>
              <a:t>）</a:t>
            </a:r>
          </a:p>
        </p:txBody>
      </p:sp>
      <p:pic>
        <p:nvPicPr>
          <p:cNvPr id="35844" name="Picture 4"/>
          <p:cNvPicPr>
            <a:picLocks noChangeAspect="1" noChangeArrowheads="1"/>
          </p:cNvPicPr>
          <p:nvPr/>
        </p:nvPicPr>
        <p:blipFill>
          <a:blip r:embed="rId3" cstate="print"/>
          <a:srcRect/>
          <a:stretch>
            <a:fillRect/>
          </a:stretch>
        </p:blipFill>
        <p:spPr bwMode="auto">
          <a:xfrm>
            <a:off x="1371600" y="914400"/>
            <a:ext cx="2209800" cy="2286000"/>
          </a:xfrm>
          <a:prstGeom prst="rect">
            <a:avLst/>
          </a:prstGeom>
          <a:noFill/>
          <a:ln w="9525">
            <a:noFill/>
            <a:miter lim="800000"/>
            <a:headEnd/>
            <a:tailEnd/>
          </a:ln>
        </p:spPr>
      </p:pic>
      <p:sp>
        <p:nvSpPr>
          <p:cNvPr id="5" name="テキスト ボックス 4"/>
          <p:cNvSpPr txBox="1"/>
          <p:nvPr/>
        </p:nvSpPr>
        <p:spPr>
          <a:xfrm>
            <a:off x="1136577" y="3789040"/>
            <a:ext cx="1800493" cy="369332"/>
          </a:xfrm>
          <a:prstGeom prst="rect">
            <a:avLst/>
          </a:prstGeom>
          <a:noFill/>
        </p:spPr>
        <p:txBody>
          <a:bodyPr wrap="none" rtlCol="0">
            <a:spAutoFit/>
          </a:bodyPr>
          <a:lstStyle/>
          <a:p>
            <a:pPr defTabSz="914400" fontAlgn="base">
              <a:spcBef>
                <a:spcPct val="0"/>
              </a:spcBef>
              <a:spcAft>
                <a:spcPct val="0"/>
              </a:spcAft>
            </a:pPr>
            <a:r>
              <a:rPr kumimoji="1" lang="ja-JP" altLang="en-US" b="1" dirty="0">
                <a:solidFill>
                  <a:srgbClr val="FF0000"/>
                </a:solidFill>
                <a:latin typeface="Arial" charset="0"/>
                <a:ea typeface="ＭＳ Ｐゴシック" charset="-128"/>
              </a:rPr>
              <a:t>「雄性発生」！！</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3409950" y="908050"/>
            <a:ext cx="2649538" cy="45720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sz="2400" i="1">
                <a:solidFill>
                  <a:srgbClr val="000000"/>
                </a:solidFill>
                <a:latin typeface="Times" charset="0"/>
                <a:ea typeface="Osaka" charset="-128"/>
              </a:rPr>
              <a:t>Livulus marmoratus</a:t>
            </a:r>
            <a:endParaRPr kumimoji="1" lang="en-US" altLang="ja-JP">
              <a:solidFill>
                <a:srgbClr val="000000"/>
              </a:solidFill>
              <a:latin typeface="Times" charset="0"/>
              <a:ea typeface="Osaka" charset="-128"/>
            </a:endParaRPr>
          </a:p>
        </p:txBody>
      </p:sp>
      <p:pic>
        <p:nvPicPr>
          <p:cNvPr id="45059" name="Picture 6"/>
          <p:cNvPicPr>
            <a:picLocks noChangeAspect="1" noChangeArrowheads="1"/>
          </p:cNvPicPr>
          <p:nvPr/>
        </p:nvPicPr>
        <p:blipFill>
          <a:blip r:embed="rId2" cstate="print"/>
          <a:srcRect/>
          <a:stretch>
            <a:fillRect/>
          </a:stretch>
        </p:blipFill>
        <p:spPr bwMode="auto">
          <a:xfrm>
            <a:off x="3028950" y="1593850"/>
            <a:ext cx="3962400" cy="2641600"/>
          </a:xfrm>
          <a:prstGeom prst="rect">
            <a:avLst/>
          </a:prstGeom>
          <a:noFill/>
          <a:ln w="9525">
            <a:noFill/>
            <a:miter lim="800000"/>
            <a:headEnd/>
            <a:tailEnd/>
          </a:ln>
        </p:spPr>
      </p:pic>
      <p:sp>
        <p:nvSpPr>
          <p:cNvPr id="45060" name="Text Box 7"/>
          <p:cNvSpPr txBox="1">
            <a:spLocks noChangeArrowheads="1"/>
          </p:cNvSpPr>
          <p:nvPr/>
        </p:nvSpPr>
        <p:spPr bwMode="auto">
          <a:xfrm>
            <a:off x="2360614" y="333375"/>
            <a:ext cx="1813317" cy="36933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b="1">
                <a:solidFill>
                  <a:srgbClr val="FF0000"/>
                </a:solidFill>
                <a:latin typeface="Arial" charset="0"/>
                <a:ea typeface="ＭＳ Ｐゴシック" charset="-128"/>
              </a:rPr>
              <a:t>「自家受精」！！</a:t>
            </a:r>
          </a:p>
        </p:txBody>
      </p:sp>
      <p:sp>
        <p:nvSpPr>
          <p:cNvPr id="45061" name="Text Box 8"/>
          <p:cNvSpPr txBox="1">
            <a:spLocks noChangeArrowheads="1"/>
          </p:cNvSpPr>
          <p:nvPr/>
        </p:nvSpPr>
        <p:spPr bwMode="auto">
          <a:xfrm>
            <a:off x="1497013" y="4508501"/>
            <a:ext cx="7385050" cy="461963"/>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2400">
                <a:solidFill>
                  <a:srgbClr val="000000"/>
                </a:solidFill>
                <a:latin typeface="Arial" charset="0"/>
                <a:ea typeface="ＭＳ Ｐゴシック" charset="-128"/>
              </a:rPr>
              <a:t>「進化」できない。「進化の袋小路」にはいっちゃった？！</a:t>
            </a:r>
            <a:endParaRPr kumimoji="1" lang="en-US" altLang="ja-JP" sz="2400">
              <a:solidFill>
                <a:srgbClr val="000000"/>
              </a:solidFill>
              <a:latin typeface="Arial" charset="0"/>
              <a:ea typeface="ＭＳ Ｐゴシック" charset="-128"/>
            </a:endParaRPr>
          </a:p>
        </p:txBody>
      </p:sp>
      <p:sp>
        <p:nvSpPr>
          <p:cNvPr id="7" name="Text Box 11"/>
          <p:cNvSpPr txBox="1">
            <a:spLocks noChangeArrowheads="1"/>
          </p:cNvSpPr>
          <p:nvPr/>
        </p:nvSpPr>
        <p:spPr bwMode="auto">
          <a:xfrm>
            <a:off x="3122613" y="908051"/>
            <a:ext cx="3414712" cy="461963"/>
          </a:xfrm>
          <a:prstGeom prst="rect">
            <a:avLst/>
          </a:prstGeom>
          <a:solidFill>
            <a:schemeClr val="bg1"/>
          </a:solidFill>
          <a:ln w="9525">
            <a:noFill/>
            <a:miter lim="800000"/>
            <a:headEnd/>
            <a:tailEnd/>
          </a:ln>
        </p:spPr>
        <p:txBody>
          <a:bodyPr wrap="none">
            <a:spAutoFit/>
          </a:bodyPr>
          <a:lstStyle/>
          <a:p>
            <a:pPr defTabSz="914400" fontAlgn="base">
              <a:spcBef>
                <a:spcPct val="0"/>
              </a:spcBef>
              <a:spcAft>
                <a:spcPct val="0"/>
              </a:spcAft>
            </a:pPr>
            <a:r>
              <a:rPr kumimoji="1" lang="en-US" altLang="ja-JP" sz="2400" i="1">
                <a:solidFill>
                  <a:srgbClr val="000000"/>
                </a:solidFill>
                <a:latin typeface="Times New Roman" pitchFamily="18" charset="0"/>
                <a:ea typeface="ＭＳ Ｐゴシック" charset="-128"/>
              </a:rPr>
              <a:t>Kryptolebias marmoratus</a:t>
            </a:r>
            <a:r>
              <a:rPr kumimoji="1" lang="en-US" altLang="ja-JP">
                <a:solidFill>
                  <a:srgbClr val="000000"/>
                </a:solidFill>
                <a:latin typeface="Times New Roman" pitchFamily="18" charset="0"/>
                <a:ea typeface="ＭＳ Ｐゴシック" charset="-128"/>
              </a:rPr>
              <a:t> </a:t>
            </a:r>
          </a:p>
        </p:txBody>
      </p:sp>
      <p:sp>
        <p:nvSpPr>
          <p:cNvPr id="8" name="テキスト ボックス 7"/>
          <p:cNvSpPr txBox="1">
            <a:spLocks noChangeArrowheads="1"/>
          </p:cNvSpPr>
          <p:nvPr/>
        </p:nvSpPr>
        <p:spPr bwMode="auto">
          <a:xfrm>
            <a:off x="2720976" y="5157789"/>
            <a:ext cx="4627563" cy="46037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2400">
                <a:solidFill>
                  <a:srgbClr val="000000"/>
                </a:solidFill>
                <a:latin typeface="Arial" charset="0"/>
                <a:ea typeface="ＭＳ Ｐゴシック" charset="-128"/>
              </a:rPr>
              <a:t>なのに、なぜ精子と卵をつくるの？</a:t>
            </a:r>
          </a:p>
        </p:txBody>
      </p:sp>
      <p:sp>
        <p:nvSpPr>
          <p:cNvPr id="9" name="テキスト ボックス 8"/>
          <p:cNvSpPr txBox="1"/>
          <p:nvPr/>
        </p:nvSpPr>
        <p:spPr>
          <a:xfrm>
            <a:off x="1928664" y="5733257"/>
            <a:ext cx="6149440" cy="461665"/>
          </a:xfrm>
          <a:prstGeom prst="rect">
            <a:avLst/>
          </a:prstGeom>
          <a:noFill/>
        </p:spPr>
        <p:txBody>
          <a:bodyPr wrap="none" rtlCol="0">
            <a:spAutoFit/>
          </a:bodyPr>
          <a:lstStyle/>
          <a:p>
            <a:pPr defTabSz="914400" fontAlgn="base">
              <a:spcBef>
                <a:spcPct val="0"/>
              </a:spcBef>
              <a:spcAft>
                <a:spcPct val="0"/>
              </a:spcAft>
            </a:pPr>
            <a:r>
              <a:rPr kumimoji="1" lang="ja-JP" altLang="en-US" sz="2400" dirty="0">
                <a:solidFill>
                  <a:srgbClr val="000000"/>
                </a:solidFill>
                <a:latin typeface="Arial" charset="0"/>
                <a:ea typeface="ＭＳ Ｐゴシック" charset="-128"/>
              </a:rPr>
              <a:t>実は、何世代かすると、「オス」が出現します！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6" name="Rectangle 1124"/>
          <p:cNvSpPr>
            <a:spLocks noChangeArrowheads="1"/>
          </p:cNvSpPr>
          <p:nvPr/>
        </p:nvSpPr>
        <p:spPr bwMode="auto">
          <a:xfrm>
            <a:off x="5600701" y="2205038"/>
            <a:ext cx="4752975" cy="1439862"/>
          </a:xfrm>
          <a:prstGeom prst="rect">
            <a:avLst/>
          </a:prstGeom>
          <a:solidFill>
            <a:srgbClr val="FFFF99"/>
          </a:solidFill>
          <a:ln w="9525">
            <a:noFill/>
            <a:miter lim="800000"/>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nvGrpSpPr>
          <p:cNvPr id="2" name="Group 1125"/>
          <p:cNvGrpSpPr>
            <a:grpSpLocks/>
          </p:cNvGrpSpPr>
          <p:nvPr/>
        </p:nvGrpSpPr>
        <p:grpSpPr bwMode="auto">
          <a:xfrm>
            <a:off x="128587" y="3284538"/>
            <a:ext cx="9217026" cy="3573462"/>
            <a:chOff x="-159" y="2069"/>
            <a:chExt cx="5806" cy="2251"/>
          </a:xfrm>
        </p:grpSpPr>
        <p:grpSp>
          <p:nvGrpSpPr>
            <p:cNvPr id="3" name="Group 1120"/>
            <p:cNvGrpSpPr>
              <a:grpSpLocks/>
            </p:cNvGrpSpPr>
            <p:nvPr/>
          </p:nvGrpSpPr>
          <p:grpSpPr bwMode="auto">
            <a:xfrm>
              <a:off x="-159" y="2069"/>
              <a:ext cx="5806" cy="2251"/>
              <a:chOff x="-159" y="2069"/>
              <a:chExt cx="5806" cy="2251"/>
            </a:xfrm>
          </p:grpSpPr>
          <p:sp>
            <p:nvSpPr>
              <p:cNvPr id="46970" name="Rectangle 1118"/>
              <p:cNvSpPr>
                <a:spLocks noChangeArrowheads="1"/>
              </p:cNvSpPr>
              <p:nvPr/>
            </p:nvSpPr>
            <p:spPr bwMode="auto">
              <a:xfrm>
                <a:off x="-159" y="2069"/>
                <a:ext cx="2994" cy="2251"/>
              </a:xfrm>
              <a:prstGeom prst="rect">
                <a:avLst/>
              </a:prstGeom>
              <a:solidFill>
                <a:srgbClr val="CCFFFF"/>
              </a:solidFill>
              <a:ln w="9525">
                <a:noFill/>
                <a:miter lim="800000"/>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71" name="Rectangle 1119"/>
              <p:cNvSpPr>
                <a:spLocks noChangeArrowheads="1"/>
              </p:cNvSpPr>
              <p:nvPr/>
            </p:nvSpPr>
            <p:spPr bwMode="auto">
              <a:xfrm>
                <a:off x="2744" y="2704"/>
                <a:ext cx="2903" cy="1616"/>
              </a:xfrm>
              <a:prstGeom prst="rect">
                <a:avLst/>
              </a:prstGeom>
              <a:solidFill>
                <a:srgbClr val="CCFFFF"/>
              </a:solidFill>
              <a:ln w="9525">
                <a:noFill/>
                <a:miter lim="800000"/>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46968" name="Rectangle 1121"/>
            <p:cNvSpPr>
              <a:spLocks noChangeArrowheads="1"/>
            </p:cNvSpPr>
            <p:nvPr/>
          </p:nvSpPr>
          <p:spPr bwMode="auto">
            <a:xfrm>
              <a:off x="1066" y="2614"/>
              <a:ext cx="4581" cy="952"/>
            </a:xfrm>
            <a:prstGeom prst="rect">
              <a:avLst/>
            </a:prstGeom>
            <a:solidFill>
              <a:schemeClr val="bg1"/>
            </a:solidFill>
            <a:ln w="9525">
              <a:noFill/>
              <a:miter lim="800000"/>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69" name="Rectangle 1122"/>
            <p:cNvSpPr>
              <a:spLocks noChangeArrowheads="1"/>
            </p:cNvSpPr>
            <p:nvPr/>
          </p:nvSpPr>
          <p:spPr bwMode="auto">
            <a:xfrm rot="-2949310">
              <a:off x="294" y="2568"/>
              <a:ext cx="1452" cy="544"/>
            </a:xfrm>
            <a:prstGeom prst="rect">
              <a:avLst/>
            </a:prstGeom>
            <a:solidFill>
              <a:srgbClr val="CCFFFF"/>
            </a:solidFill>
            <a:ln w="9525">
              <a:noFill/>
              <a:miter lim="800000"/>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4" name="Group 1117"/>
          <p:cNvGrpSpPr>
            <a:grpSpLocks/>
          </p:cNvGrpSpPr>
          <p:nvPr/>
        </p:nvGrpSpPr>
        <p:grpSpPr bwMode="auto">
          <a:xfrm>
            <a:off x="560389" y="144463"/>
            <a:ext cx="8569325" cy="2132012"/>
            <a:chOff x="113" y="91"/>
            <a:chExt cx="5398" cy="1343"/>
          </a:xfrm>
        </p:grpSpPr>
        <p:sp>
          <p:nvSpPr>
            <p:cNvPr id="46965" name="Rectangle 1115"/>
            <p:cNvSpPr>
              <a:spLocks noChangeArrowheads="1"/>
            </p:cNvSpPr>
            <p:nvPr/>
          </p:nvSpPr>
          <p:spPr bwMode="auto">
            <a:xfrm>
              <a:off x="113" y="91"/>
              <a:ext cx="5398" cy="799"/>
            </a:xfrm>
            <a:prstGeom prst="rect">
              <a:avLst/>
            </a:prstGeom>
            <a:solidFill>
              <a:srgbClr val="FFCCCC"/>
            </a:solidFill>
            <a:ln w="9525">
              <a:noFill/>
              <a:miter lim="800000"/>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66" name="Rectangle 1116"/>
            <p:cNvSpPr>
              <a:spLocks noChangeArrowheads="1"/>
            </p:cNvSpPr>
            <p:nvPr/>
          </p:nvSpPr>
          <p:spPr bwMode="auto">
            <a:xfrm>
              <a:off x="113" y="845"/>
              <a:ext cx="2586" cy="589"/>
            </a:xfrm>
            <a:prstGeom prst="rect">
              <a:avLst/>
            </a:prstGeom>
            <a:solidFill>
              <a:srgbClr val="FFCCCC"/>
            </a:solidFill>
            <a:ln w="9525">
              <a:noFill/>
              <a:miter lim="800000"/>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5" name="Group 2"/>
          <p:cNvGrpSpPr>
            <a:grpSpLocks noChangeAspect="1"/>
          </p:cNvGrpSpPr>
          <p:nvPr/>
        </p:nvGrpSpPr>
        <p:grpSpPr bwMode="auto">
          <a:xfrm>
            <a:off x="3081339" y="3500438"/>
            <a:ext cx="1450975" cy="412750"/>
            <a:chOff x="144" y="1392"/>
            <a:chExt cx="5568" cy="1584"/>
          </a:xfrm>
        </p:grpSpPr>
        <p:sp>
          <p:nvSpPr>
            <p:cNvPr id="46930" name="AutoShape 3"/>
            <p:cNvSpPr>
              <a:spLocks noChangeAspect="1"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31" name="AutoShape 4"/>
            <p:cNvSpPr>
              <a:spLocks noChangeAspect="1"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32" name="AutoShape 5"/>
            <p:cNvSpPr>
              <a:spLocks noChangeAspect="1"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33" name="AutoShape 6"/>
            <p:cNvSpPr>
              <a:spLocks noChangeAspect="1"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34" name="AutoShape 7"/>
            <p:cNvSpPr>
              <a:spLocks noChangeAspect="1"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35" name="AutoShape 8"/>
            <p:cNvSpPr>
              <a:spLocks noChangeAspect="1"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36" name="Oval 9"/>
            <p:cNvSpPr>
              <a:spLocks noChangeAspect="1"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37" name="Oval 10"/>
            <p:cNvSpPr>
              <a:spLocks noChangeAspect="1"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38" name="AutoShape 11"/>
            <p:cNvSpPr>
              <a:spLocks noChangeAspect="1"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39" name="AutoShape 12"/>
            <p:cNvSpPr>
              <a:spLocks noChangeAspect="1"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40" name="AutoShape 13"/>
            <p:cNvSpPr>
              <a:spLocks noChangeAspect="1"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41" name="AutoShape 14"/>
            <p:cNvSpPr>
              <a:spLocks noChangeAspect="1"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42" name="AutoShape 15"/>
            <p:cNvSpPr>
              <a:spLocks noChangeAspect="1"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43" name="AutoShape 16"/>
            <p:cNvSpPr>
              <a:spLocks noChangeAspect="1"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44" name="Oval 17"/>
            <p:cNvSpPr>
              <a:spLocks noChangeAspect="1"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45" name="AutoShape 18"/>
            <p:cNvSpPr>
              <a:spLocks noChangeAspect="1"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46" name="AutoShape 19"/>
            <p:cNvSpPr>
              <a:spLocks noChangeAspect="1"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47" name="AutoShape 20"/>
            <p:cNvSpPr>
              <a:spLocks noChangeAspect="1"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48" name="AutoShape 21"/>
            <p:cNvSpPr>
              <a:spLocks noChangeAspect="1"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49" name="AutoShape 22"/>
            <p:cNvSpPr>
              <a:spLocks noChangeAspect="1"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50" name="AutoShape 23"/>
            <p:cNvSpPr>
              <a:spLocks noChangeAspect="1"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51" name="Oval 24"/>
            <p:cNvSpPr>
              <a:spLocks noChangeAspect="1"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52" name="Line 25"/>
            <p:cNvSpPr>
              <a:spLocks noChangeAspect="1"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53" name="Line 26"/>
            <p:cNvSpPr>
              <a:spLocks noChangeAspect="1"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54" name="Line 27"/>
            <p:cNvSpPr>
              <a:spLocks noChangeAspect="1"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55" name="AutoShape 28"/>
            <p:cNvSpPr>
              <a:spLocks noChangeAspect="1"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56" name="AutoShape 29"/>
            <p:cNvSpPr>
              <a:spLocks noChangeAspect="1"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57" name="AutoShape 30"/>
            <p:cNvSpPr>
              <a:spLocks noChangeAspect="1"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58" name="AutoShape 31"/>
            <p:cNvSpPr>
              <a:spLocks noChangeAspect="1"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59" name="Oval 32"/>
            <p:cNvSpPr>
              <a:spLocks noChangeAspect="1"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60" name="Line 33"/>
            <p:cNvSpPr>
              <a:spLocks noChangeAspect="1"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61" name="AutoShape 34"/>
            <p:cNvSpPr>
              <a:spLocks noChangeAspect="1"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62" name="Oval 35"/>
            <p:cNvSpPr>
              <a:spLocks noChangeAspect="1"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63" name="Line 36"/>
            <p:cNvSpPr>
              <a:spLocks noChangeAspect="1"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64" name="Line 37"/>
            <p:cNvSpPr>
              <a:spLocks noChangeAspect="1"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6" name="Group 38"/>
          <p:cNvGrpSpPr>
            <a:grpSpLocks/>
          </p:cNvGrpSpPr>
          <p:nvPr/>
        </p:nvGrpSpPr>
        <p:grpSpPr bwMode="auto">
          <a:xfrm flipV="1">
            <a:off x="838201" y="304800"/>
            <a:ext cx="1450975" cy="412750"/>
            <a:chOff x="432" y="1728"/>
            <a:chExt cx="2688" cy="765"/>
          </a:xfrm>
        </p:grpSpPr>
        <p:sp>
          <p:nvSpPr>
            <p:cNvPr id="46895"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96"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97"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98"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99"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00"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01"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02"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03"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04"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05"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06"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07"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08"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09"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10"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11"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12"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13"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14"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15"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16"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17"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18"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19"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20"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21"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22"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23"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24"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25"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26"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27"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28"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929"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7" name="Group 464"/>
          <p:cNvGrpSpPr>
            <a:grpSpLocks noChangeAspect="1"/>
          </p:cNvGrpSpPr>
          <p:nvPr/>
        </p:nvGrpSpPr>
        <p:grpSpPr bwMode="auto">
          <a:xfrm>
            <a:off x="5816601" y="2420938"/>
            <a:ext cx="1450975" cy="412750"/>
            <a:chOff x="2925" y="1434"/>
            <a:chExt cx="2688" cy="765"/>
          </a:xfrm>
        </p:grpSpPr>
        <p:sp>
          <p:nvSpPr>
            <p:cNvPr id="46860" name="AutoShape 84"/>
            <p:cNvSpPr>
              <a:spLocks noChangeAspect="1" noChangeArrowheads="1"/>
            </p:cNvSpPr>
            <p:nvPr/>
          </p:nvSpPr>
          <p:spPr bwMode="auto">
            <a:xfrm flipV="1">
              <a:off x="4084" y="194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61" name="AutoShape 85"/>
            <p:cNvSpPr>
              <a:spLocks noChangeAspect="1" noChangeArrowheads="1"/>
            </p:cNvSpPr>
            <p:nvPr/>
          </p:nvSpPr>
          <p:spPr bwMode="auto">
            <a:xfrm flipV="1">
              <a:off x="429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62" name="AutoShape 86"/>
            <p:cNvSpPr>
              <a:spLocks noChangeAspect="1" noChangeArrowheads="1"/>
            </p:cNvSpPr>
            <p:nvPr/>
          </p:nvSpPr>
          <p:spPr bwMode="auto">
            <a:xfrm flipV="1">
              <a:off x="4084" y="1689"/>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63" name="AutoShape 87"/>
            <p:cNvSpPr>
              <a:spLocks noChangeAspect="1" noChangeArrowheads="1"/>
            </p:cNvSpPr>
            <p:nvPr/>
          </p:nvSpPr>
          <p:spPr bwMode="auto">
            <a:xfrm flipV="1">
              <a:off x="429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64" name="AutoShape 88"/>
            <p:cNvSpPr>
              <a:spLocks noChangeAspect="1" noChangeArrowheads="1"/>
            </p:cNvSpPr>
            <p:nvPr/>
          </p:nvSpPr>
          <p:spPr bwMode="auto">
            <a:xfrm flipV="1">
              <a:off x="4084" y="143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65" name="AutoShape 89"/>
            <p:cNvSpPr>
              <a:spLocks noChangeAspect="1" noChangeArrowheads="1"/>
            </p:cNvSpPr>
            <p:nvPr/>
          </p:nvSpPr>
          <p:spPr bwMode="auto">
            <a:xfrm flipV="1">
              <a:off x="429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66" name="Oval 90"/>
            <p:cNvSpPr>
              <a:spLocks noChangeAspect="1" noChangeArrowheads="1"/>
            </p:cNvSpPr>
            <p:nvPr/>
          </p:nvSpPr>
          <p:spPr bwMode="auto">
            <a:xfrm flipV="1">
              <a:off x="2925"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67" name="Oval 91"/>
            <p:cNvSpPr>
              <a:spLocks noChangeAspect="1" noChangeArrowheads="1"/>
            </p:cNvSpPr>
            <p:nvPr/>
          </p:nvSpPr>
          <p:spPr bwMode="auto">
            <a:xfrm flipV="1">
              <a:off x="4107"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68" name="AutoShape 92"/>
            <p:cNvSpPr>
              <a:spLocks noChangeAspect="1" noChangeArrowheads="1"/>
            </p:cNvSpPr>
            <p:nvPr/>
          </p:nvSpPr>
          <p:spPr bwMode="auto">
            <a:xfrm flipV="1">
              <a:off x="4593"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69" name="AutoShape 93"/>
            <p:cNvSpPr>
              <a:spLocks noChangeAspect="1" noChangeArrowheads="1"/>
            </p:cNvSpPr>
            <p:nvPr/>
          </p:nvSpPr>
          <p:spPr bwMode="auto">
            <a:xfrm flipV="1">
              <a:off x="480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70" name="AutoShape 94"/>
            <p:cNvSpPr>
              <a:spLocks noChangeAspect="1" noChangeArrowheads="1"/>
            </p:cNvSpPr>
            <p:nvPr/>
          </p:nvSpPr>
          <p:spPr bwMode="auto">
            <a:xfrm flipV="1">
              <a:off x="4593"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71" name="AutoShape 95"/>
            <p:cNvSpPr>
              <a:spLocks noChangeAspect="1" noChangeArrowheads="1"/>
            </p:cNvSpPr>
            <p:nvPr/>
          </p:nvSpPr>
          <p:spPr bwMode="auto">
            <a:xfrm flipV="1">
              <a:off x="480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72" name="AutoShape 96"/>
            <p:cNvSpPr>
              <a:spLocks noChangeAspect="1" noChangeArrowheads="1"/>
            </p:cNvSpPr>
            <p:nvPr/>
          </p:nvSpPr>
          <p:spPr bwMode="auto">
            <a:xfrm flipV="1">
              <a:off x="4593" y="143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73" name="AutoShape 97"/>
            <p:cNvSpPr>
              <a:spLocks noChangeAspect="1" noChangeArrowheads="1"/>
            </p:cNvSpPr>
            <p:nvPr/>
          </p:nvSpPr>
          <p:spPr bwMode="auto">
            <a:xfrm flipV="1">
              <a:off x="480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74" name="Oval 98"/>
            <p:cNvSpPr>
              <a:spLocks noChangeAspect="1" noChangeArrowheads="1"/>
            </p:cNvSpPr>
            <p:nvPr/>
          </p:nvSpPr>
          <p:spPr bwMode="auto">
            <a:xfrm flipV="1">
              <a:off x="4617"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75" name="AutoShape 99"/>
            <p:cNvSpPr>
              <a:spLocks noChangeAspect="1" noChangeArrowheads="1"/>
            </p:cNvSpPr>
            <p:nvPr/>
          </p:nvSpPr>
          <p:spPr bwMode="auto">
            <a:xfrm flipV="1">
              <a:off x="5080"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76" name="AutoShape 100"/>
            <p:cNvSpPr>
              <a:spLocks noChangeAspect="1" noChangeArrowheads="1"/>
            </p:cNvSpPr>
            <p:nvPr/>
          </p:nvSpPr>
          <p:spPr bwMode="auto">
            <a:xfrm flipV="1">
              <a:off x="5289" y="194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77" name="AutoShape 101"/>
            <p:cNvSpPr>
              <a:spLocks noChangeAspect="1" noChangeArrowheads="1"/>
            </p:cNvSpPr>
            <p:nvPr/>
          </p:nvSpPr>
          <p:spPr bwMode="auto">
            <a:xfrm flipV="1">
              <a:off x="5080"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78" name="AutoShape 102"/>
            <p:cNvSpPr>
              <a:spLocks noChangeAspect="1" noChangeArrowheads="1"/>
            </p:cNvSpPr>
            <p:nvPr/>
          </p:nvSpPr>
          <p:spPr bwMode="auto">
            <a:xfrm flipV="1">
              <a:off x="5289" y="1689"/>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79" name="AutoShape 103"/>
            <p:cNvSpPr>
              <a:spLocks noChangeAspect="1" noChangeArrowheads="1"/>
            </p:cNvSpPr>
            <p:nvPr/>
          </p:nvSpPr>
          <p:spPr bwMode="auto">
            <a:xfrm flipV="1">
              <a:off x="5080" y="143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80" name="AutoShape 104"/>
            <p:cNvSpPr>
              <a:spLocks noChangeAspect="1" noChangeArrowheads="1"/>
            </p:cNvSpPr>
            <p:nvPr/>
          </p:nvSpPr>
          <p:spPr bwMode="auto">
            <a:xfrm flipV="1">
              <a:off x="5289" y="143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81" name="Oval 105"/>
            <p:cNvSpPr>
              <a:spLocks noChangeAspect="1" noChangeArrowheads="1"/>
            </p:cNvSpPr>
            <p:nvPr/>
          </p:nvSpPr>
          <p:spPr bwMode="auto">
            <a:xfrm flipV="1">
              <a:off x="5103"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82" name="Line 106"/>
            <p:cNvSpPr>
              <a:spLocks noChangeAspect="1" noChangeShapeType="1"/>
            </p:cNvSpPr>
            <p:nvPr/>
          </p:nvSpPr>
          <p:spPr bwMode="auto">
            <a:xfrm flipV="1">
              <a:off x="4269" y="2083"/>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83" name="Line 107"/>
            <p:cNvSpPr>
              <a:spLocks noChangeAspect="1" noChangeShapeType="1"/>
            </p:cNvSpPr>
            <p:nvPr/>
          </p:nvSpPr>
          <p:spPr bwMode="auto">
            <a:xfrm flipV="1">
              <a:off x="4779" y="2083"/>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84" name="Line 108"/>
            <p:cNvSpPr>
              <a:spLocks noChangeAspect="1" noChangeShapeType="1"/>
            </p:cNvSpPr>
            <p:nvPr/>
          </p:nvSpPr>
          <p:spPr bwMode="auto">
            <a:xfrm flipV="1">
              <a:off x="5265" y="2083"/>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85" name="AutoShape 109"/>
            <p:cNvSpPr>
              <a:spLocks noChangeAspect="1" noChangeArrowheads="1"/>
            </p:cNvSpPr>
            <p:nvPr/>
          </p:nvSpPr>
          <p:spPr bwMode="auto">
            <a:xfrm flipV="1">
              <a:off x="3597"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86" name="AutoShape 110"/>
            <p:cNvSpPr>
              <a:spLocks noChangeAspect="1" noChangeArrowheads="1"/>
            </p:cNvSpPr>
            <p:nvPr/>
          </p:nvSpPr>
          <p:spPr bwMode="auto">
            <a:xfrm flipV="1">
              <a:off x="3806" y="194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87" name="AutoShape 111"/>
            <p:cNvSpPr>
              <a:spLocks noChangeAspect="1" noChangeArrowheads="1"/>
            </p:cNvSpPr>
            <p:nvPr/>
          </p:nvSpPr>
          <p:spPr bwMode="auto">
            <a:xfrm flipV="1">
              <a:off x="3597"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88" name="AutoShape 112"/>
            <p:cNvSpPr>
              <a:spLocks noChangeAspect="1" noChangeArrowheads="1"/>
            </p:cNvSpPr>
            <p:nvPr/>
          </p:nvSpPr>
          <p:spPr bwMode="auto">
            <a:xfrm flipV="1">
              <a:off x="3806" y="1689"/>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89" name="Oval 113"/>
            <p:cNvSpPr>
              <a:spLocks noChangeAspect="1" noChangeArrowheads="1"/>
            </p:cNvSpPr>
            <p:nvPr/>
          </p:nvSpPr>
          <p:spPr bwMode="auto">
            <a:xfrm flipV="1">
              <a:off x="3620"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90" name="Line 114"/>
            <p:cNvSpPr>
              <a:spLocks noChangeAspect="1" noChangeShapeType="1"/>
            </p:cNvSpPr>
            <p:nvPr/>
          </p:nvSpPr>
          <p:spPr bwMode="auto">
            <a:xfrm flipV="1">
              <a:off x="3782" y="2083"/>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91" name="AutoShape 115"/>
            <p:cNvSpPr>
              <a:spLocks noChangeAspect="1" noChangeArrowheads="1"/>
            </p:cNvSpPr>
            <p:nvPr/>
          </p:nvSpPr>
          <p:spPr bwMode="auto">
            <a:xfrm flipV="1">
              <a:off x="3249"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92" name="Oval 116"/>
            <p:cNvSpPr>
              <a:spLocks noChangeAspect="1" noChangeArrowheads="1"/>
            </p:cNvSpPr>
            <p:nvPr/>
          </p:nvSpPr>
          <p:spPr bwMode="auto">
            <a:xfrm flipV="1">
              <a:off x="3273"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93" name="Line 117"/>
            <p:cNvSpPr>
              <a:spLocks noChangeAspect="1" noChangeShapeType="1"/>
            </p:cNvSpPr>
            <p:nvPr/>
          </p:nvSpPr>
          <p:spPr bwMode="auto">
            <a:xfrm flipV="1">
              <a:off x="3435" y="2083"/>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94" name="Line 118"/>
            <p:cNvSpPr>
              <a:spLocks noChangeAspect="1" noChangeShapeType="1"/>
            </p:cNvSpPr>
            <p:nvPr/>
          </p:nvSpPr>
          <p:spPr bwMode="auto">
            <a:xfrm flipV="1">
              <a:off x="3110" y="2083"/>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8" name="Group 723"/>
          <p:cNvGrpSpPr>
            <a:grpSpLocks/>
          </p:cNvGrpSpPr>
          <p:nvPr/>
        </p:nvGrpSpPr>
        <p:grpSpPr bwMode="auto">
          <a:xfrm>
            <a:off x="4448175" y="2060576"/>
            <a:ext cx="1258888" cy="1381125"/>
            <a:chOff x="2868" y="1253"/>
            <a:chExt cx="793" cy="870"/>
          </a:xfrm>
        </p:grpSpPr>
        <p:sp>
          <p:nvSpPr>
            <p:cNvPr id="46850" name="Oval 74"/>
            <p:cNvSpPr>
              <a:spLocks noChangeArrowheads="1"/>
            </p:cNvSpPr>
            <p:nvPr/>
          </p:nvSpPr>
          <p:spPr bwMode="auto">
            <a:xfrm>
              <a:off x="3003" y="1388"/>
              <a:ext cx="271" cy="271"/>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nvGrpSpPr>
            <p:cNvPr id="9" name="Group 75"/>
            <p:cNvGrpSpPr>
              <a:grpSpLocks/>
            </p:cNvGrpSpPr>
            <p:nvPr/>
          </p:nvGrpSpPr>
          <p:grpSpPr bwMode="auto">
            <a:xfrm>
              <a:off x="2868" y="1756"/>
              <a:ext cx="348" cy="101"/>
              <a:chOff x="1296" y="2304"/>
              <a:chExt cx="864" cy="252"/>
            </a:xfrm>
          </p:grpSpPr>
          <p:sp>
            <p:nvSpPr>
              <p:cNvPr id="46858"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59" name="Freeform 77"/>
              <p:cNvSpPr>
                <a:spLocks/>
              </p:cNvSpPr>
              <p:nvPr/>
            </p:nvSpPr>
            <p:spPr bwMode="auto">
              <a:xfrm>
                <a:off x="1296" y="2304"/>
                <a:ext cx="576" cy="252"/>
              </a:xfrm>
              <a:custGeom>
                <a:avLst/>
                <a:gdLst>
                  <a:gd name="T0" fmla="*/ 576 w 1488"/>
                  <a:gd name="T1" fmla="*/ 96 h 336"/>
                  <a:gd name="T2" fmla="*/ 334 w 1488"/>
                  <a:gd name="T3" fmla="*/ 24 h 336"/>
                  <a:gd name="T4" fmla="*/ 204 w 1488"/>
                  <a:gd name="T5" fmla="*/ 240 h 336"/>
                  <a:gd name="T6" fmla="*/ 74 w 1488"/>
                  <a:gd name="T7" fmla="*/ 96 h 336"/>
                  <a:gd name="T8" fmla="*/ 0 w 1488"/>
                  <a:gd name="T9" fmla="*/ 132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46852" name="Line 78"/>
            <p:cNvSpPr>
              <a:spLocks noChangeShapeType="1"/>
            </p:cNvSpPr>
            <p:nvPr/>
          </p:nvSpPr>
          <p:spPr bwMode="auto">
            <a:xfrm>
              <a:off x="2907" y="1253"/>
              <a:ext cx="116" cy="155"/>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53" name="Line 79"/>
            <p:cNvSpPr>
              <a:spLocks noChangeShapeType="1"/>
            </p:cNvSpPr>
            <p:nvPr/>
          </p:nvSpPr>
          <p:spPr bwMode="auto">
            <a:xfrm>
              <a:off x="2887" y="2123"/>
              <a:ext cx="0" cy="0"/>
            </a:xfrm>
            <a:prstGeom prst="line">
              <a:avLst/>
            </a:prstGeom>
            <a:no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54" name="Line 80"/>
            <p:cNvSpPr>
              <a:spLocks noChangeShapeType="1"/>
            </p:cNvSpPr>
            <p:nvPr/>
          </p:nvSpPr>
          <p:spPr bwMode="auto">
            <a:xfrm flipV="1">
              <a:off x="2887" y="1872"/>
              <a:ext cx="174" cy="251"/>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55" name="Line 81"/>
            <p:cNvSpPr>
              <a:spLocks noChangeShapeType="1"/>
            </p:cNvSpPr>
            <p:nvPr/>
          </p:nvSpPr>
          <p:spPr bwMode="auto">
            <a:xfrm>
              <a:off x="3274" y="1601"/>
              <a:ext cx="97" cy="77"/>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56" name="Line 82"/>
            <p:cNvSpPr>
              <a:spLocks noChangeShapeType="1"/>
            </p:cNvSpPr>
            <p:nvPr/>
          </p:nvSpPr>
          <p:spPr bwMode="auto">
            <a:xfrm flipV="1">
              <a:off x="3274" y="1678"/>
              <a:ext cx="97" cy="78"/>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57" name="Line 83"/>
            <p:cNvSpPr>
              <a:spLocks noChangeShapeType="1"/>
            </p:cNvSpPr>
            <p:nvPr/>
          </p:nvSpPr>
          <p:spPr bwMode="auto">
            <a:xfrm flipV="1">
              <a:off x="3371" y="1678"/>
              <a:ext cx="290"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46089" name="Text Box 131"/>
          <p:cNvSpPr txBox="1">
            <a:spLocks noChangeArrowheads="1"/>
          </p:cNvSpPr>
          <p:nvPr/>
        </p:nvSpPr>
        <p:spPr bwMode="auto">
          <a:xfrm>
            <a:off x="1208088" y="836613"/>
            <a:ext cx="895350" cy="30480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sp>
        <p:nvSpPr>
          <p:cNvPr id="46090" name="Text Box 132"/>
          <p:cNvSpPr txBox="1">
            <a:spLocks noChangeArrowheads="1"/>
          </p:cNvSpPr>
          <p:nvPr/>
        </p:nvSpPr>
        <p:spPr bwMode="auto">
          <a:xfrm>
            <a:off x="3513138" y="4005263"/>
            <a:ext cx="971550" cy="36671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Arial" charset="0"/>
                <a:ea typeface="ＭＳ Ｐゴシック" charset="-128"/>
              </a:rPr>
              <a:t>雄 </a:t>
            </a:r>
            <a:r>
              <a:rPr kumimoji="1" lang="en-US" altLang="ja-JP">
                <a:solidFill>
                  <a:srgbClr val="000000"/>
                </a:solidFill>
                <a:latin typeface="Arial" charset="0"/>
                <a:ea typeface="ＭＳ Ｐゴシック" charset="-128"/>
              </a:rPr>
              <a:t>Male</a:t>
            </a:r>
          </a:p>
        </p:txBody>
      </p:sp>
      <p:grpSp>
        <p:nvGrpSpPr>
          <p:cNvPr id="10" name="Group 247"/>
          <p:cNvGrpSpPr>
            <a:grpSpLocks/>
          </p:cNvGrpSpPr>
          <p:nvPr/>
        </p:nvGrpSpPr>
        <p:grpSpPr bwMode="auto">
          <a:xfrm flipV="1">
            <a:off x="2360614" y="304800"/>
            <a:ext cx="1450975" cy="412750"/>
            <a:chOff x="432" y="1728"/>
            <a:chExt cx="2688" cy="765"/>
          </a:xfrm>
        </p:grpSpPr>
        <p:sp>
          <p:nvSpPr>
            <p:cNvPr id="46815" name="AutoShape 248"/>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16" name="AutoShape 249"/>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17" name="AutoShape 250"/>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18" name="AutoShape 251"/>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19" name="AutoShape 252"/>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20" name="AutoShape 253"/>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21" name="Oval 254"/>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22" name="Oval 255"/>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23" name="AutoShape 256"/>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24" name="AutoShape 257"/>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25" name="AutoShape 258"/>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26" name="AutoShape 259"/>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27" name="AutoShape 260"/>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28" name="AutoShape 261"/>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29" name="Oval 262"/>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30" name="AutoShape 263"/>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31" name="AutoShape 264"/>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32" name="AutoShape 265"/>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33" name="AutoShape 266"/>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34" name="AutoShape 267"/>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35" name="AutoShape 268"/>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36" name="Oval 269"/>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37" name="Line 270"/>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38" name="Line 271"/>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39" name="Line 272"/>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40" name="AutoShape 273"/>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41" name="AutoShape 274"/>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42" name="AutoShape 275"/>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43" name="AutoShape 276"/>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44" name="Oval 277"/>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45" name="Line 278"/>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46" name="AutoShape 279"/>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47" name="Oval 280"/>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48" name="Line 281"/>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49" name="Line 282"/>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11" name="Group 283"/>
          <p:cNvGrpSpPr>
            <a:grpSpLocks/>
          </p:cNvGrpSpPr>
          <p:nvPr/>
        </p:nvGrpSpPr>
        <p:grpSpPr bwMode="auto">
          <a:xfrm flipV="1">
            <a:off x="3873501" y="304800"/>
            <a:ext cx="1450975" cy="412750"/>
            <a:chOff x="432" y="1728"/>
            <a:chExt cx="2688" cy="765"/>
          </a:xfrm>
        </p:grpSpPr>
        <p:sp>
          <p:nvSpPr>
            <p:cNvPr id="46780" name="AutoShape 284"/>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81" name="AutoShape 285"/>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82" name="AutoShape 286"/>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83" name="AutoShape 287"/>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84" name="AutoShape 288"/>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85" name="AutoShape 289"/>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86" name="Oval 290"/>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87" name="Oval 291"/>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88" name="AutoShape 292"/>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89" name="AutoShape 293"/>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90" name="AutoShape 294"/>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91" name="AutoShape 295"/>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92" name="AutoShape 296"/>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93" name="AutoShape 297"/>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94" name="Oval 298"/>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95" name="AutoShape 299"/>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96" name="AutoShape 300"/>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97" name="AutoShape 301"/>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98" name="AutoShape 302"/>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99" name="AutoShape 303"/>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00" name="AutoShape 304"/>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01" name="Oval 305"/>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02" name="Line 306"/>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03" name="Line 307"/>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04" name="Line 308"/>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05" name="AutoShape 309"/>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06" name="AutoShape 310"/>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07" name="AutoShape 311"/>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08" name="AutoShape 312"/>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09" name="Oval 313"/>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10" name="Line 314"/>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11" name="AutoShape 315"/>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12" name="Oval 316"/>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13" name="Line 317"/>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814" name="Line 318"/>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12" name="Group 319"/>
          <p:cNvGrpSpPr>
            <a:grpSpLocks/>
          </p:cNvGrpSpPr>
          <p:nvPr/>
        </p:nvGrpSpPr>
        <p:grpSpPr bwMode="auto">
          <a:xfrm flipV="1">
            <a:off x="5384801" y="304800"/>
            <a:ext cx="1450975" cy="412750"/>
            <a:chOff x="432" y="1728"/>
            <a:chExt cx="2688" cy="765"/>
          </a:xfrm>
        </p:grpSpPr>
        <p:sp>
          <p:nvSpPr>
            <p:cNvPr id="46745" name="AutoShape 320"/>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46" name="AutoShape 321"/>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47" name="AutoShape 322"/>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48" name="AutoShape 323"/>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49" name="AutoShape 324"/>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50" name="AutoShape 325"/>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51" name="Oval 326"/>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52" name="Oval 327"/>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53" name="AutoShape 328"/>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54" name="AutoShape 329"/>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55" name="AutoShape 330"/>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56" name="AutoShape 331"/>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57" name="AutoShape 332"/>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58" name="AutoShape 333"/>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59" name="Oval 334"/>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60" name="AutoShape 335"/>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61" name="AutoShape 336"/>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62" name="AutoShape 337"/>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63" name="AutoShape 338"/>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64" name="AutoShape 339"/>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65" name="AutoShape 340"/>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66" name="Oval 341"/>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67" name="Line 342"/>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68" name="Line 343"/>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69" name="Line 344"/>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70" name="AutoShape 345"/>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71" name="AutoShape 346"/>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72" name="AutoShape 347"/>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73" name="AutoShape 348"/>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74" name="Oval 349"/>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75" name="Line 350"/>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76" name="AutoShape 351"/>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77" name="Oval 352"/>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78" name="Line 353"/>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79" name="Line 354"/>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13" name="Group 428"/>
          <p:cNvGrpSpPr>
            <a:grpSpLocks/>
          </p:cNvGrpSpPr>
          <p:nvPr/>
        </p:nvGrpSpPr>
        <p:grpSpPr bwMode="auto">
          <a:xfrm flipV="1">
            <a:off x="6969126" y="304800"/>
            <a:ext cx="1450975" cy="412750"/>
            <a:chOff x="432" y="1728"/>
            <a:chExt cx="2688" cy="765"/>
          </a:xfrm>
        </p:grpSpPr>
        <p:sp>
          <p:nvSpPr>
            <p:cNvPr id="46710" name="AutoShape 42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11" name="AutoShape 43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12" name="AutoShape 43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13" name="AutoShape 43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14" name="AutoShape 43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15" name="AutoShape 43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16" name="Oval 43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17" name="Oval 43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18" name="AutoShape 43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19" name="AutoShape 43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20" name="AutoShape 43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21" name="AutoShape 44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22" name="AutoShape 44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23" name="AutoShape 44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24" name="Oval 44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25" name="AutoShape 44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26" name="AutoShape 44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27" name="AutoShape 44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28" name="AutoShape 44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29" name="AutoShape 44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30" name="AutoShape 44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31" name="Oval 45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32" name="Line 45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33" name="Line 45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34" name="Line 45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35" name="AutoShape 45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36" name="AutoShape 45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37" name="AutoShape 45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38" name="AutoShape 45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39" name="Oval 45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40" name="Line 45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41" name="AutoShape 46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42" name="Oval 46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43" name="Line 46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44" name="Line 46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14" name="Group 469"/>
          <p:cNvGrpSpPr>
            <a:grpSpLocks/>
          </p:cNvGrpSpPr>
          <p:nvPr/>
        </p:nvGrpSpPr>
        <p:grpSpPr bwMode="auto">
          <a:xfrm>
            <a:off x="703264" y="692151"/>
            <a:ext cx="8281987" cy="1152525"/>
            <a:chOff x="203" y="436"/>
            <a:chExt cx="5217" cy="726"/>
          </a:xfrm>
        </p:grpSpPr>
        <p:grpSp>
          <p:nvGrpSpPr>
            <p:cNvPr id="15" name="Group 468"/>
            <p:cNvGrpSpPr>
              <a:grpSpLocks/>
            </p:cNvGrpSpPr>
            <p:nvPr/>
          </p:nvGrpSpPr>
          <p:grpSpPr bwMode="auto">
            <a:xfrm>
              <a:off x="203" y="436"/>
              <a:ext cx="5217" cy="726"/>
              <a:chOff x="203" y="412"/>
              <a:chExt cx="5217" cy="726"/>
            </a:xfrm>
          </p:grpSpPr>
          <p:sp>
            <p:nvSpPr>
              <p:cNvPr id="46708" name="Line 465"/>
              <p:cNvSpPr>
                <a:spLocks noChangeShapeType="1"/>
              </p:cNvSpPr>
              <p:nvPr/>
            </p:nvSpPr>
            <p:spPr bwMode="auto">
              <a:xfrm>
                <a:off x="5103" y="412"/>
                <a:ext cx="317" cy="0"/>
              </a:xfrm>
              <a:prstGeom prst="line">
                <a:avLst/>
              </a:prstGeom>
              <a:noFill/>
              <a:ln w="28575">
                <a:solidFill>
                  <a:schemeClr val="tx1"/>
                </a:solidFill>
                <a:round/>
                <a:headEnd/>
                <a:tailEn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09" name="Line 466"/>
              <p:cNvSpPr>
                <a:spLocks noChangeShapeType="1"/>
              </p:cNvSpPr>
              <p:nvPr/>
            </p:nvSpPr>
            <p:spPr bwMode="auto">
              <a:xfrm flipV="1">
                <a:off x="203" y="412"/>
                <a:ext cx="5217" cy="726"/>
              </a:xfrm>
              <a:prstGeom prst="line">
                <a:avLst/>
              </a:prstGeom>
              <a:noFill/>
              <a:ln w="28575">
                <a:solidFill>
                  <a:schemeClr val="tx1"/>
                </a:solidFill>
                <a:round/>
                <a:headEnd/>
                <a:tailEn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46707" name="Line 467"/>
            <p:cNvSpPr>
              <a:spLocks noChangeShapeType="1"/>
            </p:cNvSpPr>
            <p:nvPr/>
          </p:nvSpPr>
          <p:spPr bwMode="auto">
            <a:xfrm>
              <a:off x="203" y="1162"/>
              <a:ext cx="590" cy="0"/>
            </a:xfrm>
            <a:prstGeom prst="line">
              <a:avLst/>
            </a:prstGeom>
            <a:noFill/>
            <a:ln w="28575">
              <a:solidFill>
                <a:schemeClr val="tx1"/>
              </a:solidFill>
              <a:round/>
              <a:headEnd/>
              <a:tailEnd type="triangle" w="med" len="me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46096" name="Line 724"/>
          <p:cNvSpPr>
            <a:spLocks noChangeShapeType="1"/>
          </p:cNvSpPr>
          <p:nvPr/>
        </p:nvSpPr>
        <p:spPr bwMode="auto">
          <a:xfrm flipV="1">
            <a:off x="1928814" y="3644901"/>
            <a:ext cx="1152525" cy="1368425"/>
          </a:xfrm>
          <a:prstGeom prst="line">
            <a:avLst/>
          </a:prstGeom>
          <a:noFill/>
          <a:ln w="28575">
            <a:solidFill>
              <a:schemeClr val="tx1"/>
            </a:solidFill>
            <a:round/>
            <a:headEnd/>
            <a:tailEnd type="triangle" w="med" len="me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097" name="Text Box 762"/>
          <p:cNvSpPr txBox="1">
            <a:spLocks noChangeArrowheads="1"/>
          </p:cNvSpPr>
          <p:nvPr/>
        </p:nvSpPr>
        <p:spPr bwMode="auto">
          <a:xfrm>
            <a:off x="2720975" y="836613"/>
            <a:ext cx="895350" cy="30480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sp>
        <p:nvSpPr>
          <p:cNvPr id="46098" name="Text Box 763"/>
          <p:cNvSpPr txBox="1">
            <a:spLocks noChangeArrowheads="1"/>
          </p:cNvSpPr>
          <p:nvPr/>
        </p:nvSpPr>
        <p:spPr bwMode="auto">
          <a:xfrm>
            <a:off x="4232275" y="836613"/>
            <a:ext cx="895350" cy="30480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sp>
        <p:nvSpPr>
          <p:cNvPr id="46099" name="Text Box 764"/>
          <p:cNvSpPr txBox="1">
            <a:spLocks noChangeArrowheads="1"/>
          </p:cNvSpPr>
          <p:nvPr/>
        </p:nvSpPr>
        <p:spPr bwMode="auto">
          <a:xfrm>
            <a:off x="5745163" y="836613"/>
            <a:ext cx="895350" cy="30480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sp>
        <p:nvSpPr>
          <p:cNvPr id="46100" name="Text Box 765"/>
          <p:cNvSpPr txBox="1">
            <a:spLocks noChangeArrowheads="1"/>
          </p:cNvSpPr>
          <p:nvPr/>
        </p:nvSpPr>
        <p:spPr bwMode="auto">
          <a:xfrm>
            <a:off x="7329488" y="765175"/>
            <a:ext cx="895350" cy="30480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grpSp>
        <p:nvGrpSpPr>
          <p:cNvPr id="16" name="Group 773"/>
          <p:cNvGrpSpPr>
            <a:grpSpLocks noChangeAspect="1"/>
          </p:cNvGrpSpPr>
          <p:nvPr/>
        </p:nvGrpSpPr>
        <p:grpSpPr bwMode="auto">
          <a:xfrm>
            <a:off x="7329489" y="2420938"/>
            <a:ext cx="1450975" cy="412750"/>
            <a:chOff x="2925" y="1434"/>
            <a:chExt cx="2688" cy="765"/>
          </a:xfrm>
        </p:grpSpPr>
        <p:sp>
          <p:nvSpPr>
            <p:cNvPr id="46671" name="AutoShape 774"/>
            <p:cNvSpPr>
              <a:spLocks noChangeAspect="1" noChangeArrowheads="1"/>
            </p:cNvSpPr>
            <p:nvPr/>
          </p:nvSpPr>
          <p:spPr bwMode="auto">
            <a:xfrm flipV="1">
              <a:off x="4084" y="194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72" name="AutoShape 775"/>
            <p:cNvSpPr>
              <a:spLocks noChangeAspect="1" noChangeArrowheads="1"/>
            </p:cNvSpPr>
            <p:nvPr/>
          </p:nvSpPr>
          <p:spPr bwMode="auto">
            <a:xfrm flipV="1">
              <a:off x="429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73" name="AutoShape 776"/>
            <p:cNvSpPr>
              <a:spLocks noChangeAspect="1" noChangeArrowheads="1"/>
            </p:cNvSpPr>
            <p:nvPr/>
          </p:nvSpPr>
          <p:spPr bwMode="auto">
            <a:xfrm flipV="1">
              <a:off x="4084" y="1689"/>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74" name="AutoShape 777"/>
            <p:cNvSpPr>
              <a:spLocks noChangeAspect="1" noChangeArrowheads="1"/>
            </p:cNvSpPr>
            <p:nvPr/>
          </p:nvSpPr>
          <p:spPr bwMode="auto">
            <a:xfrm flipV="1">
              <a:off x="429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75" name="AutoShape 778"/>
            <p:cNvSpPr>
              <a:spLocks noChangeAspect="1" noChangeArrowheads="1"/>
            </p:cNvSpPr>
            <p:nvPr/>
          </p:nvSpPr>
          <p:spPr bwMode="auto">
            <a:xfrm flipV="1">
              <a:off x="4084" y="143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76" name="AutoShape 779"/>
            <p:cNvSpPr>
              <a:spLocks noChangeAspect="1" noChangeArrowheads="1"/>
            </p:cNvSpPr>
            <p:nvPr/>
          </p:nvSpPr>
          <p:spPr bwMode="auto">
            <a:xfrm flipV="1">
              <a:off x="429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77" name="Oval 780"/>
            <p:cNvSpPr>
              <a:spLocks noChangeAspect="1" noChangeArrowheads="1"/>
            </p:cNvSpPr>
            <p:nvPr/>
          </p:nvSpPr>
          <p:spPr bwMode="auto">
            <a:xfrm flipV="1">
              <a:off x="2925"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78" name="Oval 781"/>
            <p:cNvSpPr>
              <a:spLocks noChangeAspect="1" noChangeArrowheads="1"/>
            </p:cNvSpPr>
            <p:nvPr/>
          </p:nvSpPr>
          <p:spPr bwMode="auto">
            <a:xfrm flipV="1">
              <a:off x="4107"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79" name="AutoShape 782"/>
            <p:cNvSpPr>
              <a:spLocks noChangeAspect="1" noChangeArrowheads="1"/>
            </p:cNvSpPr>
            <p:nvPr/>
          </p:nvSpPr>
          <p:spPr bwMode="auto">
            <a:xfrm flipV="1">
              <a:off x="4593"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80" name="AutoShape 783"/>
            <p:cNvSpPr>
              <a:spLocks noChangeAspect="1" noChangeArrowheads="1"/>
            </p:cNvSpPr>
            <p:nvPr/>
          </p:nvSpPr>
          <p:spPr bwMode="auto">
            <a:xfrm flipV="1">
              <a:off x="480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81" name="AutoShape 784"/>
            <p:cNvSpPr>
              <a:spLocks noChangeAspect="1" noChangeArrowheads="1"/>
            </p:cNvSpPr>
            <p:nvPr/>
          </p:nvSpPr>
          <p:spPr bwMode="auto">
            <a:xfrm flipV="1">
              <a:off x="4593"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82" name="AutoShape 785"/>
            <p:cNvSpPr>
              <a:spLocks noChangeAspect="1" noChangeArrowheads="1"/>
            </p:cNvSpPr>
            <p:nvPr/>
          </p:nvSpPr>
          <p:spPr bwMode="auto">
            <a:xfrm flipV="1">
              <a:off x="480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83" name="AutoShape 786"/>
            <p:cNvSpPr>
              <a:spLocks noChangeAspect="1" noChangeArrowheads="1"/>
            </p:cNvSpPr>
            <p:nvPr/>
          </p:nvSpPr>
          <p:spPr bwMode="auto">
            <a:xfrm flipV="1">
              <a:off x="4593" y="143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84" name="AutoShape 787"/>
            <p:cNvSpPr>
              <a:spLocks noChangeAspect="1" noChangeArrowheads="1"/>
            </p:cNvSpPr>
            <p:nvPr/>
          </p:nvSpPr>
          <p:spPr bwMode="auto">
            <a:xfrm flipV="1">
              <a:off x="480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85" name="Oval 788"/>
            <p:cNvSpPr>
              <a:spLocks noChangeAspect="1" noChangeArrowheads="1"/>
            </p:cNvSpPr>
            <p:nvPr/>
          </p:nvSpPr>
          <p:spPr bwMode="auto">
            <a:xfrm flipV="1">
              <a:off x="4617"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86" name="AutoShape 789"/>
            <p:cNvSpPr>
              <a:spLocks noChangeAspect="1" noChangeArrowheads="1"/>
            </p:cNvSpPr>
            <p:nvPr/>
          </p:nvSpPr>
          <p:spPr bwMode="auto">
            <a:xfrm flipV="1">
              <a:off x="5080"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87" name="AutoShape 790"/>
            <p:cNvSpPr>
              <a:spLocks noChangeAspect="1" noChangeArrowheads="1"/>
            </p:cNvSpPr>
            <p:nvPr/>
          </p:nvSpPr>
          <p:spPr bwMode="auto">
            <a:xfrm flipV="1">
              <a:off x="5289" y="194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88" name="AutoShape 791"/>
            <p:cNvSpPr>
              <a:spLocks noChangeAspect="1" noChangeArrowheads="1"/>
            </p:cNvSpPr>
            <p:nvPr/>
          </p:nvSpPr>
          <p:spPr bwMode="auto">
            <a:xfrm flipV="1">
              <a:off x="5080"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89" name="AutoShape 792"/>
            <p:cNvSpPr>
              <a:spLocks noChangeAspect="1" noChangeArrowheads="1"/>
            </p:cNvSpPr>
            <p:nvPr/>
          </p:nvSpPr>
          <p:spPr bwMode="auto">
            <a:xfrm flipV="1">
              <a:off x="5289" y="1689"/>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90" name="AutoShape 793"/>
            <p:cNvSpPr>
              <a:spLocks noChangeAspect="1" noChangeArrowheads="1"/>
            </p:cNvSpPr>
            <p:nvPr/>
          </p:nvSpPr>
          <p:spPr bwMode="auto">
            <a:xfrm flipV="1">
              <a:off x="5080" y="143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91" name="AutoShape 794"/>
            <p:cNvSpPr>
              <a:spLocks noChangeAspect="1" noChangeArrowheads="1"/>
            </p:cNvSpPr>
            <p:nvPr/>
          </p:nvSpPr>
          <p:spPr bwMode="auto">
            <a:xfrm flipV="1">
              <a:off x="5289" y="143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92" name="Oval 795"/>
            <p:cNvSpPr>
              <a:spLocks noChangeAspect="1" noChangeArrowheads="1"/>
            </p:cNvSpPr>
            <p:nvPr/>
          </p:nvSpPr>
          <p:spPr bwMode="auto">
            <a:xfrm flipV="1">
              <a:off x="5103"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93" name="Line 796"/>
            <p:cNvSpPr>
              <a:spLocks noChangeAspect="1" noChangeShapeType="1"/>
            </p:cNvSpPr>
            <p:nvPr/>
          </p:nvSpPr>
          <p:spPr bwMode="auto">
            <a:xfrm flipV="1">
              <a:off x="4269" y="2083"/>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94" name="Line 797"/>
            <p:cNvSpPr>
              <a:spLocks noChangeAspect="1" noChangeShapeType="1"/>
            </p:cNvSpPr>
            <p:nvPr/>
          </p:nvSpPr>
          <p:spPr bwMode="auto">
            <a:xfrm flipV="1">
              <a:off x="4779" y="2083"/>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95" name="Line 798"/>
            <p:cNvSpPr>
              <a:spLocks noChangeAspect="1" noChangeShapeType="1"/>
            </p:cNvSpPr>
            <p:nvPr/>
          </p:nvSpPr>
          <p:spPr bwMode="auto">
            <a:xfrm flipV="1">
              <a:off x="5265" y="2083"/>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96" name="AutoShape 799"/>
            <p:cNvSpPr>
              <a:spLocks noChangeAspect="1" noChangeArrowheads="1"/>
            </p:cNvSpPr>
            <p:nvPr/>
          </p:nvSpPr>
          <p:spPr bwMode="auto">
            <a:xfrm flipV="1">
              <a:off x="3597"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97" name="AutoShape 800"/>
            <p:cNvSpPr>
              <a:spLocks noChangeAspect="1" noChangeArrowheads="1"/>
            </p:cNvSpPr>
            <p:nvPr/>
          </p:nvSpPr>
          <p:spPr bwMode="auto">
            <a:xfrm flipV="1">
              <a:off x="3806" y="194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98" name="AutoShape 801"/>
            <p:cNvSpPr>
              <a:spLocks noChangeAspect="1" noChangeArrowheads="1"/>
            </p:cNvSpPr>
            <p:nvPr/>
          </p:nvSpPr>
          <p:spPr bwMode="auto">
            <a:xfrm flipV="1">
              <a:off x="3597"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99" name="AutoShape 802"/>
            <p:cNvSpPr>
              <a:spLocks noChangeAspect="1" noChangeArrowheads="1"/>
            </p:cNvSpPr>
            <p:nvPr/>
          </p:nvSpPr>
          <p:spPr bwMode="auto">
            <a:xfrm flipV="1">
              <a:off x="3806" y="1689"/>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00" name="Oval 803"/>
            <p:cNvSpPr>
              <a:spLocks noChangeAspect="1" noChangeArrowheads="1"/>
            </p:cNvSpPr>
            <p:nvPr/>
          </p:nvSpPr>
          <p:spPr bwMode="auto">
            <a:xfrm flipV="1">
              <a:off x="3620"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01" name="Line 804"/>
            <p:cNvSpPr>
              <a:spLocks noChangeAspect="1" noChangeShapeType="1"/>
            </p:cNvSpPr>
            <p:nvPr/>
          </p:nvSpPr>
          <p:spPr bwMode="auto">
            <a:xfrm flipV="1">
              <a:off x="3782" y="2083"/>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02" name="AutoShape 805"/>
            <p:cNvSpPr>
              <a:spLocks noChangeAspect="1" noChangeArrowheads="1"/>
            </p:cNvSpPr>
            <p:nvPr/>
          </p:nvSpPr>
          <p:spPr bwMode="auto">
            <a:xfrm flipV="1">
              <a:off x="3249"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03" name="Oval 806"/>
            <p:cNvSpPr>
              <a:spLocks noChangeAspect="1" noChangeArrowheads="1"/>
            </p:cNvSpPr>
            <p:nvPr/>
          </p:nvSpPr>
          <p:spPr bwMode="auto">
            <a:xfrm flipV="1">
              <a:off x="3273"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04" name="Line 807"/>
            <p:cNvSpPr>
              <a:spLocks noChangeAspect="1" noChangeShapeType="1"/>
            </p:cNvSpPr>
            <p:nvPr/>
          </p:nvSpPr>
          <p:spPr bwMode="auto">
            <a:xfrm flipV="1">
              <a:off x="3435" y="2083"/>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705" name="Line 808"/>
            <p:cNvSpPr>
              <a:spLocks noChangeAspect="1" noChangeShapeType="1"/>
            </p:cNvSpPr>
            <p:nvPr/>
          </p:nvSpPr>
          <p:spPr bwMode="auto">
            <a:xfrm flipV="1">
              <a:off x="3110" y="2083"/>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17" name="Group 809"/>
          <p:cNvGrpSpPr>
            <a:grpSpLocks noChangeAspect="1"/>
          </p:cNvGrpSpPr>
          <p:nvPr/>
        </p:nvGrpSpPr>
        <p:grpSpPr bwMode="auto">
          <a:xfrm>
            <a:off x="8799514" y="2420938"/>
            <a:ext cx="1450975" cy="412750"/>
            <a:chOff x="2925" y="1434"/>
            <a:chExt cx="2688" cy="765"/>
          </a:xfrm>
        </p:grpSpPr>
        <p:sp>
          <p:nvSpPr>
            <p:cNvPr id="46636" name="AutoShape 810"/>
            <p:cNvSpPr>
              <a:spLocks noChangeAspect="1" noChangeArrowheads="1"/>
            </p:cNvSpPr>
            <p:nvPr/>
          </p:nvSpPr>
          <p:spPr bwMode="auto">
            <a:xfrm flipV="1">
              <a:off x="4084" y="194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37" name="AutoShape 811"/>
            <p:cNvSpPr>
              <a:spLocks noChangeAspect="1" noChangeArrowheads="1"/>
            </p:cNvSpPr>
            <p:nvPr/>
          </p:nvSpPr>
          <p:spPr bwMode="auto">
            <a:xfrm flipV="1">
              <a:off x="429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38" name="AutoShape 812"/>
            <p:cNvSpPr>
              <a:spLocks noChangeAspect="1" noChangeArrowheads="1"/>
            </p:cNvSpPr>
            <p:nvPr/>
          </p:nvSpPr>
          <p:spPr bwMode="auto">
            <a:xfrm flipV="1">
              <a:off x="4084" y="1689"/>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39" name="AutoShape 813"/>
            <p:cNvSpPr>
              <a:spLocks noChangeAspect="1" noChangeArrowheads="1"/>
            </p:cNvSpPr>
            <p:nvPr/>
          </p:nvSpPr>
          <p:spPr bwMode="auto">
            <a:xfrm flipV="1">
              <a:off x="429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40" name="AutoShape 814"/>
            <p:cNvSpPr>
              <a:spLocks noChangeAspect="1" noChangeArrowheads="1"/>
            </p:cNvSpPr>
            <p:nvPr/>
          </p:nvSpPr>
          <p:spPr bwMode="auto">
            <a:xfrm flipV="1">
              <a:off x="4084" y="143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41" name="AutoShape 815"/>
            <p:cNvSpPr>
              <a:spLocks noChangeAspect="1" noChangeArrowheads="1"/>
            </p:cNvSpPr>
            <p:nvPr/>
          </p:nvSpPr>
          <p:spPr bwMode="auto">
            <a:xfrm flipV="1">
              <a:off x="429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42" name="Oval 816"/>
            <p:cNvSpPr>
              <a:spLocks noChangeAspect="1" noChangeArrowheads="1"/>
            </p:cNvSpPr>
            <p:nvPr/>
          </p:nvSpPr>
          <p:spPr bwMode="auto">
            <a:xfrm flipV="1">
              <a:off x="2925"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43" name="Oval 817"/>
            <p:cNvSpPr>
              <a:spLocks noChangeAspect="1" noChangeArrowheads="1"/>
            </p:cNvSpPr>
            <p:nvPr/>
          </p:nvSpPr>
          <p:spPr bwMode="auto">
            <a:xfrm flipV="1">
              <a:off x="4107"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44" name="AutoShape 818"/>
            <p:cNvSpPr>
              <a:spLocks noChangeAspect="1" noChangeArrowheads="1"/>
            </p:cNvSpPr>
            <p:nvPr/>
          </p:nvSpPr>
          <p:spPr bwMode="auto">
            <a:xfrm flipV="1">
              <a:off x="4593"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45" name="AutoShape 819"/>
            <p:cNvSpPr>
              <a:spLocks noChangeAspect="1" noChangeArrowheads="1"/>
            </p:cNvSpPr>
            <p:nvPr/>
          </p:nvSpPr>
          <p:spPr bwMode="auto">
            <a:xfrm flipV="1">
              <a:off x="480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46" name="AutoShape 820"/>
            <p:cNvSpPr>
              <a:spLocks noChangeAspect="1" noChangeArrowheads="1"/>
            </p:cNvSpPr>
            <p:nvPr/>
          </p:nvSpPr>
          <p:spPr bwMode="auto">
            <a:xfrm flipV="1">
              <a:off x="4593"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47" name="AutoShape 821"/>
            <p:cNvSpPr>
              <a:spLocks noChangeAspect="1" noChangeArrowheads="1"/>
            </p:cNvSpPr>
            <p:nvPr/>
          </p:nvSpPr>
          <p:spPr bwMode="auto">
            <a:xfrm flipV="1">
              <a:off x="480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48" name="AutoShape 822"/>
            <p:cNvSpPr>
              <a:spLocks noChangeAspect="1" noChangeArrowheads="1"/>
            </p:cNvSpPr>
            <p:nvPr/>
          </p:nvSpPr>
          <p:spPr bwMode="auto">
            <a:xfrm flipV="1">
              <a:off x="4593" y="143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49" name="AutoShape 823"/>
            <p:cNvSpPr>
              <a:spLocks noChangeAspect="1" noChangeArrowheads="1"/>
            </p:cNvSpPr>
            <p:nvPr/>
          </p:nvSpPr>
          <p:spPr bwMode="auto">
            <a:xfrm flipV="1">
              <a:off x="480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50" name="Oval 824"/>
            <p:cNvSpPr>
              <a:spLocks noChangeAspect="1" noChangeArrowheads="1"/>
            </p:cNvSpPr>
            <p:nvPr/>
          </p:nvSpPr>
          <p:spPr bwMode="auto">
            <a:xfrm flipV="1">
              <a:off x="4617"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51" name="AutoShape 825"/>
            <p:cNvSpPr>
              <a:spLocks noChangeAspect="1" noChangeArrowheads="1"/>
            </p:cNvSpPr>
            <p:nvPr/>
          </p:nvSpPr>
          <p:spPr bwMode="auto">
            <a:xfrm flipV="1">
              <a:off x="5080"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52" name="AutoShape 826"/>
            <p:cNvSpPr>
              <a:spLocks noChangeAspect="1" noChangeArrowheads="1"/>
            </p:cNvSpPr>
            <p:nvPr/>
          </p:nvSpPr>
          <p:spPr bwMode="auto">
            <a:xfrm flipV="1">
              <a:off x="5289" y="194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53" name="AutoShape 827"/>
            <p:cNvSpPr>
              <a:spLocks noChangeAspect="1" noChangeArrowheads="1"/>
            </p:cNvSpPr>
            <p:nvPr/>
          </p:nvSpPr>
          <p:spPr bwMode="auto">
            <a:xfrm flipV="1">
              <a:off x="5080"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54" name="AutoShape 828"/>
            <p:cNvSpPr>
              <a:spLocks noChangeAspect="1" noChangeArrowheads="1"/>
            </p:cNvSpPr>
            <p:nvPr/>
          </p:nvSpPr>
          <p:spPr bwMode="auto">
            <a:xfrm flipV="1">
              <a:off x="5289" y="1689"/>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55" name="AutoShape 829"/>
            <p:cNvSpPr>
              <a:spLocks noChangeAspect="1" noChangeArrowheads="1"/>
            </p:cNvSpPr>
            <p:nvPr/>
          </p:nvSpPr>
          <p:spPr bwMode="auto">
            <a:xfrm flipV="1">
              <a:off x="5080" y="143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56" name="AutoShape 830"/>
            <p:cNvSpPr>
              <a:spLocks noChangeAspect="1" noChangeArrowheads="1"/>
            </p:cNvSpPr>
            <p:nvPr/>
          </p:nvSpPr>
          <p:spPr bwMode="auto">
            <a:xfrm flipV="1">
              <a:off x="5289" y="143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57" name="Oval 831"/>
            <p:cNvSpPr>
              <a:spLocks noChangeAspect="1" noChangeArrowheads="1"/>
            </p:cNvSpPr>
            <p:nvPr/>
          </p:nvSpPr>
          <p:spPr bwMode="auto">
            <a:xfrm flipV="1">
              <a:off x="5103"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58" name="Line 832"/>
            <p:cNvSpPr>
              <a:spLocks noChangeAspect="1" noChangeShapeType="1"/>
            </p:cNvSpPr>
            <p:nvPr/>
          </p:nvSpPr>
          <p:spPr bwMode="auto">
            <a:xfrm flipV="1">
              <a:off x="4269" y="2083"/>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59" name="Line 833"/>
            <p:cNvSpPr>
              <a:spLocks noChangeAspect="1" noChangeShapeType="1"/>
            </p:cNvSpPr>
            <p:nvPr/>
          </p:nvSpPr>
          <p:spPr bwMode="auto">
            <a:xfrm flipV="1">
              <a:off x="4779" y="2083"/>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60" name="Line 834"/>
            <p:cNvSpPr>
              <a:spLocks noChangeAspect="1" noChangeShapeType="1"/>
            </p:cNvSpPr>
            <p:nvPr/>
          </p:nvSpPr>
          <p:spPr bwMode="auto">
            <a:xfrm flipV="1">
              <a:off x="5265" y="2083"/>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61" name="AutoShape 835"/>
            <p:cNvSpPr>
              <a:spLocks noChangeAspect="1" noChangeArrowheads="1"/>
            </p:cNvSpPr>
            <p:nvPr/>
          </p:nvSpPr>
          <p:spPr bwMode="auto">
            <a:xfrm flipV="1">
              <a:off x="3597"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62" name="AutoShape 836"/>
            <p:cNvSpPr>
              <a:spLocks noChangeAspect="1" noChangeArrowheads="1"/>
            </p:cNvSpPr>
            <p:nvPr/>
          </p:nvSpPr>
          <p:spPr bwMode="auto">
            <a:xfrm flipV="1">
              <a:off x="3806" y="1944"/>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63" name="AutoShape 837"/>
            <p:cNvSpPr>
              <a:spLocks noChangeAspect="1" noChangeArrowheads="1"/>
            </p:cNvSpPr>
            <p:nvPr/>
          </p:nvSpPr>
          <p:spPr bwMode="auto">
            <a:xfrm flipV="1">
              <a:off x="3597" y="1689"/>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64" name="AutoShape 838"/>
            <p:cNvSpPr>
              <a:spLocks noChangeAspect="1" noChangeArrowheads="1"/>
            </p:cNvSpPr>
            <p:nvPr/>
          </p:nvSpPr>
          <p:spPr bwMode="auto">
            <a:xfrm flipV="1">
              <a:off x="3806" y="1689"/>
              <a:ext cx="208"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65" name="Oval 839"/>
            <p:cNvSpPr>
              <a:spLocks noChangeAspect="1" noChangeArrowheads="1"/>
            </p:cNvSpPr>
            <p:nvPr/>
          </p:nvSpPr>
          <p:spPr bwMode="auto">
            <a:xfrm flipV="1">
              <a:off x="3620"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66" name="Line 840"/>
            <p:cNvSpPr>
              <a:spLocks noChangeAspect="1" noChangeShapeType="1"/>
            </p:cNvSpPr>
            <p:nvPr/>
          </p:nvSpPr>
          <p:spPr bwMode="auto">
            <a:xfrm flipV="1">
              <a:off x="3782" y="2083"/>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67" name="AutoShape 841"/>
            <p:cNvSpPr>
              <a:spLocks noChangeAspect="1" noChangeArrowheads="1"/>
            </p:cNvSpPr>
            <p:nvPr/>
          </p:nvSpPr>
          <p:spPr bwMode="auto">
            <a:xfrm flipV="1">
              <a:off x="3249" y="1944"/>
              <a:ext cx="209" cy="255"/>
            </a:xfrm>
            <a:prstGeom prst="roundRect">
              <a:avLst>
                <a:gd name="adj" fmla="val 16667"/>
              </a:avLst>
            </a:prstGeom>
            <a:solidFill>
              <a:srgbClr val="FFFF8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68" name="Oval 842"/>
            <p:cNvSpPr>
              <a:spLocks noChangeAspect="1" noChangeArrowheads="1"/>
            </p:cNvSpPr>
            <p:nvPr/>
          </p:nvSpPr>
          <p:spPr bwMode="auto">
            <a:xfrm flipV="1">
              <a:off x="3273" y="1990"/>
              <a:ext cx="162" cy="163"/>
            </a:xfrm>
            <a:prstGeom prst="ellipse">
              <a:avLst/>
            </a:prstGeom>
            <a:solidFill>
              <a:srgbClr val="FFFF00"/>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69" name="Line 843"/>
            <p:cNvSpPr>
              <a:spLocks noChangeAspect="1" noChangeShapeType="1"/>
            </p:cNvSpPr>
            <p:nvPr/>
          </p:nvSpPr>
          <p:spPr bwMode="auto">
            <a:xfrm flipV="1">
              <a:off x="3435" y="2083"/>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70" name="Line 844"/>
            <p:cNvSpPr>
              <a:spLocks noChangeAspect="1" noChangeShapeType="1"/>
            </p:cNvSpPr>
            <p:nvPr/>
          </p:nvSpPr>
          <p:spPr bwMode="auto">
            <a:xfrm flipV="1">
              <a:off x="3110" y="2083"/>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18" name="Group 965"/>
          <p:cNvGrpSpPr>
            <a:grpSpLocks/>
          </p:cNvGrpSpPr>
          <p:nvPr/>
        </p:nvGrpSpPr>
        <p:grpSpPr bwMode="auto">
          <a:xfrm>
            <a:off x="1712913" y="1477964"/>
            <a:ext cx="5986462" cy="815975"/>
            <a:chOff x="839" y="931"/>
            <a:chExt cx="3771" cy="514"/>
          </a:xfrm>
        </p:grpSpPr>
        <p:grpSp>
          <p:nvGrpSpPr>
            <p:cNvPr id="19" name="Group 470"/>
            <p:cNvGrpSpPr>
              <a:grpSpLocks/>
            </p:cNvGrpSpPr>
            <p:nvPr/>
          </p:nvGrpSpPr>
          <p:grpSpPr bwMode="auto">
            <a:xfrm flipV="1">
              <a:off x="839" y="935"/>
              <a:ext cx="914" cy="260"/>
              <a:chOff x="432" y="1728"/>
              <a:chExt cx="2688" cy="765"/>
            </a:xfrm>
          </p:grpSpPr>
          <p:sp>
            <p:nvSpPr>
              <p:cNvPr id="46601" name="AutoShape 471"/>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02" name="AutoShape 472"/>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03" name="AutoShape 473"/>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04" name="AutoShape 474"/>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05" name="AutoShape 475"/>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06" name="AutoShape 476"/>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07" name="Oval 477"/>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08" name="Oval 478"/>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09" name="AutoShape 479"/>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10" name="AutoShape 480"/>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11" name="AutoShape 481"/>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12" name="AutoShape 482"/>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13" name="AutoShape 483"/>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14" name="AutoShape 484"/>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15" name="Oval 485"/>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16" name="AutoShape 486"/>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17" name="AutoShape 487"/>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18" name="AutoShape 488"/>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19" name="AutoShape 489"/>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20" name="AutoShape 490"/>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21" name="AutoShape 491"/>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22" name="Oval 492"/>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23" name="Line 493"/>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24" name="Line 494"/>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25" name="Line 495"/>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26" name="AutoShape 496"/>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27" name="AutoShape 497"/>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28" name="AutoShape 498"/>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29" name="AutoShape 499"/>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30" name="Oval 500"/>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31" name="Line 501"/>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32" name="AutoShape 502"/>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33" name="Oval 503"/>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34" name="Line 504"/>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35" name="Line 505"/>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20" name="Group 725"/>
            <p:cNvGrpSpPr>
              <a:grpSpLocks/>
            </p:cNvGrpSpPr>
            <p:nvPr/>
          </p:nvGrpSpPr>
          <p:grpSpPr bwMode="auto">
            <a:xfrm flipV="1">
              <a:off x="1791" y="935"/>
              <a:ext cx="914" cy="260"/>
              <a:chOff x="432" y="1728"/>
              <a:chExt cx="2688" cy="765"/>
            </a:xfrm>
          </p:grpSpPr>
          <p:sp>
            <p:nvSpPr>
              <p:cNvPr id="46566" name="AutoShape 726"/>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67" name="AutoShape 727"/>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68" name="AutoShape 728"/>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69" name="AutoShape 729"/>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70" name="AutoShape 730"/>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71" name="AutoShape 731"/>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72" name="Oval 732"/>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73" name="Oval 733"/>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74" name="AutoShape 734"/>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75" name="AutoShape 735"/>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76" name="AutoShape 736"/>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77" name="AutoShape 737"/>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78" name="AutoShape 738"/>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79" name="AutoShape 739"/>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80" name="Oval 740"/>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81" name="AutoShape 741"/>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82" name="AutoShape 742"/>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83" name="AutoShape 743"/>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84" name="AutoShape 744"/>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85" name="AutoShape 745"/>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86" name="AutoShape 746"/>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87" name="Oval 747"/>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88" name="Line 748"/>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89" name="Line 749"/>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90" name="Line 750"/>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91" name="AutoShape 751"/>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92" name="AutoShape 752"/>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93" name="AutoShape 753"/>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94" name="AutoShape 754"/>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95" name="Oval 755"/>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96" name="Line 756"/>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97" name="AutoShape 757"/>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98" name="Oval 758"/>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99" name="Line 759"/>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600" name="Line 760"/>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46490" name="Text Box 766"/>
            <p:cNvSpPr txBox="1">
              <a:spLocks noChangeArrowheads="1"/>
            </p:cNvSpPr>
            <p:nvPr/>
          </p:nvSpPr>
          <p:spPr bwMode="auto">
            <a:xfrm>
              <a:off x="1020" y="1253"/>
              <a:ext cx="564" cy="19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sp>
          <p:nvSpPr>
            <p:cNvPr id="46491" name="Text Box 767"/>
            <p:cNvSpPr txBox="1">
              <a:spLocks noChangeArrowheads="1"/>
            </p:cNvSpPr>
            <p:nvPr/>
          </p:nvSpPr>
          <p:spPr bwMode="auto">
            <a:xfrm>
              <a:off x="1973" y="1253"/>
              <a:ext cx="564" cy="19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grpSp>
          <p:nvGrpSpPr>
            <p:cNvPr id="21" name="Group 845"/>
            <p:cNvGrpSpPr>
              <a:grpSpLocks/>
            </p:cNvGrpSpPr>
            <p:nvPr/>
          </p:nvGrpSpPr>
          <p:grpSpPr bwMode="auto">
            <a:xfrm flipV="1">
              <a:off x="2744" y="931"/>
              <a:ext cx="914" cy="260"/>
              <a:chOff x="432" y="1728"/>
              <a:chExt cx="2688" cy="765"/>
            </a:xfrm>
          </p:grpSpPr>
          <p:sp>
            <p:nvSpPr>
              <p:cNvPr id="46531" name="AutoShape 846"/>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32" name="AutoShape 847"/>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33" name="AutoShape 848"/>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34" name="AutoShape 849"/>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35" name="AutoShape 850"/>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36" name="AutoShape 851"/>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37" name="Oval 852"/>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38" name="Oval 853"/>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39" name="AutoShape 854"/>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40" name="AutoShape 855"/>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41" name="AutoShape 856"/>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42" name="AutoShape 857"/>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43" name="AutoShape 858"/>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44" name="AutoShape 859"/>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45" name="Oval 860"/>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46" name="AutoShape 861"/>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47" name="AutoShape 862"/>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48" name="AutoShape 863"/>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49" name="AutoShape 864"/>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50" name="AutoShape 865"/>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51" name="AutoShape 866"/>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52" name="Oval 867"/>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53" name="Line 868"/>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54" name="Line 869"/>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55" name="Line 870"/>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56" name="AutoShape 871"/>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57" name="AutoShape 872"/>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58" name="AutoShape 873"/>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59" name="AutoShape 874"/>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60" name="Oval 875"/>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61" name="Line 876"/>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62" name="AutoShape 877"/>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63" name="Oval 878"/>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64" name="Line 879"/>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65" name="Line 880"/>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22" name="Group 881"/>
            <p:cNvGrpSpPr>
              <a:grpSpLocks/>
            </p:cNvGrpSpPr>
            <p:nvPr/>
          </p:nvGrpSpPr>
          <p:grpSpPr bwMode="auto">
            <a:xfrm flipV="1">
              <a:off x="3696" y="931"/>
              <a:ext cx="914" cy="260"/>
              <a:chOff x="432" y="1728"/>
              <a:chExt cx="2688" cy="765"/>
            </a:xfrm>
          </p:grpSpPr>
          <p:sp>
            <p:nvSpPr>
              <p:cNvPr id="46496" name="AutoShape 882"/>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97" name="AutoShape 883"/>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98" name="AutoShape 884"/>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99" name="AutoShape 885"/>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00" name="AutoShape 886"/>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01" name="AutoShape 887"/>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02" name="Oval 888"/>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03" name="Oval 889"/>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04" name="AutoShape 890"/>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05" name="AutoShape 891"/>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06" name="AutoShape 892"/>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07" name="AutoShape 893"/>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08" name="AutoShape 894"/>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09" name="AutoShape 895"/>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10" name="Oval 896"/>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11" name="AutoShape 897"/>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12" name="AutoShape 898"/>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13" name="AutoShape 899"/>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14" name="AutoShape 900"/>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15" name="AutoShape 901"/>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16" name="AutoShape 902"/>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17" name="Oval 903"/>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18" name="Line 904"/>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19" name="Line 905"/>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20" name="Line 906"/>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21" name="AutoShape 907"/>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22" name="AutoShape 908"/>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23" name="AutoShape 909"/>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24" name="AutoShape 910"/>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25" name="Oval 911"/>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26" name="Line 912"/>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27" name="AutoShape 913"/>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28" name="Oval 914"/>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29" name="Line 915"/>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530" name="Line 916"/>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46494" name="Text Box 917"/>
            <p:cNvSpPr txBox="1">
              <a:spLocks noChangeArrowheads="1"/>
            </p:cNvSpPr>
            <p:nvPr/>
          </p:nvSpPr>
          <p:spPr bwMode="auto">
            <a:xfrm>
              <a:off x="3061" y="1253"/>
              <a:ext cx="564" cy="19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sp>
          <p:nvSpPr>
            <p:cNvPr id="46495" name="Text Box 918"/>
            <p:cNvSpPr txBox="1">
              <a:spLocks noChangeArrowheads="1"/>
            </p:cNvSpPr>
            <p:nvPr/>
          </p:nvSpPr>
          <p:spPr bwMode="auto">
            <a:xfrm>
              <a:off x="3969" y="1253"/>
              <a:ext cx="564" cy="19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grpSp>
      <p:sp>
        <p:nvSpPr>
          <p:cNvPr id="46104" name="Text Box 919"/>
          <p:cNvSpPr txBox="1">
            <a:spLocks noChangeArrowheads="1"/>
          </p:cNvSpPr>
          <p:nvPr/>
        </p:nvSpPr>
        <p:spPr bwMode="auto">
          <a:xfrm>
            <a:off x="6248400" y="2924175"/>
            <a:ext cx="895350" cy="30480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sp>
        <p:nvSpPr>
          <p:cNvPr id="46105" name="Text Box 920"/>
          <p:cNvSpPr txBox="1">
            <a:spLocks noChangeArrowheads="1"/>
          </p:cNvSpPr>
          <p:nvPr/>
        </p:nvSpPr>
        <p:spPr bwMode="auto">
          <a:xfrm>
            <a:off x="7689850" y="2924175"/>
            <a:ext cx="895350" cy="30480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sp>
        <p:nvSpPr>
          <p:cNvPr id="46106" name="Text Box 921"/>
          <p:cNvSpPr txBox="1">
            <a:spLocks noChangeArrowheads="1"/>
          </p:cNvSpPr>
          <p:nvPr/>
        </p:nvSpPr>
        <p:spPr bwMode="auto">
          <a:xfrm>
            <a:off x="9077325" y="2924175"/>
            <a:ext cx="895350" cy="30480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grpSp>
        <p:nvGrpSpPr>
          <p:cNvPr id="23" name="Group 964"/>
          <p:cNvGrpSpPr>
            <a:grpSpLocks/>
          </p:cNvGrpSpPr>
          <p:nvPr/>
        </p:nvGrpSpPr>
        <p:grpSpPr bwMode="auto">
          <a:xfrm>
            <a:off x="-447675" y="5949951"/>
            <a:ext cx="9085263" cy="881063"/>
            <a:chOff x="158" y="2750"/>
            <a:chExt cx="5723" cy="555"/>
          </a:xfrm>
        </p:grpSpPr>
        <p:grpSp>
          <p:nvGrpSpPr>
            <p:cNvPr id="24" name="Group 722"/>
            <p:cNvGrpSpPr>
              <a:grpSpLocks/>
            </p:cNvGrpSpPr>
            <p:nvPr/>
          </p:nvGrpSpPr>
          <p:grpSpPr bwMode="auto">
            <a:xfrm>
              <a:off x="158" y="2750"/>
              <a:ext cx="4776" cy="260"/>
              <a:chOff x="243" y="2024"/>
              <a:chExt cx="4776" cy="260"/>
            </a:xfrm>
          </p:grpSpPr>
          <p:grpSp>
            <p:nvGrpSpPr>
              <p:cNvPr id="25" name="Group 542"/>
              <p:cNvGrpSpPr>
                <a:grpSpLocks/>
              </p:cNvGrpSpPr>
              <p:nvPr/>
            </p:nvGrpSpPr>
            <p:grpSpPr bwMode="auto">
              <a:xfrm flipV="1">
                <a:off x="243" y="2024"/>
                <a:ext cx="914" cy="260"/>
                <a:chOff x="432" y="1728"/>
                <a:chExt cx="2688" cy="765"/>
              </a:xfrm>
            </p:grpSpPr>
            <p:sp>
              <p:nvSpPr>
                <p:cNvPr id="46453" name="AutoShape 543"/>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54" name="AutoShape 544"/>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55" name="AutoShape 545"/>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56" name="AutoShape 546"/>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57" name="AutoShape 547"/>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58" name="AutoShape 548"/>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59" name="Oval 549"/>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60" name="Oval 550"/>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61" name="AutoShape 551"/>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62" name="AutoShape 552"/>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63" name="AutoShape 553"/>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64" name="AutoShape 554"/>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65" name="AutoShape 555"/>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66" name="AutoShape 556"/>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67" name="Oval 557"/>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68" name="AutoShape 558"/>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69" name="AutoShape 559"/>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70" name="AutoShape 560"/>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71" name="AutoShape 561"/>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72" name="AutoShape 562"/>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73" name="AutoShape 563"/>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74" name="Oval 564"/>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75" name="Line 565"/>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76" name="Line 566"/>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77" name="Line 567"/>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78" name="AutoShape 568"/>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79" name="AutoShape 569"/>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80" name="AutoShape 570"/>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81" name="AutoShape 571"/>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82" name="Oval 572"/>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83" name="Line 573"/>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84" name="AutoShape 574"/>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85" name="Oval 575"/>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86" name="Line 576"/>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87" name="Line 577"/>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26" name="Group 578"/>
              <p:cNvGrpSpPr>
                <a:grpSpLocks/>
              </p:cNvGrpSpPr>
              <p:nvPr/>
            </p:nvGrpSpPr>
            <p:grpSpPr bwMode="auto">
              <a:xfrm flipV="1">
                <a:off x="1202" y="2024"/>
                <a:ext cx="914" cy="260"/>
                <a:chOff x="432" y="1728"/>
                <a:chExt cx="2688" cy="765"/>
              </a:xfrm>
            </p:grpSpPr>
            <p:sp>
              <p:nvSpPr>
                <p:cNvPr id="46418" name="AutoShape 57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19" name="AutoShape 58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20" name="AutoShape 58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21" name="AutoShape 58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22" name="AutoShape 58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23" name="AutoShape 58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24" name="Oval 58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25" name="Oval 58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26" name="AutoShape 58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27" name="AutoShape 58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28" name="AutoShape 58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29" name="AutoShape 59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30" name="AutoShape 59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31" name="AutoShape 59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32" name="Oval 59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33" name="AutoShape 59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34" name="AutoShape 59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35" name="AutoShape 59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36" name="AutoShape 59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37" name="AutoShape 59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38" name="AutoShape 59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39" name="Oval 60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40" name="Line 60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41" name="Line 60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42" name="Line 60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43" name="AutoShape 60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44" name="AutoShape 60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45" name="AutoShape 60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46" name="AutoShape 60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47" name="Oval 60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48" name="Line 60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49" name="AutoShape 61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50" name="Oval 61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51" name="Line 61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52" name="Line 61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27" name="Group 614"/>
              <p:cNvGrpSpPr>
                <a:grpSpLocks/>
              </p:cNvGrpSpPr>
              <p:nvPr/>
            </p:nvGrpSpPr>
            <p:grpSpPr bwMode="auto">
              <a:xfrm flipV="1">
                <a:off x="2155" y="2024"/>
                <a:ext cx="914" cy="260"/>
                <a:chOff x="432" y="1728"/>
                <a:chExt cx="2688" cy="765"/>
              </a:xfrm>
            </p:grpSpPr>
            <p:sp>
              <p:nvSpPr>
                <p:cNvPr id="46383" name="AutoShape 615"/>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84" name="AutoShape 616"/>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85" name="AutoShape 617"/>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86" name="AutoShape 618"/>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87" name="AutoShape 619"/>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88" name="AutoShape 620"/>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89" name="Oval 621"/>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90" name="Oval 622"/>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91" name="AutoShape 623"/>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92" name="AutoShape 624"/>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93" name="AutoShape 625"/>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94" name="AutoShape 626"/>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95" name="AutoShape 627"/>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96" name="AutoShape 628"/>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97" name="Oval 629"/>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98" name="AutoShape 630"/>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99" name="AutoShape 631"/>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00" name="AutoShape 632"/>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01" name="AutoShape 633"/>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02" name="AutoShape 634"/>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03" name="AutoShape 635"/>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04" name="Oval 636"/>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05" name="Line 637"/>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06" name="Line 638"/>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07" name="Line 639"/>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08" name="AutoShape 640"/>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09" name="AutoShape 641"/>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10" name="AutoShape 642"/>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11" name="AutoShape 643"/>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12" name="Oval 644"/>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13" name="Line 645"/>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14" name="AutoShape 646"/>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15" name="Oval 647"/>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16" name="Line 648"/>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417" name="Line 649"/>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28" name="Group 650"/>
              <p:cNvGrpSpPr>
                <a:grpSpLocks/>
              </p:cNvGrpSpPr>
              <p:nvPr/>
            </p:nvGrpSpPr>
            <p:grpSpPr bwMode="auto">
              <a:xfrm flipV="1">
                <a:off x="3107" y="2024"/>
                <a:ext cx="914" cy="260"/>
                <a:chOff x="432" y="1728"/>
                <a:chExt cx="2688" cy="765"/>
              </a:xfrm>
            </p:grpSpPr>
            <p:sp>
              <p:nvSpPr>
                <p:cNvPr id="46348" name="AutoShape 651"/>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49" name="AutoShape 652"/>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50" name="AutoShape 653"/>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51" name="AutoShape 654"/>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52" name="AutoShape 655"/>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53" name="AutoShape 656"/>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54" name="Oval 657"/>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55" name="Oval 658"/>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56" name="AutoShape 659"/>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57" name="AutoShape 660"/>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58" name="AutoShape 661"/>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59" name="AutoShape 662"/>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60" name="AutoShape 663"/>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61" name="AutoShape 664"/>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62" name="Oval 665"/>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63" name="AutoShape 666"/>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64" name="AutoShape 667"/>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65" name="AutoShape 668"/>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66" name="AutoShape 669"/>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67" name="AutoShape 670"/>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68" name="AutoShape 671"/>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69" name="Oval 672"/>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70" name="Line 673"/>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71" name="Line 674"/>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72" name="Line 675"/>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73" name="AutoShape 676"/>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74" name="AutoShape 677"/>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75" name="AutoShape 678"/>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76" name="AutoShape 679"/>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77" name="Oval 680"/>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78" name="Line 681"/>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79" name="AutoShape 682"/>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80" name="Oval 683"/>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81" name="Line 684"/>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82" name="Line 685"/>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29" name="Group 686"/>
              <p:cNvGrpSpPr>
                <a:grpSpLocks/>
              </p:cNvGrpSpPr>
              <p:nvPr/>
            </p:nvGrpSpPr>
            <p:grpSpPr bwMode="auto">
              <a:xfrm flipV="1">
                <a:off x="4105" y="2024"/>
                <a:ext cx="914" cy="260"/>
                <a:chOff x="432" y="1728"/>
                <a:chExt cx="2688" cy="765"/>
              </a:xfrm>
            </p:grpSpPr>
            <p:sp>
              <p:nvSpPr>
                <p:cNvPr id="46313" name="AutoShape 687"/>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14" name="AutoShape 688"/>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15" name="AutoShape 689"/>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16" name="AutoShape 690"/>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17" name="AutoShape 691"/>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18" name="AutoShape 692"/>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19" name="Oval 693"/>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20" name="Oval 694"/>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21" name="AutoShape 695"/>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22" name="AutoShape 696"/>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23" name="AutoShape 697"/>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24" name="AutoShape 698"/>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25" name="AutoShape 699"/>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26" name="AutoShape 700"/>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27" name="Oval 701"/>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28" name="AutoShape 702"/>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29" name="AutoShape 703"/>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30" name="AutoShape 704"/>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31" name="AutoShape 705"/>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32" name="AutoShape 706"/>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33" name="AutoShape 707"/>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34" name="Oval 708"/>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35" name="Line 709"/>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36" name="Line 710"/>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37" name="Line 711"/>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38" name="AutoShape 712"/>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39" name="AutoShape 713"/>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40" name="AutoShape 714"/>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41" name="AutoShape 715"/>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42" name="Oval 716"/>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43" name="Line 717"/>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44" name="AutoShape 718"/>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45" name="Oval 719"/>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46" name="Line 720"/>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47" name="Line 721"/>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sp>
          <p:nvSpPr>
            <p:cNvPr id="46266" name="Text Box 768"/>
            <p:cNvSpPr txBox="1">
              <a:spLocks noChangeArrowheads="1"/>
            </p:cNvSpPr>
            <p:nvPr/>
          </p:nvSpPr>
          <p:spPr bwMode="auto">
            <a:xfrm>
              <a:off x="295" y="3067"/>
              <a:ext cx="564" cy="19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sp>
          <p:nvSpPr>
            <p:cNvPr id="46267" name="Text Box 769"/>
            <p:cNvSpPr txBox="1">
              <a:spLocks noChangeArrowheads="1"/>
            </p:cNvSpPr>
            <p:nvPr/>
          </p:nvSpPr>
          <p:spPr bwMode="auto">
            <a:xfrm>
              <a:off x="1338" y="3067"/>
              <a:ext cx="564" cy="19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sp>
          <p:nvSpPr>
            <p:cNvPr id="46268" name="Text Box 770"/>
            <p:cNvSpPr txBox="1">
              <a:spLocks noChangeArrowheads="1"/>
            </p:cNvSpPr>
            <p:nvPr/>
          </p:nvSpPr>
          <p:spPr bwMode="auto">
            <a:xfrm>
              <a:off x="2290" y="3113"/>
              <a:ext cx="564" cy="19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sp>
          <p:nvSpPr>
            <p:cNvPr id="46269" name="Text Box 771"/>
            <p:cNvSpPr txBox="1">
              <a:spLocks noChangeArrowheads="1"/>
            </p:cNvSpPr>
            <p:nvPr/>
          </p:nvSpPr>
          <p:spPr bwMode="auto">
            <a:xfrm>
              <a:off x="3243" y="3113"/>
              <a:ext cx="564" cy="19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sp>
          <p:nvSpPr>
            <p:cNvPr id="46270" name="Text Box 772"/>
            <p:cNvSpPr txBox="1">
              <a:spLocks noChangeArrowheads="1"/>
            </p:cNvSpPr>
            <p:nvPr/>
          </p:nvSpPr>
          <p:spPr bwMode="auto">
            <a:xfrm>
              <a:off x="4241" y="3067"/>
              <a:ext cx="564" cy="19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grpSp>
          <p:nvGrpSpPr>
            <p:cNvPr id="30" name="Group 922"/>
            <p:cNvGrpSpPr>
              <a:grpSpLocks/>
            </p:cNvGrpSpPr>
            <p:nvPr/>
          </p:nvGrpSpPr>
          <p:grpSpPr bwMode="auto">
            <a:xfrm flipV="1">
              <a:off x="4967" y="2750"/>
              <a:ext cx="914" cy="260"/>
              <a:chOff x="432" y="1728"/>
              <a:chExt cx="2688" cy="765"/>
            </a:xfrm>
          </p:grpSpPr>
          <p:sp>
            <p:nvSpPr>
              <p:cNvPr id="46273" name="AutoShape 923"/>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74" name="AutoShape 924"/>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75" name="AutoShape 925"/>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76" name="AutoShape 926"/>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77" name="AutoShape 927"/>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78" name="AutoShape 928"/>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79" name="Oval 929"/>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80" name="Oval 930"/>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81" name="AutoShape 931"/>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82" name="AutoShape 932"/>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83" name="AutoShape 933"/>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84" name="AutoShape 934"/>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85" name="AutoShape 935"/>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86" name="AutoShape 936"/>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87" name="Oval 937"/>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88" name="AutoShape 938"/>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89" name="AutoShape 939"/>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90" name="AutoShape 940"/>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91" name="AutoShape 941"/>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92" name="AutoShape 942"/>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93" name="AutoShape 943"/>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94" name="Oval 944"/>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95" name="Line 945"/>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96" name="Line 946"/>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97" name="Line 947"/>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98" name="AutoShape 948"/>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99" name="AutoShape 949"/>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00" name="AutoShape 950"/>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01" name="AutoShape 951"/>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02" name="Oval 952"/>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03" name="Line 953"/>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04" name="AutoShape 954"/>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05" name="Oval 955"/>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06" name="Line 956"/>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307" name="Line 957"/>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46272" name="Text Box 958"/>
            <p:cNvSpPr txBox="1">
              <a:spLocks noChangeArrowheads="1"/>
            </p:cNvSpPr>
            <p:nvPr/>
          </p:nvSpPr>
          <p:spPr bwMode="auto">
            <a:xfrm>
              <a:off x="5057" y="3067"/>
              <a:ext cx="564" cy="19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grpSp>
      <p:grpSp>
        <p:nvGrpSpPr>
          <p:cNvPr id="31" name="Group 959"/>
          <p:cNvGrpSpPr>
            <a:grpSpLocks/>
          </p:cNvGrpSpPr>
          <p:nvPr/>
        </p:nvGrpSpPr>
        <p:grpSpPr bwMode="auto">
          <a:xfrm flipV="1">
            <a:off x="919164" y="5084764"/>
            <a:ext cx="8281987" cy="1152525"/>
            <a:chOff x="203" y="436"/>
            <a:chExt cx="5217" cy="726"/>
          </a:xfrm>
        </p:grpSpPr>
        <p:grpSp>
          <p:nvGrpSpPr>
            <p:cNvPr id="46488" name="Group 960"/>
            <p:cNvGrpSpPr>
              <a:grpSpLocks/>
            </p:cNvGrpSpPr>
            <p:nvPr/>
          </p:nvGrpSpPr>
          <p:grpSpPr bwMode="auto">
            <a:xfrm>
              <a:off x="203" y="436"/>
              <a:ext cx="5217" cy="726"/>
              <a:chOff x="203" y="412"/>
              <a:chExt cx="5217" cy="726"/>
            </a:xfrm>
          </p:grpSpPr>
          <p:sp>
            <p:nvSpPr>
              <p:cNvPr id="46263" name="Line 961"/>
              <p:cNvSpPr>
                <a:spLocks noChangeShapeType="1"/>
              </p:cNvSpPr>
              <p:nvPr/>
            </p:nvSpPr>
            <p:spPr bwMode="auto">
              <a:xfrm>
                <a:off x="5103" y="412"/>
                <a:ext cx="317" cy="0"/>
              </a:xfrm>
              <a:prstGeom prst="line">
                <a:avLst/>
              </a:prstGeom>
              <a:noFill/>
              <a:ln w="28575">
                <a:solidFill>
                  <a:schemeClr val="tx1"/>
                </a:solidFill>
                <a:round/>
                <a:headEnd/>
                <a:tailEn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64" name="Line 962"/>
              <p:cNvSpPr>
                <a:spLocks noChangeShapeType="1"/>
              </p:cNvSpPr>
              <p:nvPr/>
            </p:nvSpPr>
            <p:spPr bwMode="auto">
              <a:xfrm flipV="1">
                <a:off x="203" y="412"/>
                <a:ext cx="5217" cy="726"/>
              </a:xfrm>
              <a:prstGeom prst="line">
                <a:avLst/>
              </a:prstGeom>
              <a:noFill/>
              <a:ln w="28575">
                <a:solidFill>
                  <a:schemeClr val="tx1"/>
                </a:solidFill>
                <a:round/>
                <a:headEnd/>
                <a:tailEn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46262" name="Line 963"/>
            <p:cNvSpPr>
              <a:spLocks noChangeShapeType="1"/>
            </p:cNvSpPr>
            <p:nvPr/>
          </p:nvSpPr>
          <p:spPr bwMode="auto">
            <a:xfrm>
              <a:off x="203" y="1162"/>
              <a:ext cx="590" cy="0"/>
            </a:xfrm>
            <a:prstGeom prst="line">
              <a:avLst/>
            </a:prstGeom>
            <a:noFill/>
            <a:ln w="28575">
              <a:solidFill>
                <a:schemeClr val="tx1"/>
              </a:solidFill>
              <a:round/>
              <a:headEnd/>
              <a:tailEnd type="triangle" w="med" len="me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46489" name="Group 966"/>
          <p:cNvGrpSpPr>
            <a:grpSpLocks/>
          </p:cNvGrpSpPr>
          <p:nvPr/>
        </p:nvGrpSpPr>
        <p:grpSpPr bwMode="auto">
          <a:xfrm>
            <a:off x="1928813" y="4700589"/>
            <a:ext cx="5986462" cy="815975"/>
            <a:chOff x="839" y="931"/>
            <a:chExt cx="3771" cy="514"/>
          </a:xfrm>
        </p:grpSpPr>
        <p:grpSp>
          <p:nvGrpSpPr>
            <p:cNvPr id="46492" name="Group 967"/>
            <p:cNvGrpSpPr>
              <a:grpSpLocks/>
            </p:cNvGrpSpPr>
            <p:nvPr/>
          </p:nvGrpSpPr>
          <p:grpSpPr bwMode="auto">
            <a:xfrm flipV="1">
              <a:off x="839" y="935"/>
              <a:ext cx="914" cy="260"/>
              <a:chOff x="432" y="1728"/>
              <a:chExt cx="2688" cy="765"/>
            </a:xfrm>
          </p:grpSpPr>
          <p:sp>
            <p:nvSpPr>
              <p:cNvPr id="46226" name="AutoShape 968"/>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27" name="AutoShape 969"/>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28" name="AutoShape 970"/>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29" name="AutoShape 971"/>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30" name="AutoShape 972"/>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31" name="AutoShape 973"/>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32" name="Oval 974"/>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33" name="Oval 975"/>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34" name="AutoShape 976"/>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35" name="AutoShape 977"/>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36" name="AutoShape 978"/>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37" name="AutoShape 979"/>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38" name="AutoShape 980"/>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39" name="AutoShape 981"/>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40" name="Oval 982"/>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41" name="AutoShape 983"/>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42" name="AutoShape 984"/>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43" name="AutoShape 985"/>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44" name="AutoShape 986"/>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45" name="AutoShape 987"/>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46" name="AutoShape 988"/>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47" name="Oval 989"/>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48" name="Line 990"/>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49" name="Line 991"/>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50" name="Line 992"/>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51" name="AutoShape 993"/>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52" name="AutoShape 994"/>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53" name="AutoShape 995"/>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54" name="AutoShape 996"/>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55" name="Oval 997"/>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56" name="Line 998"/>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57" name="AutoShape 999"/>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58" name="Oval 1000"/>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59" name="Line 1001"/>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60" name="Line 1002"/>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46493" name="Group 1003"/>
            <p:cNvGrpSpPr>
              <a:grpSpLocks/>
            </p:cNvGrpSpPr>
            <p:nvPr/>
          </p:nvGrpSpPr>
          <p:grpSpPr bwMode="auto">
            <a:xfrm flipV="1">
              <a:off x="1791" y="935"/>
              <a:ext cx="914" cy="260"/>
              <a:chOff x="432" y="1728"/>
              <a:chExt cx="2688" cy="765"/>
            </a:xfrm>
          </p:grpSpPr>
          <p:sp>
            <p:nvSpPr>
              <p:cNvPr id="46191" name="AutoShape 1004"/>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92" name="AutoShape 1005"/>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93" name="AutoShape 1006"/>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94" name="AutoShape 1007"/>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95" name="AutoShape 1008"/>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96" name="AutoShape 1009"/>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97" name="Oval 1010"/>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98" name="Oval 1011"/>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99" name="AutoShape 1012"/>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00" name="AutoShape 1013"/>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01" name="AutoShape 1014"/>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02" name="AutoShape 1015"/>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03" name="AutoShape 1016"/>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04" name="AutoShape 1017"/>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05" name="Oval 1018"/>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06" name="AutoShape 1019"/>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07" name="AutoShape 1020"/>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08" name="AutoShape 1021"/>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09" name="AutoShape 1022"/>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10" name="AutoShape 1023"/>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11" name="AutoShape 1024"/>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12" name="Oval 1025"/>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13" name="Line 1026"/>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14" name="Line 1027"/>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15" name="Line 1028"/>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16" name="AutoShape 1029"/>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17" name="AutoShape 1030"/>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18" name="AutoShape 1031"/>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19" name="AutoShape 1032"/>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20" name="Oval 1033"/>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21" name="Line 1034"/>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22" name="AutoShape 1035"/>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23" name="Oval 1036"/>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24" name="Line 1037"/>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225" name="Line 1038"/>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46115" name="Text Box 1039"/>
            <p:cNvSpPr txBox="1">
              <a:spLocks noChangeArrowheads="1"/>
            </p:cNvSpPr>
            <p:nvPr/>
          </p:nvSpPr>
          <p:spPr bwMode="auto">
            <a:xfrm>
              <a:off x="1020" y="1253"/>
              <a:ext cx="564" cy="19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sp>
          <p:nvSpPr>
            <p:cNvPr id="46116" name="Text Box 1040"/>
            <p:cNvSpPr txBox="1">
              <a:spLocks noChangeArrowheads="1"/>
            </p:cNvSpPr>
            <p:nvPr/>
          </p:nvSpPr>
          <p:spPr bwMode="auto">
            <a:xfrm>
              <a:off x="1973" y="1253"/>
              <a:ext cx="564" cy="19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grpSp>
          <p:nvGrpSpPr>
            <p:cNvPr id="46706" name="Group 1041"/>
            <p:cNvGrpSpPr>
              <a:grpSpLocks/>
            </p:cNvGrpSpPr>
            <p:nvPr/>
          </p:nvGrpSpPr>
          <p:grpSpPr bwMode="auto">
            <a:xfrm flipV="1">
              <a:off x="2744" y="931"/>
              <a:ext cx="914" cy="260"/>
              <a:chOff x="432" y="1728"/>
              <a:chExt cx="2688" cy="765"/>
            </a:xfrm>
          </p:grpSpPr>
          <p:sp>
            <p:nvSpPr>
              <p:cNvPr id="46156" name="AutoShape 1042"/>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57" name="AutoShape 1043"/>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58" name="AutoShape 1044"/>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59" name="AutoShape 1045"/>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60" name="AutoShape 1046"/>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61" name="AutoShape 1047"/>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62" name="Oval 1048"/>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63" name="Oval 1049"/>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64" name="AutoShape 1050"/>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65" name="AutoShape 1051"/>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66" name="AutoShape 1052"/>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67" name="AutoShape 1053"/>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68" name="AutoShape 1054"/>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69" name="AutoShape 1055"/>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70" name="Oval 1056"/>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71" name="AutoShape 1057"/>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72" name="AutoShape 1058"/>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73" name="AutoShape 1059"/>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74" name="AutoShape 1060"/>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75" name="AutoShape 1061"/>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76" name="AutoShape 1062"/>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77" name="Oval 1063"/>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78" name="Line 1064"/>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79" name="Line 1065"/>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80" name="Line 1066"/>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81" name="AutoShape 1067"/>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82" name="AutoShape 1068"/>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83" name="AutoShape 1069"/>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84" name="AutoShape 1070"/>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85" name="Oval 1071"/>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86" name="Line 1072"/>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87" name="AutoShape 1073"/>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88" name="Oval 1074"/>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89" name="Line 1075"/>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90" name="Line 1076"/>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46080" name="Group 1077"/>
            <p:cNvGrpSpPr>
              <a:grpSpLocks/>
            </p:cNvGrpSpPr>
            <p:nvPr/>
          </p:nvGrpSpPr>
          <p:grpSpPr bwMode="auto">
            <a:xfrm flipV="1">
              <a:off x="3696" y="931"/>
              <a:ext cx="914" cy="260"/>
              <a:chOff x="432" y="1728"/>
              <a:chExt cx="2688" cy="765"/>
            </a:xfrm>
          </p:grpSpPr>
          <p:sp>
            <p:nvSpPr>
              <p:cNvPr id="46121" name="AutoShape 1078"/>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22" name="AutoShape 1079"/>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23" name="AutoShape 1080"/>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24" name="AutoShape 1081"/>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25" name="AutoShape 1082"/>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26" name="AutoShape 1083"/>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27" name="Oval 1084"/>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28" name="Oval 1085"/>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29" name="AutoShape 1086"/>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30" name="AutoShape 1087"/>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31" name="AutoShape 1088"/>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32" name="AutoShape 1089"/>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33" name="AutoShape 1090"/>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34" name="AutoShape 1091"/>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35" name="Oval 1092"/>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36" name="AutoShape 1093"/>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37" name="AutoShape 1094"/>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38" name="AutoShape 1095"/>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39" name="AutoShape 1096"/>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40" name="AutoShape 1097"/>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41" name="AutoShape 1098"/>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42" name="Oval 1099"/>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43" name="Line 1100"/>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44" name="Line 1101"/>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45" name="Line 1102"/>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46" name="AutoShape 1103"/>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47" name="AutoShape 1104"/>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48" name="AutoShape 1105"/>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49" name="AutoShape 1106"/>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50" name="Oval 1107"/>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51" name="Line 1108"/>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52" name="AutoShape 1109"/>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53" name="Oval 1110"/>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54" name="Line 1111"/>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46155" name="Line 1112"/>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46119" name="Text Box 1113"/>
            <p:cNvSpPr txBox="1">
              <a:spLocks noChangeArrowheads="1"/>
            </p:cNvSpPr>
            <p:nvPr/>
          </p:nvSpPr>
          <p:spPr bwMode="auto">
            <a:xfrm>
              <a:off x="3061" y="1253"/>
              <a:ext cx="564" cy="19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sp>
          <p:nvSpPr>
            <p:cNvPr id="46120" name="Text Box 1114"/>
            <p:cNvSpPr txBox="1">
              <a:spLocks noChangeArrowheads="1"/>
            </p:cNvSpPr>
            <p:nvPr/>
          </p:nvSpPr>
          <p:spPr bwMode="auto">
            <a:xfrm>
              <a:off x="3969" y="1253"/>
              <a:ext cx="564" cy="19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1400">
                  <a:solidFill>
                    <a:srgbClr val="000000"/>
                  </a:solidFill>
                  <a:latin typeface="Arial" charset="0"/>
                  <a:ea typeface="ＭＳ Ｐゴシック" charset="-128"/>
                </a:rPr>
                <a:t>雌雄同体</a:t>
              </a:r>
            </a:p>
          </p:txBody>
        </p:sp>
      </p:grpSp>
      <p:grpSp>
        <p:nvGrpSpPr>
          <p:cNvPr id="46081" name="Group 1128"/>
          <p:cNvGrpSpPr>
            <a:grpSpLocks/>
          </p:cNvGrpSpPr>
          <p:nvPr/>
        </p:nvGrpSpPr>
        <p:grpSpPr bwMode="auto">
          <a:xfrm>
            <a:off x="5226050" y="3709989"/>
            <a:ext cx="4298950" cy="733425"/>
            <a:chOff x="3052" y="2337"/>
            <a:chExt cx="2708" cy="462"/>
          </a:xfrm>
        </p:grpSpPr>
        <p:sp>
          <p:nvSpPr>
            <p:cNvPr id="46111" name="Text Box 1126"/>
            <p:cNvSpPr txBox="1">
              <a:spLocks noChangeArrowheads="1"/>
            </p:cNvSpPr>
            <p:nvPr/>
          </p:nvSpPr>
          <p:spPr bwMode="auto">
            <a:xfrm>
              <a:off x="3061" y="2568"/>
              <a:ext cx="1672" cy="231"/>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Arial" charset="0"/>
                  <a:ea typeface="ＭＳ Ｐゴシック" charset="-128"/>
                </a:rPr>
                <a:t>実は最高進化型かも？！</a:t>
              </a:r>
            </a:p>
          </p:txBody>
        </p:sp>
        <p:sp>
          <p:nvSpPr>
            <p:cNvPr id="46112" name="Text Box 1127"/>
            <p:cNvSpPr txBox="1">
              <a:spLocks noChangeArrowheads="1"/>
            </p:cNvSpPr>
            <p:nvPr/>
          </p:nvSpPr>
          <p:spPr bwMode="auto">
            <a:xfrm>
              <a:off x="3052" y="2337"/>
              <a:ext cx="2708" cy="231"/>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Arial" charset="0"/>
                  <a:ea typeface="ＭＳ Ｐゴシック" charset="-128"/>
                </a:rPr>
                <a:t>自分自身のクローンをつくって、若返り！！</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1236"/>
                                        </p:tgtEl>
                                        <p:attrNameLst>
                                          <p:attrName>style.visibility</p:attrName>
                                        </p:attrNameLst>
                                      </p:cBhvr>
                                      <p:to>
                                        <p:strVal val="visible"/>
                                      </p:to>
                                    </p:set>
                                    <p:animEffect transition="in" filter="dissolve">
                                      <p:cBhvr>
                                        <p:cTn id="17" dur="500"/>
                                        <p:tgtEl>
                                          <p:spTgt spid="912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6081"/>
                                        </p:tgtEl>
                                        <p:attrNameLst>
                                          <p:attrName>style.visibility</p:attrName>
                                        </p:attrNameLst>
                                      </p:cBhvr>
                                      <p:to>
                                        <p:strVal val="visible"/>
                                      </p:to>
                                    </p:set>
                                    <p:animEffect transition="in" filter="wipe(up)">
                                      <p:cBhvr>
                                        <p:cTn id="22" dur="500"/>
                                        <p:tgtEl>
                                          <p:spTgt spid="46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889125" y="2286001"/>
            <a:ext cx="5060950" cy="47307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2400">
                <a:solidFill>
                  <a:srgbClr val="000000"/>
                </a:solidFill>
                <a:latin typeface="Times" charset="0"/>
                <a:ea typeface="Osaka" charset="-128"/>
              </a:rPr>
              <a:t>性転換するのが普通の場合もある！</a:t>
            </a:r>
          </a:p>
        </p:txBody>
      </p:sp>
      <p:sp>
        <p:nvSpPr>
          <p:cNvPr id="36867" name="Text Box 3"/>
          <p:cNvSpPr txBox="1">
            <a:spLocks noChangeArrowheads="1"/>
          </p:cNvSpPr>
          <p:nvPr/>
        </p:nvSpPr>
        <p:spPr bwMode="auto">
          <a:xfrm>
            <a:off x="1889125" y="457201"/>
            <a:ext cx="6280150" cy="47307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2400">
                <a:solidFill>
                  <a:srgbClr val="000000"/>
                </a:solidFill>
                <a:latin typeface="Times" charset="0"/>
                <a:ea typeface="Osaka" charset="-128"/>
              </a:rPr>
              <a:t>性決定のメカニズム：遺伝支配？環境要因？</a:t>
            </a:r>
          </a:p>
        </p:txBody>
      </p:sp>
      <p:sp>
        <p:nvSpPr>
          <p:cNvPr id="36868" name="Text Box 4"/>
          <p:cNvSpPr txBox="1">
            <a:spLocks noChangeArrowheads="1"/>
          </p:cNvSpPr>
          <p:nvPr/>
        </p:nvSpPr>
        <p:spPr bwMode="auto">
          <a:xfrm>
            <a:off x="2895600" y="1727201"/>
            <a:ext cx="2116138" cy="47307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2400">
                <a:solidFill>
                  <a:srgbClr val="000000"/>
                </a:solidFill>
                <a:latin typeface="Times" charset="0"/>
                <a:ea typeface="Osaka" charset="-128"/>
              </a:rPr>
              <a:t>メダカ：</a:t>
            </a:r>
            <a:r>
              <a:rPr kumimoji="1" lang="en-US" altLang="ja-JP" sz="2400">
                <a:solidFill>
                  <a:srgbClr val="000000"/>
                </a:solidFill>
                <a:latin typeface="Times" charset="0"/>
                <a:ea typeface="Osaka" charset="-128"/>
              </a:rPr>
              <a:t>DMY</a:t>
            </a:r>
          </a:p>
        </p:txBody>
      </p:sp>
      <p:sp>
        <p:nvSpPr>
          <p:cNvPr id="36869" name="Text Box 5"/>
          <p:cNvSpPr txBox="1">
            <a:spLocks noChangeArrowheads="1"/>
          </p:cNvSpPr>
          <p:nvPr/>
        </p:nvSpPr>
        <p:spPr bwMode="auto">
          <a:xfrm>
            <a:off x="2895601" y="1168401"/>
            <a:ext cx="1997075" cy="47307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2400">
                <a:solidFill>
                  <a:srgbClr val="000000"/>
                </a:solidFill>
                <a:latin typeface="Times" charset="0"/>
                <a:ea typeface="Osaka" charset="-128"/>
              </a:rPr>
              <a:t>哺乳類：</a:t>
            </a:r>
            <a:r>
              <a:rPr kumimoji="1" lang="en-US" altLang="ja-JP" sz="2400">
                <a:solidFill>
                  <a:srgbClr val="000000"/>
                </a:solidFill>
                <a:latin typeface="Times" charset="0"/>
                <a:ea typeface="Osaka" charset="-128"/>
              </a:rPr>
              <a:t>SRY</a:t>
            </a:r>
          </a:p>
        </p:txBody>
      </p:sp>
      <p:sp>
        <p:nvSpPr>
          <p:cNvPr id="36870" name="Text Box 6"/>
          <p:cNvSpPr txBox="1">
            <a:spLocks noChangeArrowheads="1"/>
          </p:cNvSpPr>
          <p:nvPr/>
        </p:nvSpPr>
        <p:spPr bwMode="auto">
          <a:xfrm>
            <a:off x="2133600" y="2895601"/>
            <a:ext cx="6356350" cy="94932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Times" charset="0"/>
                <a:ea typeface="Osaka" charset="-128"/>
              </a:rPr>
              <a:t>特に魚で多い</a:t>
            </a:r>
          </a:p>
          <a:p>
            <a:pPr defTabSz="914400" fontAlgn="base">
              <a:spcBef>
                <a:spcPct val="0"/>
              </a:spcBef>
              <a:spcAft>
                <a:spcPct val="0"/>
              </a:spcAft>
            </a:pPr>
            <a:r>
              <a:rPr kumimoji="1" lang="ja-JP" altLang="en-US">
                <a:solidFill>
                  <a:srgbClr val="000000"/>
                </a:solidFill>
                <a:latin typeface="Times" charset="0"/>
                <a:ea typeface="Osaka" charset="-128"/>
              </a:rPr>
              <a:t>キュウセン類（ベラ類）、カクレクマノミ（クマノミ類）、</a:t>
            </a:r>
          </a:p>
          <a:p>
            <a:pPr defTabSz="914400" fontAlgn="base">
              <a:spcBef>
                <a:spcPct val="0"/>
              </a:spcBef>
              <a:spcAft>
                <a:spcPct val="0"/>
              </a:spcAft>
            </a:pPr>
            <a:r>
              <a:rPr kumimoji="1" lang="ja-JP" altLang="en-US">
                <a:solidFill>
                  <a:srgbClr val="000000"/>
                </a:solidFill>
                <a:latin typeface="Times" charset="0"/>
                <a:ea typeface="Osaka" charset="-128"/>
              </a:rPr>
              <a:t>クロダイ、</a:t>
            </a:r>
          </a:p>
        </p:txBody>
      </p:sp>
      <p:sp>
        <p:nvSpPr>
          <p:cNvPr id="36871" name="Text Box 7"/>
          <p:cNvSpPr txBox="1">
            <a:spLocks noChangeArrowheads="1"/>
          </p:cNvSpPr>
          <p:nvPr/>
        </p:nvSpPr>
        <p:spPr bwMode="auto">
          <a:xfrm>
            <a:off x="1889125" y="5037585"/>
            <a:ext cx="3536950" cy="47307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2400" dirty="0">
                <a:solidFill>
                  <a:srgbClr val="000000"/>
                </a:solidFill>
                <a:latin typeface="Times" charset="0"/>
                <a:ea typeface="Osaka" charset="-128"/>
              </a:rPr>
              <a:t>特例（自家受精！！！）</a:t>
            </a:r>
            <a:endParaRPr kumimoji="1" lang="ja-JP" altLang="en-US" dirty="0">
              <a:solidFill>
                <a:srgbClr val="000000"/>
              </a:solidFill>
              <a:latin typeface="Times" charset="0"/>
              <a:ea typeface="Osaka" charset="-128"/>
            </a:endParaRPr>
          </a:p>
        </p:txBody>
      </p:sp>
      <p:sp>
        <p:nvSpPr>
          <p:cNvPr id="36873" name="Text Box 9"/>
          <p:cNvSpPr txBox="1">
            <a:spLocks noChangeArrowheads="1"/>
          </p:cNvSpPr>
          <p:nvPr/>
        </p:nvSpPr>
        <p:spPr bwMode="auto">
          <a:xfrm>
            <a:off x="1889125" y="4035426"/>
            <a:ext cx="1403350" cy="47307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sz="2400">
                <a:solidFill>
                  <a:srgbClr val="000000"/>
                </a:solidFill>
                <a:latin typeface="Times" charset="0"/>
                <a:ea typeface="Osaka" charset="-128"/>
              </a:rPr>
              <a:t>雌雄同体</a:t>
            </a:r>
            <a:endParaRPr kumimoji="1" lang="ja-JP" altLang="en-US">
              <a:solidFill>
                <a:srgbClr val="000000"/>
              </a:solidFill>
              <a:latin typeface="Times" charset="0"/>
              <a:ea typeface="Osaka" charset="-128"/>
            </a:endParaRPr>
          </a:p>
        </p:txBody>
      </p:sp>
      <p:sp>
        <p:nvSpPr>
          <p:cNvPr id="36874" name="Text Box 10"/>
          <p:cNvSpPr txBox="1">
            <a:spLocks noChangeArrowheads="1"/>
          </p:cNvSpPr>
          <p:nvPr/>
        </p:nvSpPr>
        <p:spPr bwMode="auto">
          <a:xfrm>
            <a:off x="2270125" y="4449764"/>
            <a:ext cx="5937250" cy="37782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ja-JP" altLang="en-US">
                <a:solidFill>
                  <a:srgbClr val="000000"/>
                </a:solidFill>
                <a:latin typeface="Times" charset="0"/>
                <a:ea typeface="Osaka" charset="-128"/>
              </a:rPr>
              <a:t>チョウチョウウオ、カタツムリ、アメフラシ、ホヤ、</a:t>
            </a:r>
            <a:r>
              <a:rPr kumimoji="1" lang="en-US" altLang="ja-JP">
                <a:solidFill>
                  <a:srgbClr val="000000"/>
                </a:solidFill>
                <a:latin typeface="Times" charset="0"/>
                <a:ea typeface="Osaka" charset="-128"/>
              </a:rPr>
              <a:t>etc</a:t>
            </a:r>
          </a:p>
        </p:txBody>
      </p:sp>
      <p:sp>
        <p:nvSpPr>
          <p:cNvPr id="38923" name="Text Box 11"/>
          <p:cNvSpPr txBox="1">
            <a:spLocks noChangeArrowheads="1"/>
          </p:cNvSpPr>
          <p:nvPr/>
        </p:nvSpPr>
        <p:spPr bwMode="auto">
          <a:xfrm>
            <a:off x="5457056" y="5013176"/>
            <a:ext cx="2888932" cy="40011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sz="2000" i="1" dirty="0" err="1">
                <a:solidFill>
                  <a:srgbClr val="000000"/>
                </a:solidFill>
                <a:latin typeface="Times New Roman" pitchFamily="18" charset="0"/>
                <a:ea typeface="ＭＳ Ｐゴシック" charset="-128"/>
              </a:rPr>
              <a:t>Kryptolebias</a:t>
            </a:r>
            <a:r>
              <a:rPr kumimoji="1" lang="en-US" altLang="ja-JP" sz="2000" i="1" dirty="0">
                <a:solidFill>
                  <a:srgbClr val="000000"/>
                </a:solidFill>
                <a:latin typeface="Times New Roman" pitchFamily="18" charset="0"/>
                <a:ea typeface="ＭＳ Ｐゴシック" charset="-128"/>
              </a:rPr>
              <a:t> </a:t>
            </a:r>
            <a:r>
              <a:rPr kumimoji="1" lang="en-US" altLang="ja-JP" sz="2000" i="1" dirty="0" err="1">
                <a:solidFill>
                  <a:srgbClr val="000000"/>
                </a:solidFill>
                <a:latin typeface="Times New Roman" pitchFamily="18" charset="0"/>
                <a:ea typeface="ＭＳ Ｐゴシック" charset="-128"/>
              </a:rPr>
              <a:t>marmoratus</a:t>
            </a:r>
            <a:r>
              <a:rPr kumimoji="1" lang="en-US" altLang="ja-JP" sz="2000" dirty="0">
                <a:solidFill>
                  <a:srgbClr val="000000"/>
                </a:solidFill>
                <a:latin typeface="Times New Roman" pitchFamily="18" charset="0"/>
                <a:ea typeface="ＭＳ Ｐゴシック" charset="-128"/>
              </a:rPr>
              <a:t> </a:t>
            </a:r>
          </a:p>
        </p:txBody>
      </p:sp>
      <p:sp>
        <p:nvSpPr>
          <p:cNvPr id="12" name="テキスト ボックス 11"/>
          <p:cNvSpPr txBox="1"/>
          <p:nvPr/>
        </p:nvSpPr>
        <p:spPr>
          <a:xfrm>
            <a:off x="5601072" y="980729"/>
            <a:ext cx="3599062" cy="646331"/>
          </a:xfrm>
          <a:prstGeom prst="rect">
            <a:avLst/>
          </a:prstGeom>
          <a:noFill/>
          <a:ln>
            <a:solidFill>
              <a:schemeClr val="tx1"/>
            </a:solidFill>
          </a:ln>
        </p:spPr>
        <p:txBody>
          <a:bodyPr wrap="none" rtlCol="0">
            <a:spAutoFit/>
          </a:bodyPr>
          <a:lstStyle/>
          <a:p>
            <a:pPr defTabSz="914400" fontAlgn="base">
              <a:spcBef>
                <a:spcPct val="0"/>
              </a:spcBef>
              <a:spcAft>
                <a:spcPct val="0"/>
              </a:spcAft>
            </a:pPr>
            <a:r>
              <a:rPr kumimoji="1" lang="ja-JP" altLang="en-US" dirty="0">
                <a:solidFill>
                  <a:srgbClr val="FF0000"/>
                </a:solidFill>
                <a:latin typeface="Arial" charset="0"/>
                <a:ea typeface="ＭＳ Ｐゴシック" charset="-128"/>
              </a:rPr>
              <a:t>おそらく、鈴木（雅京）先生が</a:t>
            </a:r>
            <a:endParaRPr kumimoji="1" lang="en-US" altLang="ja-JP" dirty="0">
              <a:solidFill>
                <a:srgbClr val="FF0000"/>
              </a:solidFill>
              <a:latin typeface="Arial" charset="0"/>
              <a:ea typeface="ＭＳ Ｐゴシック" charset="-128"/>
            </a:endParaRPr>
          </a:p>
          <a:p>
            <a:pPr defTabSz="914400" fontAlgn="base">
              <a:spcBef>
                <a:spcPct val="0"/>
              </a:spcBef>
              <a:spcAft>
                <a:spcPct val="0"/>
              </a:spcAft>
            </a:pPr>
            <a:r>
              <a:rPr kumimoji="1" lang="ja-JP" altLang="en-US" dirty="0">
                <a:solidFill>
                  <a:srgbClr val="FF0000"/>
                </a:solidFill>
                <a:latin typeface="Arial" charset="0"/>
                <a:ea typeface="ＭＳ Ｐゴシック" charset="-128"/>
              </a:rPr>
              <a:t>　　　　　　　　詳しく説明してくれます</a:t>
            </a:r>
          </a:p>
        </p:txBody>
      </p:sp>
      <p:sp>
        <p:nvSpPr>
          <p:cNvPr id="14" name="テキスト ボックス 13"/>
          <p:cNvSpPr txBox="1"/>
          <p:nvPr/>
        </p:nvSpPr>
        <p:spPr>
          <a:xfrm>
            <a:off x="5241033" y="1772816"/>
            <a:ext cx="1385957" cy="369332"/>
          </a:xfrm>
          <a:prstGeom prst="rect">
            <a:avLst/>
          </a:prstGeom>
          <a:noFill/>
        </p:spPr>
        <p:txBody>
          <a:bodyPr wrap="none" rtlCol="0">
            <a:spAutoFit/>
          </a:bodyPr>
          <a:lstStyle/>
          <a:p>
            <a:pPr defTabSz="914400" fontAlgn="base">
              <a:spcBef>
                <a:spcPct val="0"/>
              </a:spcBef>
              <a:spcAft>
                <a:spcPct val="0"/>
              </a:spcAft>
            </a:pPr>
            <a:r>
              <a:rPr kumimoji="1" lang="en-US" altLang="ja-JP" dirty="0">
                <a:solidFill>
                  <a:srgbClr val="000000"/>
                </a:solidFill>
                <a:latin typeface="Arial" charset="0"/>
                <a:ea typeface="ＭＳ Ｐゴシック" charset="-128"/>
              </a:rPr>
              <a:t>XX </a:t>
            </a:r>
            <a:r>
              <a:rPr kumimoji="1" lang="ja-JP" altLang="en-US" dirty="0">
                <a:solidFill>
                  <a:srgbClr val="000000"/>
                </a:solidFill>
                <a:latin typeface="Arial" charset="0"/>
                <a:ea typeface="ＭＳ Ｐゴシック" charset="-128"/>
              </a:rPr>
              <a:t>／</a:t>
            </a:r>
            <a:r>
              <a:rPr kumimoji="1" lang="en-US" altLang="ja-JP" dirty="0">
                <a:solidFill>
                  <a:srgbClr val="000000"/>
                </a:solidFill>
                <a:latin typeface="Arial" charset="0"/>
                <a:ea typeface="ＭＳ Ｐゴシック" charset="-128"/>
              </a:rPr>
              <a:t>XY </a:t>
            </a:r>
            <a:r>
              <a:rPr kumimoji="1" lang="ja-JP" altLang="en-US" dirty="0">
                <a:solidFill>
                  <a:srgbClr val="000000"/>
                </a:solidFill>
                <a:latin typeface="Arial" charset="0"/>
                <a:ea typeface="ＭＳ Ｐゴシック" charset="-128"/>
              </a:rPr>
              <a:t>型</a:t>
            </a:r>
          </a:p>
        </p:txBody>
      </p:sp>
      <p:sp>
        <p:nvSpPr>
          <p:cNvPr id="15" name="テキスト ボックス 14"/>
          <p:cNvSpPr txBox="1"/>
          <p:nvPr/>
        </p:nvSpPr>
        <p:spPr>
          <a:xfrm>
            <a:off x="6897216" y="1772817"/>
            <a:ext cx="2448272" cy="1200329"/>
          </a:xfrm>
          <a:prstGeom prst="rect">
            <a:avLst/>
          </a:prstGeom>
          <a:noFill/>
        </p:spPr>
        <p:txBody>
          <a:bodyPr wrap="square" rtlCol="0">
            <a:spAutoFit/>
          </a:bodyPr>
          <a:lstStyle/>
          <a:p>
            <a:pPr defTabSz="914400" fontAlgn="base">
              <a:spcBef>
                <a:spcPct val="0"/>
              </a:spcBef>
              <a:spcAft>
                <a:spcPct val="0"/>
              </a:spcAft>
            </a:pPr>
            <a:r>
              <a:rPr kumimoji="1" lang="ja-JP" altLang="en-US" dirty="0">
                <a:solidFill>
                  <a:srgbClr val="000000"/>
                </a:solidFill>
                <a:latin typeface="Arial" charset="0"/>
                <a:ea typeface="ＭＳ Ｐゴシック" charset="-128"/>
              </a:rPr>
              <a:t>遺伝的に決まっているが、環境要因（ホルモン）で遺伝的メスがオスになることもできる</a:t>
            </a:r>
          </a:p>
        </p:txBody>
      </p:sp>
      <p:sp>
        <p:nvSpPr>
          <p:cNvPr id="16" name="テキスト ボックス 15"/>
          <p:cNvSpPr txBox="1"/>
          <p:nvPr/>
        </p:nvSpPr>
        <p:spPr>
          <a:xfrm>
            <a:off x="1640633" y="5589241"/>
            <a:ext cx="6327373" cy="830997"/>
          </a:xfrm>
          <a:prstGeom prst="rect">
            <a:avLst/>
          </a:prstGeom>
          <a:noFill/>
        </p:spPr>
        <p:txBody>
          <a:bodyPr wrap="none" rtlCol="0">
            <a:spAutoFit/>
          </a:bodyPr>
          <a:lstStyle/>
          <a:p>
            <a:pPr defTabSz="914400" fontAlgn="base">
              <a:spcBef>
                <a:spcPct val="0"/>
              </a:spcBef>
              <a:spcAft>
                <a:spcPct val="0"/>
              </a:spcAft>
            </a:pPr>
            <a:r>
              <a:rPr kumimoji="1" lang="ja-JP" altLang="en-US" sz="2400" dirty="0">
                <a:solidFill>
                  <a:srgbClr val="FF0000"/>
                </a:solidFill>
                <a:latin typeface="Arial" charset="0"/>
                <a:ea typeface="ＭＳ Ｐゴシック" charset="-128"/>
              </a:rPr>
              <a:t>哺乳類は性が遺伝的に固定しているが、</a:t>
            </a:r>
            <a:endParaRPr kumimoji="1" lang="en-US" altLang="ja-JP" sz="2400" dirty="0">
              <a:solidFill>
                <a:srgbClr val="FF0000"/>
              </a:solidFill>
              <a:latin typeface="Arial" charset="0"/>
              <a:ea typeface="ＭＳ Ｐゴシック" charset="-128"/>
            </a:endParaRPr>
          </a:p>
          <a:p>
            <a:pPr defTabSz="914400" fontAlgn="base">
              <a:spcBef>
                <a:spcPct val="0"/>
              </a:spcBef>
              <a:spcAft>
                <a:spcPct val="0"/>
              </a:spcAft>
            </a:pPr>
            <a:r>
              <a:rPr kumimoji="1" lang="ja-JP" altLang="en-US" sz="2400" dirty="0">
                <a:solidFill>
                  <a:srgbClr val="FF0000"/>
                </a:solidFill>
                <a:latin typeface="Arial" charset="0"/>
                <a:ea typeface="ＭＳ Ｐゴシック" charset="-128"/>
              </a:rPr>
              <a:t>魚類は性が遺伝的に必ずしも固定されていない</a:t>
            </a:r>
          </a:p>
        </p:txBody>
      </p:sp>
    </p:spTree>
    <p:extLst>
      <p:ext uri="{BB962C8B-B14F-4D97-AF65-F5344CB8AC3E}">
        <p14:creationId xmlns:p14="http://schemas.microsoft.com/office/powerpoint/2010/main" val="132898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cstate="print"/>
          <a:srcRect/>
          <a:stretch>
            <a:fillRect/>
          </a:stretch>
        </p:blipFill>
        <p:spPr bwMode="auto">
          <a:xfrm>
            <a:off x="1423988" y="692150"/>
            <a:ext cx="3810000" cy="2857500"/>
          </a:xfrm>
          <a:prstGeom prst="rect">
            <a:avLst/>
          </a:prstGeom>
          <a:noFill/>
          <a:ln w="9525">
            <a:noFill/>
            <a:miter lim="800000"/>
            <a:headEnd/>
            <a:tailEnd/>
          </a:ln>
        </p:spPr>
      </p:pic>
      <p:sp>
        <p:nvSpPr>
          <p:cNvPr id="37891" name="Text Box 4"/>
          <p:cNvSpPr txBox="1">
            <a:spLocks noChangeArrowheads="1"/>
          </p:cNvSpPr>
          <p:nvPr/>
        </p:nvSpPr>
        <p:spPr bwMode="auto">
          <a:xfrm>
            <a:off x="849313" y="115888"/>
            <a:ext cx="4465710" cy="369332"/>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Times" charset="0"/>
                <a:ea typeface="Osaka" charset="-128"/>
              </a:rPr>
              <a:t>キュウセン （  </a:t>
            </a:r>
            <a:r>
              <a:rPr kumimoji="1" lang="en-US" altLang="ja-JP" i="1">
                <a:solidFill>
                  <a:srgbClr val="000000"/>
                </a:solidFill>
                <a:latin typeface="Times" charset="0"/>
                <a:ea typeface="Osaka" charset="-128"/>
              </a:rPr>
              <a:t>Halichoeres poecilopterus</a:t>
            </a:r>
            <a:r>
              <a:rPr kumimoji="1" lang="en-US" altLang="ja-JP">
                <a:solidFill>
                  <a:srgbClr val="000000"/>
                </a:solidFill>
                <a:latin typeface="Times" charset="0"/>
                <a:ea typeface="Osaka" charset="-128"/>
              </a:rPr>
              <a:t> </a:t>
            </a:r>
            <a:r>
              <a:rPr kumimoji="1" lang="ja-JP" altLang="en-US">
                <a:solidFill>
                  <a:srgbClr val="000000"/>
                </a:solidFill>
                <a:latin typeface="Times" charset="0"/>
                <a:ea typeface="Osaka" charset="-128"/>
              </a:rPr>
              <a:t>）</a:t>
            </a:r>
          </a:p>
        </p:txBody>
      </p:sp>
      <p:pic>
        <p:nvPicPr>
          <p:cNvPr id="37892" name="Picture 5"/>
          <p:cNvPicPr>
            <a:picLocks noChangeAspect="1" noChangeArrowheads="1"/>
          </p:cNvPicPr>
          <p:nvPr/>
        </p:nvPicPr>
        <p:blipFill>
          <a:blip r:embed="rId3" cstate="print"/>
          <a:srcRect/>
          <a:stretch>
            <a:fillRect/>
          </a:stretch>
        </p:blipFill>
        <p:spPr bwMode="auto">
          <a:xfrm>
            <a:off x="5529263" y="3284539"/>
            <a:ext cx="3778250" cy="2103437"/>
          </a:xfrm>
          <a:prstGeom prst="rect">
            <a:avLst/>
          </a:prstGeom>
          <a:noFill/>
          <a:ln w="9525">
            <a:noFill/>
            <a:miter lim="800000"/>
            <a:headEnd/>
            <a:tailEnd/>
          </a:ln>
        </p:spPr>
      </p:pic>
      <p:sp>
        <p:nvSpPr>
          <p:cNvPr id="37893" name="Text Box 6"/>
          <p:cNvSpPr txBox="1">
            <a:spLocks noChangeArrowheads="1"/>
          </p:cNvSpPr>
          <p:nvPr/>
        </p:nvSpPr>
        <p:spPr bwMode="auto">
          <a:xfrm>
            <a:off x="5453064" y="2674938"/>
            <a:ext cx="3974165" cy="369332"/>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Times" charset="0"/>
                <a:ea typeface="Osaka" charset="-128"/>
              </a:rPr>
              <a:t>クロダイ（ </a:t>
            </a:r>
            <a:r>
              <a:rPr kumimoji="1" lang="en-US" altLang="ja-JP" i="1">
                <a:solidFill>
                  <a:srgbClr val="000000"/>
                </a:solidFill>
                <a:latin typeface="Times" charset="0"/>
                <a:ea typeface="Osaka" charset="-128"/>
              </a:rPr>
              <a:t>Acanthopagrus schlegeli</a:t>
            </a:r>
            <a:r>
              <a:rPr kumimoji="1" lang="en-US" altLang="ja-JP">
                <a:solidFill>
                  <a:srgbClr val="000000"/>
                </a:solidFill>
                <a:latin typeface="Times" charset="0"/>
                <a:ea typeface="Osaka" charset="-128"/>
              </a:rPr>
              <a:t> </a:t>
            </a:r>
            <a:r>
              <a:rPr kumimoji="1" lang="ja-JP" altLang="en-US">
                <a:solidFill>
                  <a:srgbClr val="000000"/>
                </a:solidFill>
                <a:latin typeface="Times" charset="0"/>
                <a:ea typeface="Osaka" charset="-128"/>
              </a:rPr>
              <a:t>）</a:t>
            </a:r>
          </a:p>
        </p:txBody>
      </p:sp>
      <p:sp>
        <p:nvSpPr>
          <p:cNvPr id="37894" name="Text Box 7"/>
          <p:cNvSpPr txBox="1">
            <a:spLocks noChangeArrowheads="1"/>
          </p:cNvSpPr>
          <p:nvPr/>
        </p:nvSpPr>
        <p:spPr bwMode="auto">
          <a:xfrm>
            <a:off x="6824663" y="5570538"/>
            <a:ext cx="1098550" cy="366712"/>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kumimoji="1" lang="ja-JP" altLang="en-US">
                <a:solidFill>
                  <a:srgbClr val="000000"/>
                </a:solidFill>
                <a:latin typeface="Times" charset="0"/>
                <a:ea typeface="Osaka" charset="-128"/>
              </a:rPr>
              <a:t>雄性先熟</a:t>
            </a:r>
          </a:p>
        </p:txBody>
      </p:sp>
    </p:spTree>
    <p:extLst>
      <p:ext uri="{BB962C8B-B14F-4D97-AF65-F5344CB8AC3E}">
        <p14:creationId xmlns:p14="http://schemas.microsoft.com/office/powerpoint/2010/main" val="2257151918"/>
      </p:ext>
    </p:extLst>
  </p:cSld>
  <p:clrMapOvr>
    <a:masterClrMapping/>
  </p:clrMapOvr>
</p:sld>
</file>

<file path=ppt/theme/theme1.xml><?xml version="1.0" encoding="utf-8"?>
<a:theme xmlns:a="http://schemas.openxmlformats.org/drawingml/2006/main" name="1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標準デザイン">
  <a:themeElements>
    <a:clrScheme name="1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1406</Words>
  <Application>Microsoft Office PowerPoint</Application>
  <PresentationFormat>A4 210 x 297 mm</PresentationFormat>
  <Paragraphs>189</Paragraphs>
  <Slides>21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3</vt:i4>
      </vt:variant>
      <vt:variant>
        <vt:lpstr>スライド タイトル</vt:lpstr>
      </vt:variant>
      <vt:variant>
        <vt:i4>21</vt:i4>
      </vt:variant>
    </vt:vector>
  </HeadingPairs>
  <TitlesOfParts>
    <vt:vector size="28" baseType="lpstr">
      <vt:lpstr>Osaka</vt:lpstr>
      <vt:lpstr>Arial</vt:lpstr>
      <vt:lpstr>Times</vt:lpstr>
      <vt:lpstr>Times New Roman</vt:lpstr>
      <vt:lpstr>15_標準デザイン</vt:lpstr>
      <vt:lpstr>標準デザイン</vt:lpstr>
      <vt:lpstr>12_標準デザイン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正二 尾田</dc:creator>
  <cp:lastModifiedBy>正二 尾田</cp:lastModifiedBy>
  <cp:revision>2</cp:revision>
  <dcterms:created xsi:type="dcterms:W3CDTF">2023-12-27T02:00:56Z</dcterms:created>
  <dcterms:modified xsi:type="dcterms:W3CDTF">2023-12-27T02:06:11Z</dcterms:modified>
</cp:coreProperties>
</file>