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Lst>
  <p:notesMasterIdLst>
    <p:notesMasterId r:id="rId20"/>
  </p:notesMasterIdLst>
  <p:sldIdLst>
    <p:sldId id="257" r:id="rId5"/>
    <p:sldId id="847" r:id="rId6"/>
    <p:sldId id="850" r:id="rId7"/>
    <p:sldId id="259" r:id="rId8"/>
    <p:sldId id="258" r:id="rId9"/>
    <p:sldId id="1469" r:id="rId10"/>
    <p:sldId id="1475" r:id="rId11"/>
    <p:sldId id="1472" r:id="rId12"/>
    <p:sldId id="1473" r:id="rId13"/>
    <p:sldId id="1474" r:id="rId14"/>
    <p:sldId id="854" r:id="rId15"/>
    <p:sldId id="843" r:id="rId16"/>
    <p:sldId id="256" r:id="rId17"/>
    <p:sldId id="851" r:id="rId18"/>
    <p:sldId id="1481" r:id="rId19"/>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1" autoAdjust="0"/>
    <p:restoredTop sz="93978" autoAdjust="0"/>
  </p:normalViewPr>
  <p:slideViewPr>
    <p:cSldViewPr snapToGrid="0">
      <p:cViewPr varScale="1">
        <p:scale>
          <a:sx n="67" d="100"/>
          <a:sy n="67" d="100"/>
        </p:scale>
        <p:origin x="1406" y="53"/>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6888"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5" y="0"/>
            <a:ext cx="4308475" cy="341313"/>
          </a:xfrm>
          <a:prstGeom prst="rect">
            <a:avLst/>
          </a:prstGeom>
        </p:spPr>
        <p:txBody>
          <a:bodyPr vert="horz" lIns="91440" tIns="45720" rIns="91440" bIns="45720" rtlCol="0"/>
          <a:lstStyle>
            <a:lvl1pPr algn="r">
              <a:defRPr sz="1200"/>
            </a:lvl1pPr>
          </a:lstStyle>
          <a:p>
            <a:fld id="{9F72906C-22E8-4941-B100-11341886F466}" type="datetimeFigureOut">
              <a:rPr kumimoji="1" lang="ja-JP" altLang="en-US" smtClean="0"/>
              <a:t>2023/2/8</a:t>
            </a:fld>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775" y="3276600"/>
            <a:ext cx="7951788" cy="26797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888"/>
            <a:ext cx="4306888"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5" y="6465888"/>
            <a:ext cx="4308475" cy="341312"/>
          </a:xfrm>
          <a:prstGeom prst="rect">
            <a:avLst/>
          </a:prstGeom>
        </p:spPr>
        <p:txBody>
          <a:bodyPr vert="horz" lIns="91440" tIns="45720" rIns="91440" bIns="45720" rtlCol="0" anchor="b"/>
          <a:lstStyle>
            <a:lvl1pPr algn="r">
              <a:defRPr sz="1200"/>
            </a:lvl1pPr>
          </a:lstStyle>
          <a:p>
            <a:fld id="{04CECEF7-B4C9-44B7-B69D-F6C50277F2EC}" type="slidenum">
              <a:rPr kumimoji="1" lang="ja-JP" altLang="en-US" smtClean="0"/>
              <a:t>‹#›</a:t>
            </a:fld>
            <a:endParaRPr kumimoji="1" lang="ja-JP" altLang="en-US"/>
          </a:p>
        </p:txBody>
      </p:sp>
    </p:spTree>
    <p:extLst>
      <p:ext uri="{BB962C8B-B14F-4D97-AF65-F5344CB8AC3E}">
        <p14:creationId xmlns:p14="http://schemas.microsoft.com/office/powerpoint/2010/main" val="36114963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CECEF7-B4C9-44B7-B69D-F6C50277F2EC}" type="slidenum">
              <a:rPr kumimoji="1" lang="ja-JP" altLang="en-US" smtClean="0"/>
              <a:t>7</a:t>
            </a:fld>
            <a:endParaRPr kumimoji="1" lang="ja-JP" altLang="en-US"/>
          </a:p>
        </p:txBody>
      </p:sp>
    </p:spTree>
    <p:extLst>
      <p:ext uri="{BB962C8B-B14F-4D97-AF65-F5344CB8AC3E}">
        <p14:creationId xmlns:p14="http://schemas.microsoft.com/office/powerpoint/2010/main" val="187249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CECEF7-B4C9-44B7-B69D-F6C50277F2EC}" type="slidenum">
              <a:rPr kumimoji="1" lang="ja-JP" altLang="en-US" smtClean="0"/>
              <a:t>8</a:t>
            </a:fld>
            <a:endParaRPr kumimoji="1" lang="ja-JP" altLang="en-US"/>
          </a:p>
        </p:txBody>
      </p:sp>
    </p:spTree>
    <p:extLst>
      <p:ext uri="{BB962C8B-B14F-4D97-AF65-F5344CB8AC3E}">
        <p14:creationId xmlns:p14="http://schemas.microsoft.com/office/powerpoint/2010/main" val="232379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4CECEF7-B4C9-44B7-B69D-F6C50277F2EC}" type="slidenum">
              <a:rPr kumimoji="1" lang="ja-JP" altLang="en-US" smtClean="0"/>
              <a:t>13</a:t>
            </a:fld>
            <a:endParaRPr kumimoji="1" lang="ja-JP" altLang="en-US"/>
          </a:p>
        </p:txBody>
      </p:sp>
    </p:spTree>
    <p:extLst>
      <p:ext uri="{BB962C8B-B14F-4D97-AF65-F5344CB8AC3E}">
        <p14:creationId xmlns:p14="http://schemas.microsoft.com/office/powerpoint/2010/main" val="1676433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BD4B312-80D2-46FE-AD58-F080632C0A85}"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197109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2B866E-E136-466C-8EB0-5450AC455AA5}"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1365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DE2D337-6027-4E55-8151-85EB72882DF7}"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3334400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D5C19BE-F63A-48C5-A342-CC41CDE8BAEE}"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2337655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0539468-FDCE-478A-B82B-EF4A364BA696}"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74174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6DF70F9-78BE-47D6-8B11-5F4D619F49A6}"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6530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BE52673-D92A-4FFB-BCCF-ADB0F8AFE682}"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19404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697058D-E027-438E-90BC-62ACBC2EC0A5}" type="datetime1">
              <a:rPr kumimoji="1" lang="ja-JP" altLang="en-US" smtClean="0"/>
              <a:t>2023/2/8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2022453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F5F743F-F8F6-462A-BEBF-9B81CB2F732A}" type="datetime1">
              <a:rPr kumimoji="1" lang="ja-JP" altLang="en-US" smtClean="0"/>
              <a:t>2023/2/8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1624927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A8A7E-036F-4E3F-B4E2-9D25D8441BAC}" type="datetime1">
              <a:rPr kumimoji="1" lang="ja-JP" altLang="en-US" smtClean="0"/>
              <a:t>2023/2/8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189562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3623D17-EB2C-4C3F-80CE-32F2502EF665}"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57980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6F9A0BB-BA34-4368-A8EE-6BABB837A4E8}"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1351096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B06E039-DA89-4A8A-B50F-74145A502704}"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1676929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CCDE708-4168-4057-8809-5B1BA6B7057A}"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69246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A95818-1A6C-482C-AE9E-9131085CEEDA}"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203306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6E2D6FF-938F-4F15-BE7A-0A1A83CE9C60}"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1610775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286C644-6456-4C3A-9745-C081635A390E}"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4028804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83B9186-9A26-4114-A1E8-D2DE9A6945D3}"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1305011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AD2F06B-54E7-4FF0-9957-72BEDD5D5476}"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3537315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C5D6EAE-0E67-4C97-80C9-F3B8213EF754}" type="datetime1">
              <a:rPr kumimoji="1" lang="ja-JP" altLang="en-US" smtClean="0"/>
              <a:t>2023/2/8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356155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D7A470B-890A-45D2-9C01-FA2ABAFAE931}" type="datetime1">
              <a:rPr kumimoji="1" lang="ja-JP" altLang="en-US" smtClean="0"/>
              <a:t>2023/2/8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2552834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5568F-E8D9-4E69-8493-8C1F0E1F0174}" type="datetime1">
              <a:rPr kumimoji="1" lang="ja-JP" altLang="en-US" smtClean="0"/>
              <a:t>2023/2/8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411255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A219F4E-AD8F-49D2-9A1B-14C6BD9F0D7A}"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2736565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1952BB9-4848-44A4-99DB-1FCD7C30F8C4}"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3765342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97870B-C939-4C26-821C-D74F528982DA}"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3543901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DD769B-9A40-4E78-B134-08D947658EB1}"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148576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2DD13B4-3597-41EA-84EC-91E22CB9AE6B}" type="datetime1">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685391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1502030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1754639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590868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340492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4221374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240453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F54F5A6-AC85-4413-B026-BDCBADD14122}"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3854692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3276411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1324071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674645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4486519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E194298-A32D-4362-9A51-5496931FA167}" type="datetimeFigureOut">
              <a:rPr kumimoji="1" lang="ja-JP" altLang="en-US" smtClean="0"/>
              <a:t>2023/2/8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235112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946E25D-C7DE-4455-B17C-05089C7190F3}" type="datetime1">
              <a:rPr kumimoji="1" lang="ja-JP" altLang="en-US" smtClean="0"/>
              <a:t>2023/2/8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401193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D269851-22BF-45E4-BBA0-6A1493E7423A}" type="datetime1">
              <a:rPr kumimoji="1" lang="ja-JP" altLang="en-US" smtClean="0"/>
              <a:t>2023/2/8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3299647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297F28-F95B-45B7-BB76-42E3083D9D2F}" type="datetime1">
              <a:rPr kumimoji="1" lang="ja-JP" altLang="en-US" smtClean="0"/>
              <a:t>2023/2/8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209963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861973E-BE4F-4949-A08E-DD8E0E09CEEC}"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3808436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37A44-119C-48F4-953E-E3804CC91590}" type="datetime1">
              <a:rPr kumimoji="1" lang="ja-JP" altLang="en-US" smtClean="0"/>
              <a:t>2023/2/8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868777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1528B-C32E-44FA-A29C-8BC8C934F3C9}" type="datetime1">
              <a:rPr kumimoji="1" lang="ja-JP" altLang="en-US" smtClean="0"/>
              <a:t>2023/2/8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E571A-736E-40D2-ABEE-81D1639DC45B}" type="slidenum">
              <a:rPr kumimoji="1" lang="ja-JP" altLang="en-US" smtClean="0"/>
              <a:t>‹#›</a:t>
            </a:fld>
            <a:endParaRPr kumimoji="1" lang="ja-JP" altLang="en-US"/>
          </a:p>
        </p:txBody>
      </p:sp>
    </p:spTree>
    <p:extLst>
      <p:ext uri="{BB962C8B-B14F-4D97-AF65-F5344CB8AC3E}">
        <p14:creationId xmlns:p14="http://schemas.microsoft.com/office/powerpoint/2010/main" val="1283537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8B10C-5045-4A0D-BF7B-46E2DBC46137}" type="datetime1">
              <a:rPr kumimoji="1" lang="ja-JP" altLang="en-US" smtClean="0"/>
              <a:t>2023/2/8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3CA88-26E7-4A5A-A00C-5C01E910B586}" type="slidenum">
              <a:rPr kumimoji="1" lang="ja-JP" altLang="en-US" smtClean="0"/>
              <a:t>‹#›</a:t>
            </a:fld>
            <a:endParaRPr kumimoji="1" lang="ja-JP" altLang="en-US"/>
          </a:p>
        </p:txBody>
      </p:sp>
    </p:spTree>
    <p:extLst>
      <p:ext uri="{BB962C8B-B14F-4D97-AF65-F5344CB8AC3E}">
        <p14:creationId xmlns:p14="http://schemas.microsoft.com/office/powerpoint/2010/main" val="37546721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70B72-2BB4-4357-B5E1-1FFC7CCC6921}" type="datetime1">
              <a:rPr kumimoji="1" lang="ja-JP" altLang="en-US" smtClean="0"/>
              <a:t>2023/2/8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5E9516-E304-4D0C-BC97-E67FE648E511}" type="slidenum">
              <a:rPr kumimoji="1" lang="ja-JP" altLang="en-US" smtClean="0"/>
              <a:t>‹#›</a:t>
            </a:fld>
            <a:endParaRPr kumimoji="1" lang="ja-JP" altLang="en-US"/>
          </a:p>
        </p:txBody>
      </p:sp>
    </p:spTree>
    <p:extLst>
      <p:ext uri="{BB962C8B-B14F-4D97-AF65-F5344CB8AC3E}">
        <p14:creationId xmlns:p14="http://schemas.microsoft.com/office/powerpoint/2010/main" val="98023961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94298-A32D-4362-9A51-5496931FA167}" type="datetimeFigureOut">
              <a:rPr kumimoji="1" lang="ja-JP" altLang="en-US" smtClean="0"/>
              <a:t>2023/2/8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66A87-C3C0-4912-A053-C9D4DAE2A881}" type="slidenum">
              <a:rPr kumimoji="1" lang="ja-JP" altLang="en-US" smtClean="0"/>
              <a:t>‹#›</a:t>
            </a:fld>
            <a:endParaRPr kumimoji="1" lang="ja-JP" altLang="en-US"/>
          </a:p>
        </p:txBody>
      </p:sp>
    </p:spTree>
    <p:extLst>
      <p:ext uri="{BB962C8B-B14F-4D97-AF65-F5344CB8AC3E}">
        <p14:creationId xmlns:p14="http://schemas.microsoft.com/office/powerpoint/2010/main" val="235055445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40.xml"/><Relationship Id="rId6" Type="http://schemas.openxmlformats.org/officeDocument/2006/relationships/image" Target="../media/image37.jpeg"/><Relationship Id="rId5" Type="http://schemas.openxmlformats.org/officeDocument/2006/relationships/image" Target="../media/image36.jpeg"/><Relationship Id="rId10" Type="http://schemas.microsoft.com/office/2007/relationships/hdphoto" Target="../media/hdphoto3.wdp"/><Relationship Id="rId4" Type="http://schemas.openxmlformats.org/officeDocument/2006/relationships/image" Target="../media/image35.jpe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24F9EA8-43A9-45DB-85F7-4A8EC4EA561A}"/>
              </a:ext>
            </a:extLst>
          </p:cNvPr>
          <p:cNvSpPr txBox="1"/>
          <p:nvPr/>
        </p:nvSpPr>
        <p:spPr>
          <a:xfrm>
            <a:off x="1988086" y="1813384"/>
            <a:ext cx="5929828" cy="523220"/>
          </a:xfrm>
          <a:prstGeom prst="rect">
            <a:avLst/>
          </a:prstGeom>
          <a:noFill/>
        </p:spPr>
        <p:txBody>
          <a:bodyPr wrap="none" rtlCol="0">
            <a:spAutoFit/>
          </a:bodyPr>
          <a:lstStyle/>
          <a:p>
            <a:r>
              <a:rPr kumimoji="1" lang="ja-JP" altLang="en-US" sz="2800" dirty="0"/>
              <a:t>噴流超音波式食材洗浄機の開発経緯</a:t>
            </a:r>
            <a:endParaRPr kumimoji="1" lang="en-US" altLang="ja-JP" sz="2800" dirty="0"/>
          </a:p>
        </p:txBody>
      </p:sp>
      <p:sp>
        <p:nvSpPr>
          <p:cNvPr id="3" name="テキスト ボックス 2">
            <a:extLst>
              <a:ext uri="{FF2B5EF4-FFF2-40B4-BE49-F238E27FC236}">
                <a16:creationId xmlns:a16="http://schemas.microsoft.com/office/drawing/2014/main" id="{134252B4-48BD-43AD-AAE5-923FF230A630}"/>
              </a:ext>
            </a:extLst>
          </p:cNvPr>
          <p:cNvSpPr txBox="1"/>
          <p:nvPr/>
        </p:nvSpPr>
        <p:spPr>
          <a:xfrm>
            <a:off x="2161719" y="4530089"/>
            <a:ext cx="7263527" cy="1200329"/>
          </a:xfrm>
          <a:prstGeom prst="rect">
            <a:avLst/>
          </a:prstGeom>
          <a:noFill/>
        </p:spPr>
        <p:txBody>
          <a:bodyPr wrap="none" rtlCol="0">
            <a:spAutoFit/>
          </a:bodyPr>
          <a:lstStyle/>
          <a:p>
            <a:pPr algn="r"/>
            <a:r>
              <a:rPr kumimoji="1" lang="ja-JP" altLang="en-US" sz="2400" dirty="0"/>
              <a:t>令和５年</a:t>
            </a:r>
            <a:r>
              <a:rPr kumimoji="1" lang="en-US" altLang="ja-JP" sz="2400" dirty="0"/>
              <a:t>2</a:t>
            </a:r>
            <a:r>
              <a:rPr kumimoji="1" lang="ja-JP" altLang="en-US" sz="2400" dirty="0"/>
              <a:t>月 </a:t>
            </a:r>
            <a:r>
              <a:rPr kumimoji="1" lang="en-US" altLang="ja-JP" sz="2400" dirty="0"/>
              <a:t>27</a:t>
            </a:r>
            <a:r>
              <a:rPr kumimoji="1" lang="ja-JP" altLang="en-US" sz="2400" dirty="0"/>
              <a:t>日</a:t>
            </a:r>
            <a:endParaRPr kumimoji="1" lang="en-US" altLang="ja-JP" sz="2400" dirty="0"/>
          </a:p>
          <a:p>
            <a:pPr algn="r"/>
            <a:r>
              <a:rPr kumimoji="1" lang="ja-JP" altLang="en-US" sz="2400" dirty="0"/>
              <a:t>国立大学法人東京大学大学院新領域創成科学研究科</a:t>
            </a:r>
            <a:endParaRPr kumimoji="1" lang="en-US" altLang="ja-JP" sz="2400" dirty="0"/>
          </a:p>
          <a:p>
            <a:pPr algn="r"/>
            <a:r>
              <a:rPr kumimoji="1" lang="ja-JP" altLang="en-US" sz="2400" dirty="0"/>
              <a:t>尾田正二、坂口正明</a:t>
            </a:r>
            <a:endParaRPr kumimoji="1" lang="en-US" altLang="ja-JP" sz="2400" dirty="0"/>
          </a:p>
        </p:txBody>
      </p:sp>
      <p:sp>
        <p:nvSpPr>
          <p:cNvPr id="4" name="テキスト ボックス 3">
            <a:extLst>
              <a:ext uri="{FF2B5EF4-FFF2-40B4-BE49-F238E27FC236}">
                <a16:creationId xmlns:a16="http://schemas.microsoft.com/office/drawing/2014/main" id="{4AC287B6-362C-9651-A8BB-310225EE9C81}"/>
              </a:ext>
            </a:extLst>
          </p:cNvPr>
          <p:cNvSpPr txBox="1"/>
          <p:nvPr/>
        </p:nvSpPr>
        <p:spPr>
          <a:xfrm>
            <a:off x="2552343" y="2580545"/>
            <a:ext cx="4801314" cy="1200329"/>
          </a:xfrm>
          <a:prstGeom prst="rect">
            <a:avLst/>
          </a:prstGeom>
          <a:noFill/>
        </p:spPr>
        <p:txBody>
          <a:bodyPr wrap="none" rtlCol="0">
            <a:spAutoFit/>
          </a:bodyPr>
          <a:lstStyle/>
          <a:p>
            <a:pPr algn="ctr"/>
            <a:r>
              <a:rPr kumimoji="1" lang="ja-JP" altLang="en-US" sz="3600" dirty="0">
                <a:latin typeface="+mn-ea"/>
              </a:rPr>
              <a:t>安全から安心へ</a:t>
            </a:r>
            <a:endParaRPr kumimoji="1" lang="en-US" altLang="ja-JP" sz="3600" dirty="0">
              <a:latin typeface="+mn-ea"/>
            </a:endParaRPr>
          </a:p>
          <a:p>
            <a:pPr algn="ctr"/>
            <a:r>
              <a:rPr kumimoji="1" lang="ja-JP" altLang="en-US" sz="3600" dirty="0">
                <a:latin typeface="+mn-ea"/>
              </a:rPr>
              <a:t>（食の安心を求めて）</a:t>
            </a:r>
          </a:p>
        </p:txBody>
      </p:sp>
      <p:sp>
        <p:nvSpPr>
          <p:cNvPr id="8" name="テキスト ボックス 7">
            <a:extLst>
              <a:ext uri="{FF2B5EF4-FFF2-40B4-BE49-F238E27FC236}">
                <a16:creationId xmlns:a16="http://schemas.microsoft.com/office/drawing/2014/main" id="{78AE9B01-665D-FE44-D52A-3E6FD883D3C1}"/>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1</a:t>
            </a:r>
            <a:endParaRPr kumimoji="1" lang="ja-JP" altLang="en-US" sz="2400" dirty="0"/>
          </a:p>
        </p:txBody>
      </p:sp>
    </p:spTree>
    <p:extLst>
      <p:ext uri="{BB962C8B-B14F-4D97-AF65-F5344CB8AC3E}">
        <p14:creationId xmlns:p14="http://schemas.microsoft.com/office/powerpoint/2010/main" val="1329225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80571E48-2240-D24F-7F6B-2C73A6DD47B9}"/>
              </a:ext>
            </a:extLst>
          </p:cNvPr>
          <p:cNvGrpSpPr/>
          <p:nvPr/>
        </p:nvGrpSpPr>
        <p:grpSpPr>
          <a:xfrm>
            <a:off x="465895" y="1344535"/>
            <a:ext cx="8788288" cy="2696898"/>
            <a:chOff x="340473" y="1018524"/>
            <a:chExt cx="8788288" cy="2696898"/>
          </a:xfrm>
        </p:grpSpPr>
        <p:grpSp>
          <p:nvGrpSpPr>
            <p:cNvPr id="5" name="グループ化 4">
              <a:extLst>
                <a:ext uri="{FF2B5EF4-FFF2-40B4-BE49-F238E27FC236}">
                  <a16:creationId xmlns:a16="http://schemas.microsoft.com/office/drawing/2014/main" id="{F54C45B6-1207-6C04-4E91-1E6177E07287}"/>
                </a:ext>
              </a:extLst>
            </p:cNvPr>
            <p:cNvGrpSpPr/>
            <p:nvPr/>
          </p:nvGrpSpPr>
          <p:grpSpPr>
            <a:xfrm>
              <a:off x="340473" y="1195422"/>
              <a:ext cx="8627087" cy="2520000"/>
              <a:chOff x="340473" y="1195422"/>
              <a:chExt cx="8627087" cy="2520000"/>
            </a:xfrm>
          </p:grpSpPr>
          <p:sp>
            <p:nvSpPr>
              <p:cNvPr id="7" name="二等辺三角形 6">
                <a:extLst>
                  <a:ext uri="{FF2B5EF4-FFF2-40B4-BE49-F238E27FC236}">
                    <a16:creationId xmlns:a16="http://schemas.microsoft.com/office/drawing/2014/main" id="{34BCD326-B01C-7C91-C161-2FAD78BF06C9}"/>
                  </a:ext>
                </a:extLst>
              </p:cNvPr>
              <p:cNvSpPr/>
              <p:nvPr/>
            </p:nvSpPr>
            <p:spPr>
              <a:xfrm rot="5400000">
                <a:off x="5063305" y="2003908"/>
                <a:ext cx="299545" cy="39413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二等辺三角形 7">
                <a:extLst>
                  <a:ext uri="{FF2B5EF4-FFF2-40B4-BE49-F238E27FC236}">
                    <a16:creationId xmlns:a16="http://schemas.microsoft.com/office/drawing/2014/main" id="{6DBC4554-817B-759D-53BA-9A0D8BDC0EE7}"/>
                  </a:ext>
                </a:extLst>
              </p:cNvPr>
              <p:cNvSpPr/>
              <p:nvPr/>
            </p:nvSpPr>
            <p:spPr>
              <a:xfrm rot="5400000">
                <a:off x="387769" y="2298125"/>
                <a:ext cx="299545" cy="39413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descr="草, 動物, グリーン, 持つ が含まれている画像&#10;&#10;自動的に生成された説明">
                <a:extLst>
                  <a:ext uri="{FF2B5EF4-FFF2-40B4-BE49-F238E27FC236}">
                    <a16:creationId xmlns:a16="http://schemas.microsoft.com/office/drawing/2014/main" id="{F905FF2D-ED4B-1411-97F7-DDF306F7DF50}"/>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tretch>
                <a:fillRect/>
              </a:stretch>
            </p:blipFill>
            <p:spPr>
              <a:xfrm>
                <a:off x="5606830" y="1195422"/>
                <a:ext cx="3360730" cy="2520000"/>
              </a:xfrm>
              <a:prstGeom prst="rect">
                <a:avLst/>
              </a:prstGeom>
            </p:spPr>
          </p:pic>
          <p:sp>
            <p:nvSpPr>
              <p:cNvPr id="10" name="テキスト ボックス 9">
                <a:extLst>
                  <a:ext uri="{FF2B5EF4-FFF2-40B4-BE49-F238E27FC236}">
                    <a16:creationId xmlns:a16="http://schemas.microsoft.com/office/drawing/2014/main" id="{5B07D81E-99FD-E270-3524-27C2D930F8AB}"/>
                  </a:ext>
                </a:extLst>
              </p:cNvPr>
              <p:cNvSpPr txBox="1"/>
              <p:nvPr/>
            </p:nvSpPr>
            <p:spPr>
              <a:xfrm>
                <a:off x="6732772" y="1511574"/>
                <a:ext cx="1463862" cy="348109"/>
              </a:xfrm>
              <a:prstGeom prst="rect">
                <a:avLst/>
              </a:prstGeom>
              <a:noFill/>
            </p:spPr>
            <p:txBody>
              <a:bodyPr wrap="none" rtlCol="0">
                <a:spAutoFit/>
              </a:bodyPr>
              <a:lstStyle/>
              <a:p>
                <a:pPr defTabSz="422041" fontAlgn="auto">
                  <a:spcBef>
                    <a:spcPts val="0"/>
                  </a:spcBef>
                  <a:spcAft>
                    <a:spcPts val="0"/>
                  </a:spcAft>
                  <a:defRPr/>
                </a:pPr>
                <a:r>
                  <a:rPr lang="ja-JP" altLang="en-US" sz="1662" dirty="0">
                    <a:solidFill>
                      <a:prstClr val="white"/>
                    </a:solidFill>
                    <a:latin typeface="Calibri" panose="020F0502020204030204"/>
                    <a:ea typeface="游ゴシック" panose="020B0400000000000000" pitchFamily="50" charset="-128"/>
                  </a:rPr>
                  <a:t>超音波洗浄後</a:t>
                </a:r>
              </a:p>
            </p:txBody>
          </p:sp>
          <p:pic>
            <p:nvPicPr>
              <p:cNvPr id="11" name="図 10" descr="動物, グリーン, 座る, フロント が含まれている画像&#10;&#10;自動的に生成された説明">
                <a:extLst>
                  <a:ext uri="{FF2B5EF4-FFF2-40B4-BE49-F238E27FC236}">
                    <a16:creationId xmlns:a16="http://schemas.microsoft.com/office/drawing/2014/main" id="{0CCCF403-F3D8-CCAB-F9A5-7E221B96D4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44"/>
              <a:stretch/>
            </p:blipFill>
            <p:spPr>
              <a:xfrm rot="10800000">
                <a:off x="931682" y="1511574"/>
                <a:ext cx="3341805" cy="2192567"/>
              </a:xfrm>
              <a:prstGeom prst="rect">
                <a:avLst/>
              </a:prstGeom>
            </p:spPr>
          </p:pic>
          <p:sp>
            <p:nvSpPr>
              <p:cNvPr id="12" name="テキスト ボックス 11">
                <a:extLst>
                  <a:ext uri="{FF2B5EF4-FFF2-40B4-BE49-F238E27FC236}">
                    <a16:creationId xmlns:a16="http://schemas.microsoft.com/office/drawing/2014/main" id="{00F081A4-FCCE-C4B7-A0D7-4403E202738E}"/>
                  </a:ext>
                </a:extLst>
              </p:cNvPr>
              <p:cNvSpPr txBox="1"/>
              <p:nvPr/>
            </p:nvSpPr>
            <p:spPr>
              <a:xfrm>
                <a:off x="2190451" y="1552355"/>
                <a:ext cx="824265" cy="348109"/>
              </a:xfrm>
              <a:prstGeom prst="rect">
                <a:avLst/>
              </a:prstGeom>
              <a:noFill/>
            </p:spPr>
            <p:txBody>
              <a:bodyPr wrap="none" rtlCol="0">
                <a:spAutoFit/>
              </a:bodyPr>
              <a:lstStyle/>
              <a:p>
                <a:pPr defTabSz="422041" fontAlgn="auto">
                  <a:spcBef>
                    <a:spcPts val="0"/>
                  </a:spcBef>
                  <a:spcAft>
                    <a:spcPts val="0"/>
                  </a:spcAft>
                  <a:defRPr/>
                </a:pPr>
                <a:r>
                  <a:rPr lang="ja-JP" altLang="en-US" sz="1662" dirty="0">
                    <a:solidFill>
                      <a:prstClr val="white"/>
                    </a:solidFill>
                    <a:latin typeface="Calibri" panose="020F0502020204030204"/>
                    <a:ea typeface="游ゴシック" panose="020B0400000000000000" pitchFamily="50" charset="-128"/>
                  </a:rPr>
                  <a:t>洗浄前</a:t>
                </a:r>
              </a:p>
            </p:txBody>
          </p:sp>
          <p:sp>
            <p:nvSpPr>
              <p:cNvPr id="13" name="テキスト ボックス 12">
                <a:extLst>
                  <a:ext uri="{FF2B5EF4-FFF2-40B4-BE49-F238E27FC236}">
                    <a16:creationId xmlns:a16="http://schemas.microsoft.com/office/drawing/2014/main" id="{77EB447E-7DAA-6E47-D0B3-B655D517CBD6}"/>
                  </a:ext>
                </a:extLst>
              </p:cNvPr>
              <p:cNvSpPr txBox="1"/>
              <p:nvPr/>
            </p:nvSpPr>
            <p:spPr>
              <a:xfrm>
                <a:off x="3234010" y="3127154"/>
                <a:ext cx="888385" cy="523220"/>
              </a:xfrm>
              <a:prstGeom prst="rect">
                <a:avLst/>
              </a:prstGeom>
              <a:noFill/>
            </p:spPr>
            <p:txBody>
              <a:bodyPr wrap="none" rtlCol="0">
                <a:spAutoFit/>
              </a:bodyPr>
              <a:lstStyle/>
              <a:p>
                <a:pPr defTabSz="422041" fontAlgn="auto">
                  <a:spcBef>
                    <a:spcPts val="0"/>
                  </a:spcBef>
                  <a:spcAft>
                    <a:spcPts val="0"/>
                  </a:spcAft>
                  <a:defRPr/>
                </a:pPr>
                <a:r>
                  <a:rPr lang="en-US" altLang="ja-JP" sz="2800" dirty="0" err="1">
                    <a:solidFill>
                      <a:prstClr val="white"/>
                    </a:solidFill>
                    <a:latin typeface="Calibri" panose="020F0502020204030204"/>
                    <a:ea typeface="游ゴシック" panose="020B0400000000000000" pitchFamily="50" charset="-128"/>
                  </a:rPr>
                  <a:t>x100</a:t>
                </a:r>
                <a:endParaRPr lang="ja-JP" altLang="en-US" sz="2800" dirty="0">
                  <a:solidFill>
                    <a:prstClr val="white"/>
                  </a:solidFill>
                  <a:latin typeface="Calibri" panose="020F0502020204030204"/>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411931FC-38C0-8DF5-BCF0-3D60E1C58346}"/>
                  </a:ext>
                </a:extLst>
              </p:cNvPr>
              <p:cNvSpPr txBox="1"/>
              <p:nvPr/>
            </p:nvSpPr>
            <p:spPr>
              <a:xfrm>
                <a:off x="7949333" y="3127154"/>
                <a:ext cx="888385" cy="523220"/>
              </a:xfrm>
              <a:prstGeom prst="rect">
                <a:avLst/>
              </a:prstGeom>
              <a:noFill/>
            </p:spPr>
            <p:txBody>
              <a:bodyPr wrap="none" rtlCol="0">
                <a:spAutoFit/>
              </a:bodyPr>
              <a:lstStyle/>
              <a:p>
                <a:pPr defTabSz="422041" fontAlgn="auto">
                  <a:spcBef>
                    <a:spcPts val="0"/>
                  </a:spcBef>
                  <a:spcAft>
                    <a:spcPts val="0"/>
                  </a:spcAft>
                  <a:defRPr/>
                </a:pPr>
                <a:r>
                  <a:rPr lang="en-US" altLang="ja-JP" sz="2800" dirty="0" err="1">
                    <a:solidFill>
                      <a:prstClr val="white"/>
                    </a:solidFill>
                    <a:latin typeface="Calibri" panose="020F0502020204030204"/>
                    <a:ea typeface="游ゴシック" panose="020B0400000000000000" pitchFamily="50" charset="-128"/>
                  </a:rPr>
                  <a:t>x100</a:t>
                </a:r>
                <a:endParaRPr lang="ja-JP" altLang="en-US" sz="2800" dirty="0">
                  <a:solidFill>
                    <a:prstClr val="white"/>
                  </a:solidFill>
                  <a:latin typeface="Calibri" panose="020F0502020204030204"/>
                  <a:ea typeface="游ゴシック" panose="020B0400000000000000" pitchFamily="50" charset="-128"/>
                </a:endParaRPr>
              </a:p>
            </p:txBody>
          </p:sp>
        </p:grpSp>
        <p:sp>
          <p:nvSpPr>
            <p:cNvPr id="6" name="正方形/長方形 5">
              <a:extLst>
                <a:ext uri="{FF2B5EF4-FFF2-40B4-BE49-F238E27FC236}">
                  <a16:creationId xmlns:a16="http://schemas.microsoft.com/office/drawing/2014/main" id="{48E76CB5-6CB3-1823-8394-DEB100907CF7}"/>
                </a:ext>
              </a:extLst>
            </p:cNvPr>
            <p:cNvSpPr/>
            <p:nvPr/>
          </p:nvSpPr>
          <p:spPr>
            <a:xfrm>
              <a:off x="829510" y="1018524"/>
              <a:ext cx="8299251" cy="484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C47DAED8-BC20-BD0B-0139-2E65E699AE62}"/>
              </a:ext>
            </a:extLst>
          </p:cNvPr>
          <p:cNvSpPr txBox="1"/>
          <p:nvPr/>
        </p:nvSpPr>
        <p:spPr>
          <a:xfrm>
            <a:off x="296182" y="247524"/>
            <a:ext cx="603242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食材を超音波洗浄する効用（動物性食材）</a:t>
            </a:r>
          </a:p>
        </p:txBody>
      </p:sp>
      <p:sp>
        <p:nvSpPr>
          <p:cNvPr id="3" name="テキスト ボックス 2">
            <a:extLst>
              <a:ext uri="{FF2B5EF4-FFF2-40B4-BE49-F238E27FC236}">
                <a16:creationId xmlns:a16="http://schemas.microsoft.com/office/drawing/2014/main" id="{85F2BE95-96D5-EFA0-64FC-B7159C315167}"/>
              </a:ext>
            </a:extLst>
          </p:cNvPr>
          <p:cNvSpPr txBox="1"/>
          <p:nvPr/>
        </p:nvSpPr>
        <p:spPr>
          <a:xfrm>
            <a:off x="512810" y="769593"/>
            <a:ext cx="6175008" cy="707886"/>
          </a:xfrm>
          <a:prstGeom prst="rect">
            <a:avLst/>
          </a:prstGeom>
          <a:noFill/>
        </p:spPr>
        <p:txBody>
          <a:bodyPr wrap="square" rtlCol="0">
            <a:spAutoFit/>
          </a:bodyPr>
          <a:lstStyle/>
          <a:p>
            <a:r>
              <a:rPr kumimoji="1" lang="ja-JP" altLang="en-US" sz="2000" dirty="0"/>
              <a:t>塩サバを超音波洗浄すると、表層の過酸化脂質が</a:t>
            </a:r>
            <a:endParaRPr kumimoji="1" lang="en-US" altLang="ja-JP" sz="2000" dirty="0"/>
          </a:p>
          <a:p>
            <a:r>
              <a:rPr kumimoji="1" lang="ja-JP" altLang="en-US" sz="2000" dirty="0"/>
              <a:t>除去され食味が改善されることを発見しました。</a:t>
            </a:r>
          </a:p>
        </p:txBody>
      </p:sp>
      <p:sp>
        <p:nvSpPr>
          <p:cNvPr id="15" name="テキスト ボックス 14">
            <a:extLst>
              <a:ext uri="{FF2B5EF4-FFF2-40B4-BE49-F238E27FC236}">
                <a16:creationId xmlns:a16="http://schemas.microsoft.com/office/drawing/2014/main" id="{50A1D62A-E993-9B0C-E18D-153C9708AB63}"/>
              </a:ext>
            </a:extLst>
          </p:cNvPr>
          <p:cNvSpPr txBox="1"/>
          <p:nvPr/>
        </p:nvSpPr>
        <p:spPr>
          <a:xfrm>
            <a:off x="465895" y="4120143"/>
            <a:ext cx="90845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過酸化脂質を特異的に緑色に染色する蛍光指示薬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Liperfluo</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でノルウェー産塩サバを染色し、表層断面を蛍光顕微鏡で観察した。 </a:t>
            </a:r>
            <a:r>
              <a:rPr kumimoji="1" lang="en-US" altLang="ja-JP"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Liperfluo</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に濃染される過酸化脂質の層がキャビテーション効果によって除去されている。</a:t>
            </a:r>
          </a:p>
        </p:txBody>
      </p:sp>
      <p:sp>
        <p:nvSpPr>
          <p:cNvPr id="22" name="テキスト ボックス 21">
            <a:extLst>
              <a:ext uri="{FF2B5EF4-FFF2-40B4-BE49-F238E27FC236}">
                <a16:creationId xmlns:a16="http://schemas.microsoft.com/office/drawing/2014/main" id="{1E0AB2D9-460B-4DC9-6DA5-3803F343082F}"/>
              </a:ext>
            </a:extLst>
          </p:cNvPr>
          <p:cNvSpPr txBox="1"/>
          <p:nvPr/>
        </p:nvSpPr>
        <p:spPr>
          <a:xfrm>
            <a:off x="381492" y="4823849"/>
            <a:ext cx="9446130" cy="1779590"/>
          </a:xfrm>
          <a:prstGeom prst="rect">
            <a:avLst/>
          </a:prstGeom>
          <a:noFill/>
        </p:spPr>
        <p:txBody>
          <a:bodyPr wrap="square" rtlCol="0">
            <a:spAutoFit/>
          </a:bodyPr>
          <a:lstStyle/>
          <a:p>
            <a:pPr>
              <a:lnSpc>
                <a:spcPts val="2200"/>
              </a:lnSpc>
            </a:pPr>
            <a:r>
              <a:rPr kumimoji="1" lang="ja-JP" altLang="en-US" u="sng" dirty="0">
                <a:latin typeface="+mn-ea"/>
              </a:rPr>
              <a:t>肉・魚介類における効用：</a:t>
            </a:r>
            <a:endParaRPr kumimoji="1" lang="en-US" altLang="ja-JP" dirty="0">
              <a:latin typeface="+mn-ea"/>
            </a:endParaRPr>
          </a:p>
          <a:p>
            <a:pPr marL="266700" indent="-266700">
              <a:lnSpc>
                <a:spcPts val="2200"/>
              </a:lnSpc>
            </a:pPr>
            <a:r>
              <a:rPr kumimoji="1" lang="ja-JP" altLang="en-US" dirty="0">
                <a:latin typeface="+mn-ea"/>
              </a:rPr>
              <a:t>１）表面に残留する泥汚れ、体液、粘液、雑菌、添加剤等が除去される。</a:t>
            </a:r>
          </a:p>
          <a:p>
            <a:pPr marL="266700" indent="-266700">
              <a:lnSpc>
                <a:spcPts val="2200"/>
              </a:lnSpc>
            </a:pPr>
            <a:r>
              <a:rPr kumimoji="1" lang="ja-JP" altLang="en-US" dirty="0">
                <a:latin typeface="+mn-ea"/>
              </a:rPr>
              <a:t>２）エビ、カニ、干物などの複雑な形状であっても洗浄が可能。</a:t>
            </a:r>
            <a:endParaRPr kumimoji="1" lang="en-US" altLang="ja-JP" dirty="0">
              <a:latin typeface="+mn-ea"/>
            </a:endParaRPr>
          </a:p>
          <a:p>
            <a:pPr marL="266700" indent="-266700">
              <a:lnSpc>
                <a:spcPts val="2200"/>
              </a:lnSpc>
            </a:pPr>
            <a:r>
              <a:rPr kumimoji="1" lang="ja-JP" altLang="en-US" dirty="0">
                <a:latin typeface="+mn-ea"/>
              </a:rPr>
              <a:t>３）保存中に空気酸化した表層の過酸化脂質が除去され、味見が改善する。</a:t>
            </a:r>
          </a:p>
          <a:p>
            <a:pPr marL="266700" indent="-266700">
              <a:lnSpc>
                <a:spcPts val="2200"/>
              </a:lnSpc>
            </a:pPr>
            <a:r>
              <a:rPr kumimoji="1" lang="ja-JP" altLang="en-US" dirty="0">
                <a:latin typeface="+mn-ea"/>
              </a:rPr>
              <a:t>４）プラスティック包装より表層の脂質に移入した可塑剤（ </a:t>
            </a:r>
            <a:r>
              <a:rPr kumimoji="1" lang="en-US" altLang="ja-JP" dirty="0" err="1">
                <a:latin typeface="+mn-ea"/>
              </a:rPr>
              <a:t>Corflex</a:t>
            </a:r>
            <a:r>
              <a:rPr kumimoji="1" lang="ja-JP" altLang="en-US" dirty="0">
                <a:latin typeface="+mn-ea"/>
              </a:rPr>
              <a:t> </a:t>
            </a:r>
            <a:r>
              <a:rPr kumimoji="1" lang="en-US" altLang="ja-JP" dirty="0">
                <a:latin typeface="+mn-ea"/>
              </a:rPr>
              <a:t>880 </a:t>
            </a:r>
            <a:r>
              <a:rPr kumimoji="1" lang="ja-JP" altLang="en-US" dirty="0">
                <a:latin typeface="+mn-ea"/>
              </a:rPr>
              <a:t>等）が除去される。</a:t>
            </a:r>
          </a:p>
        </p:txBody>
      </p:sp>
      <p:grpSp>
        <p:nvGrpSpPr>
          <p:cNvPr id="29" name="グループ化 28">
            <a:extLst>
              <a:ext uri="{FF2B5EF4-FFF2-40B4-BE49-F238E27FC236}">
                <a16:creationId xmlns:a16="http://schemas.microsoft.com/office/drawing/2014/main" id="{4B8FB339-1A1F-530F-31B5-F461272AA8EC}"/>
              </a:ext>
            </a:extLst>
          </p:cNvPr>
          <p:cNvGrpSpPr/>
          <p:nvPr/>
        </p:nvGrpSpPr>
        <p:grpSpPr>
          <a:xfrm>
            <a:off x="6457084" y="176036"/>
            <a:ext cx="2954655" cy="1608075"/>
            <a:chOff x="6470557" y="135752"/>
            <a:chExt cx="2954655" cy="1608075"/>
          </a:xfrm>
        </p:grpSpPr>
        <p:grpSp>
          <p:nvGrpSpPr>
            <p:cNvPr id="28" name="グループ化 27">
              <a:extLst>
                <a:ext uri="{FF2B5EF4-FFF2-40B4-BE49-F238E27FC236}">
                  <a16:creationId xmlns:a16="http://schemas.microsoft.com/office/drawing/2014/main" id="{E083D4AA-5C75-3711-C414-F90EBA34F2DB}"/>
                </a:ext>
              </a:extLst>
            </p:cNvPr>
            <p:cNvGrpSpPr/>
            <p:nvPr/>
          </p:nvGrpSpPr>
          <p:grpSpPr>
            <a:xfrm>
              <a:off x="6817467" y="135752"/>
              <a:ext cx="2160517" cy="1309820"/>
              <a:chOff x="6817467" y="135752"/>
              <a:chExt cx="2160517" cy="1309820"/>
            </a:xfrm>
          </p:grpSpPr>
          <p:grpSp>
            <p:nvGrpSpPr>
              <p:cNvPr id="27" name="グループ化 26">
                <a:extLst>
                  <a:ext uri="{FF2B5EF4-FFF2-40B4-BE49-F238E27FC236}">
                    <a16:creationId xmlns:a16="http://schemas.microsoft.com/office/drawing/2014/main" id="{0549091A-216D-5060-8E93-4E11A31F5222}"/>
                  </a:ext>
                </a:extLst>
              </p:cNvPr>
              <p:cNvGrpSpPr/>
              <p:nvPr/>
            </p:nvGrpSpPr>
            <p:grpSpPr>
              <a:xfrm>
                <a:off x="6817467" y="149274"/>
                <a:ext cx="2133601" cy="1296298"/>
                <a:chOff x="10069285" y="1425134"/>
                <a:chExt cx="2133601" cy="1296298"/>
              </a:xfrm>
            </p:grpSpPr>
            <p:pic>
              <p:nvPicPr>
                <p:cNvPr id="19" name="図 18" descr="座る, 茶色, 食品, ドア が含まれている画像&#10;&#10;自動的に生成された説明">
                  <a:extLst>
                    <a:ext uri="{FF2B5EF4-FFF2-40B4-BE49-F238E27FC236}">
                      <a16:creationId xmlns:a16="http://schemas.microsoft.com/office/drawing/2014/main" id="{F2FB1AC4-E448-AC24-E23B-9AF4D83F58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101" t="26527" r="69145" b="44648"/>
                <a:stretch/>
              </p:blipFill>
              <p:spPr>
                <a:xfrm rot="5400000">
                  <a:off x="10988679" y="1507225"/>
                  <a:ext cx="1296298" cy="1132116"/>
                </a:xfrm>
                <a:prstGeom prst="rect">
                  <a:avLst/>
                </a:prstGeom>
              </p:spPr>
            </p:pic>
            <p:pic>
              <p:nvPicPr>
                <p:cNvPr id="26" name="図 25" descr="座る, 茶色, 食品, ドア が含まれている画像&#10;&#10;自動的に生成された説明">
                  <a:extLst>
                    <a:ext uri="{FF2B5EF4-FFF2-40B4-BE49-F238E27FC236}">
                      <a16:creationId xmlns:a16="http://schemas.microsoft.com/office/drawing/2014/main" id="{AB86DDC1-7906-A72A-C692-27A9D30E04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051" t="56197" r="63195" b="18304"/>
                <a:stretch/>
              </p:blipFill>
              <p:spPr>
                <a:xfrm rot="5400000">
                  <a:off x="9921878" y="1572541"/>
                  <a:ext cx="1296298" cy="1001483"/>
                </a:xfrm>
                <a:prstGeom prst="rect">
                  <a:avLst/>
                </a:prstGeom>
              </p:spPr>
            </p:pic>
          </p:grpSp>
          <p:sp>
            <p:nvSpPr>
              <p:cNvPr id="20" name="テキスト ボックス 19">
                <a:extLst>
                  <a:ext uri="{FF2B5EF4-FFF2-40B4-BE49-F238E27FC236}">
                    <a16:creationId xmlns:a16="http://schemas.microsoft.com/office/drawing/2014/main" id="{C2D7E816-2BC0-AC39-58EC-827361BBE1ED}"/>
                  </a:ext>
                </a:extLst>
              </p:cNvPr>
              <p:cNvSpPr txBox="1"/>
              <p:nvPr/>
            </p:nvSpPr>
            <p:spPr>
              <a:xfrm>
                <a:off x="7032483" y="135752"/>
                <a:ext cx="646331"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洗浄前</a:t>
                </a:r>
              </a:p>
            </p:txBody>
          </p:sp>
          <p:sp>
            <p:nvSpPr>
              <p:cNvPr id="21" name="テキスト ボックス 20">
                <a:extLst>
                  <a:ext uri="{FF2B5EF4-FFF2-40B4-BE49-F238E27FC236}">
                    <a16:creationId xmlns:a16="http://schemas.microsoft.com/office/drawing/2014/main" id="{7C7DF05B-8730-7516-F500-4AE0A62CB9AE}"/>
                  </a:ext>
                </a:extLst>
              </p:cNvPr>
              <p:cNvSpPr txBox="1"/>
              <p:nvPr/>
            </p:nvSpPr>
            <p:spPr>
              <a:xfrm>
                <a:off x="7869988" y="157841"/>
                <a:ext cx="1107996"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超音波洗浄後</a:t>
                </a:r>
              </a:p>
            </p:txBody>
          </p:sp>
          <p:sp>
            <p:nvSpPr>
              <p:cNvPr id="24" name="楕円 23">
                <a:extLst>
                  <a:ext uri="{FF2B5EF4-FFF2-40B4-BE49-F238E27FC236}">
                    <a16:creationId xmlns:a16="http://schemas.microsoft.com/office/drawing/2014/main" id="{8728C3DC-CE05-82C0-2150-255A5186AA4D}"/>
                  </a:ext>
                </a:extLst>
              </p:cNvPr>
              <p:cNvSpPr/>
              <p:nvPr/>
            </p:nvSpPr>
            <p:spPr>
              <a:xfrm>
                <a:off x="8423986" y="778839"/>
                <a:ext cx="161925" cy="1619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469F96E1-9F7D-1E07-82A0-6BB93FACF0EA}"/>
                  </a:ext>
                </a:extLst>
              </p:cNvPr>
              <p:cNvSpPr/>
              <p:nvPr/>
            </p:nvSpPr>
            <p:spPr>
              <a:xfrm>
                <a:off x="7032483" y="676229"/>
                <a:ext cx="161925" cy="1619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5" name="テキスト ボックス 24">
              <a:extLst>
                <a:ext uri="{FF2B5EF4-FFF2-40B4-BE49-F238E27FC236}">
                  <a16:creationId xmlns:a16="http://schemas.microsoft.com/office/drawing/2014/main" id="{AD2E7615-92F7-F07E-1D69-3FAD95742A57}"/>
                </a:ext>
              </a:extLst>
            </p:cNvPr>
            <p:cNvSpPr txBox="1"/>
            <p:nvPr/>
          </p:nvSpPr>
          <p:spPr>
            <a:xfrm>
              <a:off x="6470557" y="1282162"/>
              <a:ext cx="2954655"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超音波洗浄の後にスライスし、</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黄色の円で囲った部分を染色・検鏡した</a:t>
              </a:r>
            </a:p>
          </p:txBody>
        </p:sp>
      </p:grpSp>
      <p:sp>
        <p:nvSpPr>
          <p:cNvPr id="17" name="テキスト ボックス 16">
            <a:extLst>
              <a:ext uri="{FF2B5EF4-FFF2-40B4-BE49-F238E27FC236}">
                <a16:creationId xmlns:a16="http://schemas.microsoft.com/office/drawing/2014/main" id="{E7409BCB-9CE7-58D4-40D9-5DFA80ABE86F}"/>
              </a:ext>
            </a:extLst>
          </p:cNvPr>
          <p:cNvSpPr txBox="1"/>
          <p:nvPr/>
        </p:nvSpPr>
        <p:spPr>
          <a:xfrm>
            <a:off x="9244282" y="278640"/>
            <a:ext cx="495649" cy="461665"/>
          </a:xfrm>
          <a:prstGeom prst="rect">
            <a:avLst/>
          </a:prstGeom>
          <a:noFill/>
        </p:spPr>
        <p:txBody>
          <a:bodyPr wrap="none" rtlCol="0">
            <a:spAutoFit/>
          </a:bodyPr>
          <a:lstStyle/>
          <a:p>
            <a:r>
              <a:rPr kumimoji="1" lang="en-US" altLang="ja-JP" sz="2400" dirty="0"/>
              <a:t>10</a:t>
            </a:r>
            <a:endParaRPr kumimoji="1" lang="ja-JP" altLang="en-US" sz="2400" dirty="0"/>
          </a:p>
        </p:txBody>
      </p:sp>
    </p:spTree>
    <p:extLst>
      <p:ext uri="{BB962C8B-B14F-4D97-AF65-F5344CB8AC3E}">
        <p14:creationId xmlns:p14="http://schemas.microsoft.com/office/powerpoint/2010/main" val="122781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B4135BD0-688B-1DCB-DB2E-971D0DBF75FD}"/>
              </a:ext>
            </a:extLst>
          </p:cNvPr>
          <p:cNvGrpSpPr/>
          <p:nvPr/>
        </p:nvGrpSpPr>
        <p:grpSpPr>
          <a:xfrm>
            <a:off x="553727" y="2218903"/>
            <a:ext cx="8550430" cy="1949423"/>
            <a:chOff x="479831" y="4478018"/>
            <a:chExt cx="8550430" cy="1949423"/>
          </a:xfrm>
        </p:grpSpPr>
        <p:sp>
          <p:nvSpPr>
            <p:cNvPr id="20" name="Text Box 11">
              <a:extLst>
                <a:ext uri="{FF2B5EF4-FFF2-40B4-BE49-F238E27FC236}">
                  <a16:creationId xmlns:a16="http://schemas.microsoft.com/office/drawing/2014/main" id="{F671E2CD-33EC-B3DD-9401-D240C664EA9B}"/>
                </a:ext>
              </a:extLst>
            </p:cNvPr>
            <p:cNvSpPr txBox="1">
              <a:spLocks noChangeArrowheads="1"/>
            </p:cNvSpPr>
            <p:nvPr/>
          </p:nvSpPr>
          <p:spPr bwMode="auto">
            <a:xfrm>
              <a:off x="479831" y="4705833"/>
              <a:ext cx="1547218"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itchFamily="50" charset="-128"/>
                  <a:cs typeface="+mn-cs"/>
                </a:rPr>
                <a:t>新鮮な塩サバ</a:t>
              </a:r>
            </a:p>
          </p:txBody>
        </p:sp>
        <p:grpSp>
          <p:nvGrpSpPr>
            <p:cNvPr id="21" name="グループ化 20">
              <a:extLst>
                <a:ext uri="{FF2B5EF4-FFF2-40B4-BE49-F238E27FC236}">
                  <a16:creationId xmlns:a16="http://schemas.microsoft.com/office/drawing/2014/main" id="{DB9BDB63-E460-7545-8927-689717E6FA5F}"/>
                </a:ext>
              </a:extLst>
            </p:cNvPr>
            <p:cNvGrpSpPr/>
            <p:nvPr/>
          </p:nvGrpSpPr>
          <p:grpSpPr>
            <a:xfrm>
              <a:off x="639412" y="5143586"/>
              <a:ext cx="1154857" cy="998451"/>
              <a:chOff x="683568" y="4941168"/>
              <a:chExt cx="1539809" cy="1331268"/>
            </a:xfrm>
          </p:grpSpPr>
          <p:sp>
            <p:nvSpPr>
              <p:cNvPr id="39" name="Rectangle 2">
                <a:extLst>
                  <a:ext uri="{FF2B5EF4-FFF2-40B4-BE49-F238E27FC236}">
                    <a16:creationId xmlns:a16="http://schemas.microsoft.com/office/drawing/2014/main" id="{805FE4B3-F63D-8AAB-C2CB-19ABBA764BFE}"/>
                  </a:ext>
                </a:extLst>
              </p:cNvPr>
              <p:cNvSpPr>
                <a:spLocks noChangeArrowheads="1"/>
              </p:cNvSpPr>
              <p:nvPr/>
            </p:nvSpPr>
            <p:spPr bwMode="auto">
              <a:xfrm>
                <a:off x="683568" y="4941168"/>
                <a:ext cx="1539809" cy="1331268"/>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40" name="Text Box 26">
                <a:extLst>
                  <a:ext uri="{FF2B5EF4-FFF2-40B4-BE49-F238E27FC236}">
                    <a16:creationId xmlns:a16="http://schemas.microsoft.com/office/drawing/2014/main" id="{144FF1AF-C6E2-621F-7333-19540825D003}"/>
                  </a:ext>
                </a:extLst>
              </p:cNvPr>
              <p:cNvSpPr txBox="1">
                <a:spLocks noChangeArrowheads="1"/>
              </p:cNvSpPr>
              <p:nvPr/>
            </p:nvSpPr>
            <p:spPr bwMode="auto">
              <a:xfrm>
                <a:off x="805699" y="5375971"/>
                <a:ext cx="1353361" cy="49244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itchFamily="50" charset="-128"/>
                    <a:cs typeface="+mn-cs"/>
                  </a:rPr>
                  <a:t>おいしい</a:t>
                </a:r>
              </a:p>
            </p:txBody>
          </p:sp>
        </p:grpSp>
        <p:sp>
          <p:nvSpPr>
            <p:cNvPr id="22" name="Text Box 16">
              <a:extLst>
                <a:ext uri="{FF2B5EF4-FFF2-40B4-BE49-F238E27FC236}">
                  <a16:creationId xmlns:a16="http://schemas.microsoft.com/office/drawing/2014/main" id="{76F41714-0DAD-4E4C-1D96-E71DE57AF6E8}"/>
                </a:ext>
              </a:extLst>
            </p:cNvPr>
            <p:cNvSpPr txBox="1">
              <a:spLocks noChangeArrowheads="1"/>
            </p:cNvSpPr>
            <p:nvPr/>
          </p:nvSpPr>
          <p:spPr bwMode="auto">
            <a:xfrm>
              <a:off x="2689923" y="4478018"/>
              <a:ext cx="2741456" cy="30777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ＭＳ Ｐゴシック" pitchFamily="50" charset="-128"/>
                  <a:ea typeface="ＭＳ Ｐゴシック" pitchFamily="50" charset="-128"/>
                  <a:cs typeface="+mn-cs"/>
                </a:rPr>
                <a:t>空気中の酸素により酸化した脂質</a:t>
              </a:r>
              <a:endParaRPr kumimoji="1" lang="en-US" altLang="ja-JP" sz="1400" b="0" i="0" u="none" strike="noStrike" kern="1200" cap="none" spc="0" normalizeH="0" baseline="0" noProof="0" dirty="0">
                <a:ln>
                  <a:noFill/>
                </a:ln>
                <a:solidFill>
                  <a:srgbClr val="FF0000"/>
                </a:solidFill>
                <a:effectLst/>
                <a:uLnTx/>
                <a:uFillTx/>
                <a:latin typeface="ＭＳ Ｐゴシック" pitchFamily="50" charset="-128"/>
                <a:ea typeface="ＭＳ Ｐゴシック" pitchFamily="50" charset="-128"/>
                <a:cs typeface="+mn-cs"/>
              </a:endParaRPr>
            </a:p>
          </p:txBody>
        </p:sp>
        <p:sp>
          <p:nvSpPr>
            <p:cNvPr id="23" name="AutoShape 16">
              <a:extLst>
                <a:ext uri="{FF2B5EF4-FFF2-40B4-BE49-F238E27FC236}">
                  <a16:creationId xmlns:a16="http://schemas.microsoft.com/office/drawing/2014/main" id="{7602D94A-7495-7F7E-C984-7E7A1E907626}"/>
                </a:ext>
              </a:extLst>
            </p:cNvPr>
            <p:cNvSpPr>
              <a:spLocks noChangeArrowheads="1"/>
            </p:cNvSpPr>
            <p:nvPr/>
          </p:nvSpPr>
          <p:spPr bwMode="auto">
            <a:xfrm rot="16200000">
              <a:off x="2637592" y="5030280"/>
              <a:ext cx="485775" cy="1026170"/>
            </a:xfrm>
            <a:prstGeom prst="downArrow">
              <a:avLst>
                <a:gd name="adj1" fmla="val 50000"/>
                <a:gd name="adj2" fmla="val 30576"/>
              </a:avLst>
            </a:prstGeom>
            <a:gradFill>
              <a:gsLst>
                <a:gs pos="0">
                  <a:schemeClr val="bg1"/>
                </a:gs>
                <a:gs pos="100000">
                  <a:srgbClr val="FF9393"/>
                </a:gs>
                <a:gs pos="81000">
                  <a:srgbClr val="F03F2C"/>
                </a:gs>
              </a:gsLst>
              <a:lin ang="7200000" scaled="0"/>
            </a:gradFill>
            <a:ln w="9525">
              <a:solidFill>
                <a:schemeClr val="tx1"/>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24" name="Text Box 28">
              <a:extLst>
                <a:ext uri="{FF2B5EF4-FFF2-40B4-BE49-F238E27FC236}">
                  <a16:creationId xmlns:a16="http://schemas.microsoft.com/office/drawing/2014/main" id="{F0A37489-4B32-8354-6462-EDD637B2830D}"/>
                </a:ext>
              </a:extLst>
            </p:cNvPr>
            <p:cNvSpPr txBox="1">
              <a:spLocks noChangeArrowheads="1"/>
            </p:cNvSpPr>
            <p:nvPr/>
          </p:nvSpPr>
          <p:spPr bwMode="auto">
            <a:xfrm>
              <a:off x="4523251" y="4921277"/>
              <a:ext cx="580608" cy="2616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5" name="Text Box 28">
              <a:extLst>
                <a:ext uri="{FF2B5EF4-FFF2-40B4-BE49-F238E27FC236}">
                  <a16:creationId xmlns:a16="http://schemas.microsoft.com/office/drawing/2014/main" id="{B092DC55-A28B-FD2A-B211-3D2E12C226F7}"/>
                </a:ext>
              </a:extLst>
            </p:cNvPr>
            <p:cNvSpPr txBox="1">
              <a:spLocks noChangeArrowheads="1"/>
            </p:cNvSpPr>
            <p:nvPr/>
          </p:nvSpPr>
          <p:spPr bwMode="auto">
            <a:xfrm rot="10800000">
              <a:off x="4492153" y="6145200"/>
              <a:ext cx="580608" cy="2616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6" name="Text Box 28">
              <a:extLst>
                <a:ext uri="{FF2B5EF4-FFF2-40B4-BE49-F238E27FC236}">
                  <a16:creationId xmlns:a16="http://schemas.microsoft.com/office/drawing/2014/main" id="{504AF996-E2F8-8FDD-815A-590C49986594}"/>
                </a:ext>
              </a:extLst>
            </p:cNvPr>
            <p:cNvSpPr txBox="1">
              <a:spLocks noChangeArrowheads="1"/>
            </p:cNvSpPr>
            <p:nvPr/>
          </p:nvSpPr>
          <p:spPr bwMode="auto">
            <a:xfrm rot="5400000">
              <a:off x="5194975" y="5525007"/>
              <a:ext cx="580608" cy="2616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7" name="Text Box 28">
              <a:extLst>
                <a:ext uri="{FF2B5EF4-FFF2-40B4-BE49-F238E27FC236}">
                  <a16:creationId xmlns:a16="http://schemas.microsoft.com/office/drawing/2014/main" id="{DDD12019-F016-B5E3-0D19-90AB9AC17189}"/>
                </a:ext>
              </a:extLst>
            </p:cNvPr>
            <p:cNvSpPr txBox="1">
              <a:spLocks noChangeArrowheads="1"/>
            </p:cNvSpPr>
            <p:nvPr/>
          </p:nvSpPr>
          <p:spPr bwMode="auto">
            <a:xfrm rot="16200000">
              <a:off x="3770347" y="5525007"/>
              <a:ext cx="580608" cy="2616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a:ea typeface="ＭＳ Ｐゴシック" pitchFamily="50" charset="-128"/>
                  <a:cs typeface="+mn-cs"/>
                </a:rPr>
                <a:t>まずい</a:t>
              </a:r>
            </a:p>
          </p:txBody>
        </p:sp>
        <p:sp>
          <p:nvSpPr>
            <p:cNvPr id="28" name="Rectangle 2">
              <a:extLst>
                <a:ext uri="{FF2B5EF4-FFF2-40B4-BE49-F238E27FC236}">
                  <a16:creationId xmlns:a16="http://schemas.microsoft.com/office/drawing/2014/main" id="{1E89E602-9511-399F-1166-4F0A978BCA17}"/>
                </a:ext>
              </a:extLst>
            </p:cNvPr>
            <p:cNvSpPr>
              <a:spLocks noChangeArrowheads="1"/>
            </p:cNvSpPr>
            <p:nvPr/>
          </p:nvSpPr>
          <p:spPr bwMode="auto">
            <a:xfrm>
              <a:off x="4205028" y="5156586"/>
              <a:ext cx="1154857" cy="998451"/>
            </a:xfrm>
            <a:prstGeom prst="rect">
              <a:avLst/>
            </a:prstGeom>
            <a:solidFill>
              <a:srgbClr val="F03F2C"/>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29" name="Rectangle 2">
              <a:extLst>
                <a:ext uri="{FF2B5EF4-FFF2-40B4-BE49-F238E27FC236}">
                  <a16:creationId xmlns:a16="http://schemas.microsoft.com/office/drawing/2014/main" id="{BA5D6FA6-5B37-B417-0D3E-5D551E012B21}"/>
                </a:ext>
              </a:extLst>
            </p:cNvPr>
            <p:cNvSpPr>
              <a:spLocks noChangeArrowheads="1"/>
            </p:cNvSpPr>
            <p:nvPr/>
          </p:nvSpPr>
          <p:spPr bwMode="auto">
            <a:xfrm>
              <a:off x="4286365" y="5226908"/>
              <a:ext cx="992183" cy="857808"/>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30" name="Text Box 26">
              <a:extLst>
                <a:ext uri="{FF2B5EF4-FFF2-40B4-BE49-F238E27FC236}">
                  <a16:creationId xmlns:a16="http://schemas.microsoft.com/office/drawing/2014/main" id="{21E44547-EC5F-79C0-0CE4-7CB7EB652A3C}"/>
                </a:ext>
              </a:extLst>
            </p:cNvPr>
            <p:cNvSpPr txBox="1">
              <a:spLocks noChangeArrowheads="1"/>
            </p:cNvSpPr>
            <p:nvPr/>
          </p:nvSpPr>
          <p:spPr bwMode="auto">
            <a:xfrm>
              <a:off x="4296626" y="5482688"/>
              <a:ext cx="1015021"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itchFamily="50" charset="-128"/>
                  <a:cs typeface="+mn-cs"/>
                </a:rPr>
                <a:t>おいしい</a:t>
              </a:r>
            </a:p>
          </p:txBody>
        </p:sp>
        <p:sp>
          <p:nvSpPr>
            <p:cNvPr id="31" name="Line 17">
              <a:extLst>
                <a:ext uri="{FF2B5EF4-FFF2-40B4-BE49-F238E27FC236}">
                  <a16:creationId xmlns:a16="http://schemas.microsoft.com/office/drawing/2014/main" id="{18A65A23-F2F0-6CD9-6CB4-951F5052F42D}"/>
                </a:ext>
              </a:extLst>
            </p:cNvPr>
            <p:cNvSpPr>
              <a:spLocks noChangeShapeType="1"/>
            </p:cNvSpPr>
            <p:nvPr/>
          </p:nvSpPr>
          <p:spPr bwMode="auto">
            <a:xfrm>
              <a:off x="4105781" y="4781035"/>
              <a:ext cx="261609" cy="307778"/>
            </a:xfrm>
            <a:prstGeom prst="line">
              <a:avLst/>
            </a:prstGeom>
            <a:noFill/>
            <a:ln w="12700">
              <a:solidFill>
                <a:srgbClr val="FF0000"/>
              </a:solidFill>
              <a:round/>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Calibri"/>
                <a:ea typeface="ＭＳ Ｐゴシック" pitchFamily="50" charset="-128"/>
                <a:cs typeface="+mn-cs"/>
              </a:endParaRPr>
            </a:p>
          </p:txBody>
        </p:sp>
        <p:grpSp>
          <p:nvGrpSpPr>
            <p:cNvPr id="32" name="グループ化 31">
              <a:extLst>
                <a:ext uri="{FF2B5EF4-FFF2-40B4-BE49-F238E27FC236}">
                  <a16:creationId xmlns:a16="http://schemas.microsoft.com/office/drawing/2014/main" id="{8B99A197-03B0-44BA-5723-C60964467511}"/>
                </a:ext>
              </a:extLst>
            </p:cNvPr>
            <p:cNvGrpSpPr/>
            <p:nvPr/>
          </p:nvGrpSpPr>
          <p:grpSpPr>
            <a:xfrm>
              <a:off x="7875404" y="5129979"/>
              <a:ext cx="1154857" cy="998451"/>
              <a:chOff x="7875404" y="4982839"/>
              <a:chExt cx="1154857" cy="998451"/>
            </a:xfrm>
          </p:grpSpPr>
          <p:sp>
            <p:nvSpPr>
              <p:cNvPr id="36" name="Rectangle 2">
                <a:extLst>
                  <a:ext uri="{FF2B5EF4-FFF2-40B4-BE49-F238E27FC236}">
                    <a16:creationId xmlns:a16="http://schemas.microsoft.com/office/drawing/2014/main" id="{8C35BEAB-D2D7-8E4E-3FF8-7B5F0B1C62B9}"/>
                  </a:ext>
                </a:extLst>
              </p:cNvPr>
              <p:cNvSpPr>
                <a:spLocks noChangeArrowheads="1"/>
              </p:cNvSpPr>
              <p:nvPr/>
            </p:nvSpPr>
            <p:spPr bwMode="auto">
              <a:xfrm>
                <a:off x="7875404" y="4982839"/>
                <a:ext cx="1154857" cy="998451"/>
              </a:xfrm>
              <a:prstGeom prst="rect">
                <a:avLst/>
              </a:prstGeom>
              <a:solidFill>
                <a:schemeClr val="bg1"/>
              </a:solidFill>
              <a:ln w="9525">
                <a:solidFill>
                  <a:srgbClr val="FF0000"/>
                </a:solidFill>
                <a:prstDash val="dash"/>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37" name="Rectangle 2">
                <a:extLst>
                  <a:ext uri="{FF2B5EF4-FFF2-40B4-BE49-F238E27FC236}">
                    <a16:creationId xmlns:a16="http://schemas.microsoft.com/office/drawing/2014/main" id="{A46C7779-7E86-E904-E857-1DF61490765B}"/>
                  </a:ext>
                </a:extLst>
              </p:cNvPr>
              <p:cNvSpPr>
                <a:spLocks noChangeArrowheads="1"/>
              </p:cNvSpPr>
              <p:nvPr/>
            </p:nvSpPr>
            <p:spPr bwMode="auto">
              <a:xfrm>
                <a:off x="7956741" y="5053161"/>
                <a:ext cx="992183" cy="857808"/>
              </a:xfrm>
              <a:prstGeom prst="rect">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ja-JP" sz="18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sp>
            <p:nvSpPr>
              <p:cNvPr id="38" name="Text Box 26">
                <a:extLst>
                  <a:ext uri="{FF2B5EF4-FFF2-40B4-BE49-F238E27FC236}">
                    <a16:creationId xmlns:a16="http://schemas.microsoft.com/office/drawing/2014/main" id="{BD037D84-537F-7CE8-A923-3558699F554B}"/>
                  </a:ext>
                </a:extLst>
              </p:cNvPr>
              <p:cNvSpPr txBox="1">
                <a:spLocks noChangeArrowheads="1"/>
              </p:cNvSpPr>
              <p:nvPr/>
            </p:nvSpPr>
            <p:spPr bwMode="auto">
              <a:xfrm>
                <a:off x="7977238" y="5308941"/>
                <a:ext cx="1015021"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itchFamily="50" charset="-128"/>
                    <a:cs typeface="+mn-cs"/>
                  </a:rPr>
                  <a:t>おいしい</a:t>
                </a:r>
              </a:p>
            </p:txBody>
          </p:sp>
        </p:grpSp>
        <p:sp>
          <p:nvSpPr>
            <p:cNvPr id="33" name="Text Box 25">
              <a:extLst>
                <a:ext uri="{FF2B5EF4-FFF2-40B4-BE49-F238E27FC236}">
                  <a16:creationId xmlns:a16="http://schemas.microsoft.com/office/drawing/2014/main" id="{5214259E-B118-BCEA-A905-BBF17C3D6ED3}"/>
                </a:ext>
              </a:extLst>
            </p:cNvPr>
            <p:cNvSpPr txBox="1">
              <a:spLocks noChangeArrowheads="1"/>
            </p:cNvSpPr>
            <p:nvPr/>
          </p:nvSpPr>
          <p:spPr bwMode="auto">
            <a:xfrm>
              <a:off x="5967207" y="4660903"/>
              <a:ext cx="1621195" cy="523220"/>
            </a:xfrm>
            <a:prstGeom prst="rect">
              <a:avLst/>
            </a:prstGeom>
            <a:noFill/>
            <a:ln w="9525">
              <a:solidFill>
                <a:schemeClr val="tx1"/>
              </a:solid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Calibri"/>
                  <a:ea typeface="ＭＳ Ｐゴシック" pitchFamily="50" charset="-128"/>
                  <a:cs typeface="+mn-cs"/>
                </a:rPr>
                <a:t>超音波のキャビテーション効果</a:t>
              </a:r>
            </a:p>
          </p:txBody>
        </p:sp>
        <p:sp>
          <p:nvSpPr>
            <p:cNvPr id="34" name="テキスト ボックス 33">
              <a:extLst>
                <a:ext uri="{FF2B5EF4-FFF2-40B4-BE49-F238E27FC236}">
                  <a16:creationId xmlns:a16="http://schemas.microsoft.com/office/drawing/2014/main" id="{8510697F-5CBD-4990-B320-5AFA3EC50230}"/>
                </a:ext>
              </a:extLst>
            </p:cNvPr>
            <p:cNvSpPr txBox="1"/>
            <p:nvPr/>
          </p:nvSpPr>
          <p:spPr>
            <a:xfrm>
              <a:off x="2162439" y="6058109"/>
              <a:ext cx="156966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itchFamily="50" charset="-128"/>
                  <a:cs typeface="+mn-cs"/>
                </a:rPr>
                <a:t>長期間の流通</a:t>
              </a:r>
            </a:p>
          </p:txBody>
        </p:sp>
        <p:sp>
          <p:nvSpPr>
            <p:cNvPr id="35" name="AutoShape 16">
              <a:extLst>
                <a:ext uri="{FF2B5EF4-FFF2-40B4-BE49-F238E27FC236}">
                  <a16:creationId xmlns:a16="http://schemas.microsoft.com/office/drawing/2014/main" id="{51FC28E3-65A6-9BD6-C4A5-FB3B371EBDD6}"/>
                </a:ext>
              </a:extLst>
            </p:cNvPr>
            <p:cNvSpPr>
              <a:spLocks noChangeArrowheads="1"/>
            </p:cNvSpPr>
            <p:nvPr/>
          </p:nvSpPr>
          <p:spPr bwMode="auto">
            <a:xfrm rot="16200000">
              <a:off x="6441546" y="5129725"/>
              <a:ext cx="485775" cy="1026170"/>
            </a:xfrm>
            <a:prstGeom prst="downArrow">
              <a:avLst>
                <a:gd name="adj1" fmla="val 50000"/>
                <a:gd name="adj2" fmla="val 30576"/>
              </a:avLst>
            </a:prstGeom>
            <a:gradFill>
              <a:gsLst>
                <a:gs pos="0">
                  <a:srgbClr val="F03F2C"/>
                </a:gs>
                <a:gs pos="0">
                  <a:srgbClr val="F03F2C"/>
                </a:gs>
                <a:gs pos="73000">
                  <a:schemeClr val="bg1"/>
                </a:gs>
              </a:gsLst>
              <a:lin ang="7200000" scaled="0"/>
            </a:gradFill>
            <a:ln w="9525">
              <a:solidFill>
                <a:schemeClr val="tx1"/>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itchFamily="50" charset="-128"/>
                <a:cs typeface="+mn-cs"/>
              </a:endParaRPr>
            </a:p>
          </p:txBody>
        </p:sp>
      </p:grpSp>
      <p:pic>
        <p:nvPicPr>
          <p:cNvPr id="44" name="図 9" descr="C:\Users\yaoyao\Pictures\2017-07-07\IMG_0550.JPG">
            <a:extLst>
              <a:ext uri="{FF2B5EF4-FFF2-40B4-BE49-F238E27FC236}">
                <a16:creationId xmlns:a16="http://schemas.microsoft.com/office/drawing/2014/main" id="{88149E49-D322-F596-0092-81248A632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207" t="1512" r="11353" b="3529"/>
          <a:stretch>
            <a:fillRect/>
          </a:stretch>
        </p:blipFill>
        <p:spPr bwMode="auto">
          <a:xfrm>
            <a:off x="6189900" y="830823"/>
            <a:ext cx="1323599" cy="12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テキスト ボックス 44">
            <a:extLst>
              <a:ext uri="{FF2B5EF4-FFF2-40B4-BE49-F238E27FC236}">
                <a16:creationId xmlns:a16="http://schemas.microsoft.com/office/drawing/2014/main" id="{7CCBB79C-F901-A884-9FB3-8379D132B36F}"/>
              </a:ext>
            </a:extLst>
          </p:cNvPr>
          <p:cNvSpPr txBox="1"/>
          <p:nvPr/>
        </p:nvSpPr>
        <p:spPr>
          <a:xfrm>
            <a:off x="296182" y="247524"/>
            <a:ext cx="6340197" cy="461665"/>
          </a:xfrm>
          <a:prstGeom prst="rect">
            <a:avLst/>
          </a:prstGeom>
          <a:noFill/>
        </p:spPr>
        <p:txBody>
          <a:bodyPr wrap="none" rtlCol="0">
            <a:spAutoFit/>
          </a:bodyPr>
          <a:lstStyle/>
          <a:p>
            <a:r>
              <a:rPr kumimoji="1" lang="ja-JP" altLang="en-US" sz="2400" dirty="0">
                <a:latin typeface="游ゴシック" panose="020B0400000000000000" pitchFamily="50" charset="-128"/>
                <a:ea typeface="游ゴシック" panose="020B0400000000000000" pitchFamily="50" charset="-128"/>
              </a:rPr>
              <a:t>過酸化脂質が除去されるとおいしくなる理由</a:t>
            </a:r>
          </a:p>
        </p:txBody>
      </p:sp>
      <p:sp>
        <p:nvSpPr>
          <p:cNvPr id="47" name="テキスト ボックス 46">
            <a:extLst>
              <a:ext uri="{FF2B5EF4-FFF2-40B4-BE49-F238E27FC236}">
                <a16:creationId xmlns:a16="http://schemas.microsoft.com/office/drawing/2014/main" id="{8C48C74B-5397-D967-8812-EF28397E0093}"/>
              </a:ext>
            </a:extLst>
          </p:cNvPr>
          <p:cNvSpPr txBox="1"/>
          <p:nvPr/>
        </p:nvSpPr>
        <p:spPr>
          <a:xfrm>
            <a:off x="292933" y="5633795"/>
            <a:ext cx="9400467" cy="646331"/>
          </a:xfrm>
          <a:prstGeom prst="rect">
            <a:avLst/>
          </a:prstGeom>
          <a:noFill/>
        </p:spPr>
        <p:txBody>
          <a:bodyPr wrap="square" rtlCol="0">
            <a:spAutoFit/>
          </a:bodyPr>
          <a:lstStyle/>
          <a:p>
            <a:pPr marL="0" marR="0" lvl="0" indent="0" algn="l" defTabSz="844083" rtl="0" eaLnBrk="1" fontAlgn="auto" latinLnBrk="0" hangingPunct="1">
              <a:spcBef>
                <a:spcPts val="0"/>
              </a:spcBef>
              <a:spcAft>
                <a:spcPts val="0"/>
              </a:spcAft>
              <a:buClrTx/>
              <a:buSzTx/>
              <a:buFontTx/>
              <a:buNone/>
              <a:tabLst/>
              <a:defRPr/>
            </a:pPr>
            <a:r>
              <a:rPr kumimoji="1" lang="ja-JP" altLang="en-US"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何かを加えておいしくするのではなく、何かを除去しておいしくなるのは、本当の「おいしさ」であり、それは体に良い「おいしさ」である。</a:t>
            </a:r>
          </a:p>
        </p:txBody>
      </p:sp>
      <p:sp>
        <p:nvSpPr>
          <p:cNvPr id="48" name="テキスト ボックス 47">
            <a:extLst>
              <a:ext uri="{FF2B5EF4-FFF2-40B4-BE49-F238E27FC236}">
                <a16:creationId xmlns:a16="http://schemas.microsoft.com/office/drawing/2014/main" id="{44A74FBB-AD61-8479-750B-B6D14BBAA335}"/>
              </a:ext>
            </a:extLst>
          </p:cNvPr>
          <p:cNvSpPr txBox="1"/>
          <p:nvPr/>
        </p:nvSpPr>
        <p:spPr>
          <a:xfrm>
            <a:off x="292933" y="4501544"/>
            <a:ext cx="9400467" cy="923330"/>
          </a:xfrm>
          <a:prstGeom prst="rect">
            <a:avLst/>
          </a:prstGeom>
          <a:noFill/>
        </p:spPr>
        <p:txBody>
          <a:bodyPr wrap="square" rtlCol="0">
            <a:spAutoFit/>
          </a:bodyPr>
          <a:lstStyle/>
          <a:p>
            <a:pPr lvl="0" defTabSz="844083">
              <a:defRPr/>
            </a:pPr>
            <a:r>
              <a:rPr kumimoji="1" lang="ja-JP" altLang="en-US" dirty="0">
                <a:solidFill>
                  <a:srgbClr val="000000"/>
                </a:solidFill>
                <a:latin typeface="游ゴシック" panose="020B0400000000000000" pitchFamily="50" charset="-128"/>
                <a:ea typeface="游ゴシック" panose="020B0400000000000000" pitchFamily="50" charset="-128"/>
              </a:rPr>
              <a:t>脂溶性である</a:t>
            </a:r>
            <a:r>
              <a:rPr kumimoji="1" lang="ja-JP" altLang="en-US"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過酸化脂質は水に溶けないが、キャビテーション効果によってミセルとなって洗浄水中に洗い出される。</a:t>
            </a:r>
            <a:r>
              <a:rPr kumimoji="1" lang="ja-JP" altLang="en-US" dirty="0">
                <a:solidFill>
                  <a:srgbClr val="000000"/>
                </a:solidFill>
                <a:latin typeface="游ゴシック" panose="020B0400000000000000" pitchFamily="50" charset="-128"/>
              </a:rPr>
              <a:t>噴流として洗浄水が排出されることにより、効果的に洗浄除去される。</a:t>
            </a:r>
            <a:endParaRPr kumimoji="1" lang="ja-JP" altLang="en-US"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3" name="テキスト ボックス 2">
            <a:extLst>
              <a:ext uri="{FF2B5EF4-FFF2-40B4-BE49-F238E27FC236}">
                <a16:creationId xmlns:a16="http://schemas.microsoft.com/office/drawing/2014/main" id="{977B52E6-7BE9-B426-E742-F19D98C449E5}"/>
              </a:ext>
            </a:extLst>
          </p:cNvPr>
          <p:cNvSpPr txBox="1"/>
          <p:nvPr/>
        </p:nvSpPr>
        <p:spPr>
          <a:xfrm>
            <a:off x="9244282" y="278640"/>
            <a:ext cx="495649" cy="461665"/>
          </a:xfrm>
          <a:prstGeom prst="rect">
            <a:avLst/>
          </a:prstGeom>
          <a:noFill/>
        </p:spPr>
        <p:txBody>
          <a:bodyPr wrap="none" rtlCol="0">
            <a:spAutoFit/>
          </a:bodyPr>
          <a:lstStyle/>
          <a:p>
            <a:r>
              <a:rPr kumimoji="1" lang="en-US" altLang="ja-JP" sz="2400" dirty="0"/>
              <a:t>11</a:t>
            </a:r>
            <a:endParaRPr kumimoji="1" lang="ja-JP" altLang="en-US" sz="2400" dirty="0"/>
          </a:p>
        </p:txBody>
      </p:sp>
    </p:spTree>
    <p:extLst>
      <p:ext uri="{BB962C8B-B14F-4D97-AF65-F5344CB8AC3E}">
        <p14:creationId xmlns:p14="http://schemas.microsoft.com/office/powerpoint/2010/main" val="3998195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458B76F-F1EB-4AD7-85B5-7034345A41BC}"/>
              </a:ext>
            </a:extLst>
          </p:cNvPr>
          <p:cNvSpPr txBox="1"/>
          <p:nvPr/>
        </p:nvSpPr>
        <p:spPr>
          <a:xfrm>
            <a:off x="303117" y="833645"/>
            <a:ext cx="9299765" cy="33855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本技術を組み込んだシステムキッチンを開発し、多くの家庭で食を洗う新しい生活のスタイルが始まることを目指します。体が求める食が食べるべき食です。それがおいしい食であり、安心の食がウェルビーイング＝安心の暮らしを実現します。</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VR</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AI </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が発達し科学技術がいかに発展しようと、食の重要性が変わることはありません。心身の健康の基礎で</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あり、社会が持続して発展する基</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礎である毎日の食の安全・安心を</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追求し実現することが、私達たち</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の責務であると考えています。</a:t>
            </a:r>
          </a:p>
        </p:txBody>
      </p:sp>
      <p:pic>
        <p:nvPicPr>
          <p:cNvPr id="26" name="図 25" descr="文字と写真のスクリーンショット&#10;&#10;中程度の精度で自動的に生成された説明">
            <a:extLst>
              <a:ext uri="{FF2B5EF4-FFF2-40B4-BE49-F238E27FC236}">
                <a16:creationId xmlns:a16="http://schemas.microsoft.com/office/drawing/2014/main" id="{0FD71B84-4113-2CBA-0A5F-069563903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149" y="2973383"/>
            <a:ext cx="5319285" cy="3701252"/>
          </a:xfrm>
          <a:prstGeom prst="rect">
            <a:avLst/>
          </a:prstGeom>
        </p:spPr>
      </p:pic>
      <p:sp>
        <p:nvSpPr>
          <p:cNvPr id="9" name="テキスト ボックス 8">
            <a:extLst>
              <a:ext uri="{FF2B5EF4-FFF2-40B4-BE49-F238E27FC236}">
                <a16:creationId xmlns:a16="http://schemas.microsoft.com/office/drawing/2014/main" id="{A9C345C1-1392-337E-D435-ECF55BA260E8}"/>
              </a:ext>
            </a:extLst>
          </p:cNvPr>
          <p:cNvSpPr txBox="1"/>
          <p:nvPr/>
        </p:nvSpPr>
        <p:spPr>
          <a:xfrm>
            <a:off x="296182" y="247524"/>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今後の構想</a:t>
            </a:r>
          </a:p>
        </p:txBody>
      </p:sp>
      <p:sp>
        <p:nvSpPr>
          <p:cNvPr id="11" name="テキスト ボックス 10">
            <a:extLst>
              <a:ext uri="{FF2B5EF4-FFF2-40B4-BE49-F238E27FC236}">
                <a16:creationId xmlns:a16="http://schemas.microsoft.com/office/drawing/2014/main" id="{D8C90DE9-BF6A-FADF-803D-810661C4BAE4}"/>
              </a:ext>
            </a:extLst>
          </p:cNvPr>
          <p:cNvSpPr txBox="1"/>
          <p:nvPr/>
        </p:nvSpPr>
        <p:spPr>
          <a:xfrm>
            <a:off x="1910138" y="6333477"/>
            <a:ext cx="20313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（イラスト：黒田朝生氏）</a:t>
            </a:r>
          </a:p>
        </p:txBody>
      </p:sp>
      <p:sp>
        <p:nvSpPr>
          <p:cNvPr id="15" name="テキスト ボックス 14">
            <a:extLst>
              <a:ext uri="{FF2B5EF4-FFF2-40B4-BE49-F238E27FC236}">
                <a16:creationId xmlns:a16="http://schemas.microsoft.com/office/drawing/2014/main" id="{7C01DF61-AEA0-74F4-38C9-0048D63AA252}"/>
              </a:ext>
            </a:extLst>
          </p:cNvPr>
          <p:cNvSpPr txBox="1"/>
          <p:nvPr/>
        </p:nvSpPr>
        <p:spPr>
          <a:xfrm>
            <a:off x="2306097" y="6429715"/>
            <a:ext cx="203132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（イラスト：黒田朝生氏）</a:t>
            </a:r>
          </a:p>
        </p:txBody>
      </p:sp>
      <p:sp>
        <p:nvSpPr>
          <p:cNvPr id="3" name="テキスト ボックス 2">
            <a:extLst>
              <a:ext uri="{FF2B5EF4-FFF2-40B4-BE49-F238E27FC236}">
                <a16:creationId xmlns:a16="http://schemas.microsoft.com/office/drawing/2014/main" id="{6B2F219D-8E57-184B-55D7-199A05941524}"/>
              </a:ext>
            </a:extLst>
          </p:cNvPr>
          <p:cNvSpPr txBox="1"/>
          <p:nvPr/>
        </p:nvSpPr>
        <p:spPr>
          <a:xfrm>
            <a:off x="354697" y="4616565"/>
            <a:ext cx="4031873" cy="707886"/>
          </a:xfrm>
          <a:prstGeom prst="rect">
            <a:avLst/>
          </a:prstGeom>
          <a:noFill/>
        </p:spPr>
        <p:txBody>
          <a:bodyPr wrap="none" rtlCol="0">
            <a:spAutoFit/>
          </a:bodyPr>
          <a:lstStyle/>
          <a:p>
            <a:r>
              <a:rPr kumimoji="1" lang="ja-JP" altLang="en-US" sz="2000" dirty="0"/>
              <a:t>新しい食の暮らしは</a:t>
            </a:r>
            <a:endParaRPr kumimoji="1" lang="en-US" altLang="ja-JP" sz="2000" dirty="0"/>
          </a:p>
          <a:p>
            <a:r>
              <a:rPr kumimoji="1" lang="ja-JP" altLang="en-US" sz="2000" dirty="0"/>
              <a:t>　　　　　三井のマンションから</a:t>
            </a:r>
          </a:p>
        </p:txBody>
      </p:sp>
      <p:sp>
        <p:nvSpPr>
          <p:cNvPr id="4" name="テキスト ボックス 3">
            <a:extLst>
              <a:ext uri="{FF2B5EF4-FFF2-40B4-BE49-F238E27FC236}">
                <a16:creationId xmlns:a16="http://schemas.microsoft.com/office/drawing/2014/main" id="{BBABCEFF-823B-D7DD-FE67-2C83048CA4CF}"/>
              </a:ext>
            </a:extLst>
          </p:cNvPr>
          <p:cNvSpPr txBox="1"/>
          <p:nvPr/>
        </p:nvSpPr>
        <p:spPr>
          <a:xfrm>
            <a:off x="9244282" y="278640"/>
            <a:ext cx="495649" cy="461665"/>
          </a:xfrm>
          <a:prstGeom prst="rect">
            <a:avLst/>
          </a:prstGeom>
          <a:noFill/>
        </p:spPr>
        <p:txBody>
          <a:bodyPr wrap="none" rtlCol="0">
            <a:spAutoFit/>
          </a:bodyPr>
          <a:lstStyle/>
          <a:p>
            <a:r>
              <a:rPr kumimoji="1" lang="en-US" altLang="ja-JP" sz="2400" dirty="0"/>
              <a:t>12</a:t>
            </a:r>
            <a:endParaRPr kumimoji="1" lang="ja-JP" altLang="en-US" sz="2400" dirty="0"/>
          </a:p>
        </p:txBody>
      </p:sp>
    </p:spTree>
    <p:extLst>
      <p:ext uri="{BB962C8B-B14F-4D97-AF65-F5344CB8AC3E}">
        <p14:creationId xmlns:p14="http://schemas.microsoft.com/office/powerpoint/2010/main" val="2502234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設計図&#10;&#10;自動的に生成された説明">
            <a:extLst>
              <a:ext uri="{FF2B5EF4-FFF2-40B4-BE49-F238E27FC236}">
                <a16:creationId xmlns:a16="http://schemas.microsoft.com/office/drawing/2014/main" id="{286C717E-DCDB-4FE8-3B58-5C07A3145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9" y="3951398"/>
            <a:ext cx="3516834" cy="2936556"/>
          </a:xfrm>
          <a:prstGeom prst="rect">
            <a:avLst/>
          </a:prstGeom>
        </p:spPr>
      </p:pic>
      <p:grpSp>
        <p:nvGrpSpPr>
          <p:cNvPr id="19" name="グループ化 18">
            <a:extLst>
              <a:ext uri="{FF2B5EF4-FFF2-40B4-BE49-F238E27FC236}">
                <a16:creationId xmlns:a16="http://schemas.microsoft.com/office/drawing/2014/main" id="{6D6A8924-BB3B-B6B7-0360-17636924F5AB}"/>
              </a:ext>
            </a:extLst>
          </p:cNvPr>
          <p:cNvGrpSpPr/>
          <p:nvPr/>
        </p:nvGrpSpPr>
        <p:grpSpPr>
          <a:xfrm>
            <a:off x="4488657" y="3063411"/>
            <a:ext cx="5753669" cy="3684312"/>
            <a:chOff x="4360077" y="3063411"/>
            <a:chExt cx="5753669" cy="3684312"/>
          </a:xfrm>
        </p:grpSpPr>
        <p:pic>
          <p:nvPicPr>
            <p:cNvPr id="13" name="図 12" descr="屋内, 戸棚, 小さい, キッチン が含まれている画像&#10;&#10;自動的に生成された説明">
              <a:extLst>
                <a:ext uri="{FF2B5EF4-FFF2-40B4-BE49-F238E27FC236}">
                  <a16:creationId xmlns:a16="http://schemas.microsoft.com/office/drawing/2014/main" id="{7EA8FC33-071D-CC11-08E2-3E8E0EEC06D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9000" contrast="9000"/>
                      </a14:imgEffect>
                    </a14:imgLayer>
                  </a14:imgProps>
                </a:ext>
                <a:ext uri="{28A0092B-C50C-407E-A947-70E740481C1C}">
                  <a14:useLocalDpi xmlns:a14="http://schemas.microsoft.com/office/drawing/2010/main" val="0"/>
                </a:ext>
              </a:extLst>
            </a:blip>
            <a:stretch>
              <a:fillRect/>
            </a:stretch>
          </p:blipFill>
          <p:spPr>
            <a:xfrm>
              <a:off x="4360077" y="3063411"/>
              <a:ext cx="5164923" cy="3684312"/>
            </a:xfrm>
            <a:prstGeom prst="rect">
              <a:avLst/>
            </a:prstGeom>
          </p:spPr>
        </p:pic>
        <p:sp>
          <p:nvSpPr>
            <p:cNvPr id="9" name="テキスト ボックス 8">
              <a:extLst>
                <a:ext uri="{FF2B5EF4-FFF2-40B4-BE49-F238E27FC236}">
                  <a16:creationId xmlns:a16="http://schemas.microsoft.com/office/drawing/2014/main" id="{046E9368-10AA-1254-447D-313D3438816C}"/>
                </a:ext>
              </a:extLst>
            </p:cNvPr>
            <p:cNvSpPr txBox="1"/>
            <p:nvPr/>
          </p:nvSpPr>
          <p:spPr>
            <a:xfrm>
              <a:off x="5605684" y="3198167"/>
              <a:ext cx="4508062" cy="461665"/>
            </a:xfrm>
            <a:prstGeom prst="rect">
              <a:avLst/>
            </a:prstGeom>
            <a:solidFill>
              <a:srgbClr val="FFFFFF">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mn-cs"/>
                </a:rPr>
                <a:t>安心の</a:t>
              </a:r>
              <a:r>
                <a:rPr kumimoji="1" lang="en-US" altLang="ja-JP" sz="24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mn-cs"/>
                </a:rPr>
                <a:t>1</a:t>
              </a:r>
              <a:r>
                <a:rPr kumimoji="1" lang="ja-JP" altLang="en-US" sz="2400" b="0" i="0" u="none" strike="noStrike" kern="1200" cap="none" spc="0" normalizeH="0" baseline="0" noProof="0" dirty="0">
                  <a:ln>
                    <a:noFill/>
                  </a:ln>
                  <a:solidFill>
                    <a:prstClr val="black"/>
                  </a:solidFill>
                  <a:effectLst/>
                  <a:uLnTx/>
                  <a:uFillTx/>
                  <a:latin typeface="游明朝 Light" panose="02020300000000000000" pitchFamily="18" charset="-128"/>
                  <a:ea typeface="游明朝 Light" panose="02020300000000000000" pitchFamily="18" charset="-128"/>
                  <a:cs typeface="+mn-cs"/>
                </a:rPr>
                <a:t>日が今日も始まる。</a:t>
              </a:r>
            </a:p>
          </p:txBody>
        </p:sp>
      </p:grpSp>
      <p:sp>
        <p:nvSpPr>
          <p:cNvPr id="5" name="テキスト ボックス 4">
            <a:extLst>
              <a:ext uri="{FF2B5EF4-FFF2-40B4-BE49-F238E27FC236}">
                <a16:creationId xmlns:a16="http://schemas.microsoft.com/office/drawing/2014/main" id="{1B4B92D0-034F-41EE-ADFB-BB55F092ADF3}"/>
              </a:ext>
            </a:extLst>
          </p:cNvPr>
          <p:cNvSpPr txBox="1"/>
          <p:nvPr/>
        </p:nvSpPr>
        <p:spPr>
          <a:xfrm>
            <a:off x="313772" y="229542"/>
            <a:ext cx="8588928" cy="1152047"/>
          </a:xfrm>
          <a:prstGeom prst="rect">
            <a:avLst/>
          </a:prstGeom>
          <a:noFill/>
        </p:spPr>
        <p:txBody>
          <a:bodyPr wrap="square" rtlCol="0">
            <a:spAutoFit/>
          </a:bodyPr>
          <a:lstStyle/>
          <a:p>
            <a:pPr marL="0" marR="0" lvl="0" indent="0" algn="l" defTabSz="457200" rtl="0" eaLnBrk="1" fontAlgn="auto" latinLnBrk="0" hangingPunct="1">
              <a:lnSpc>
                <a:spcPts val="28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食の安全をさらに確保し、食の安心を加速するため、食材を洗浄するための噴流式超音波洗浄機を開発しました。本装置を組み込んだシステムキッチンを社会実装することを目指します。</a:t>
            </a:r>
          </a:p>
        </p:txBody>
      </p:sp>
      <p:pic>
        <p:nvPicPr>
          <p:cNvPr id="11" name="図 10" descr="座る, 屋内, 電子レンジ, カウンター が含まれている画像&#10;&#10;自動的に生成された説明">
            <a:extLst>
              <a:ext uri="{FF2B5EF4-FFF2-40B4-BE49-F238E27FC236}">
                <a16:creationId xmlns:a16="http://schemas.microsoft.com/office/drawing/2014/main" id="{316F84D6-0755-0EC7-344D-2063A40D9D0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7000"/>
                    </a14:imgEffect>
                  </a14:imgLayer>
                </a14:imgProps>
              </a:ext>
              <a:ext uri="{28A0092B-C50C-407E-A947-70E740481C1C}">
                <a14:useLocalDpi xmlns:a14="http://schemas.microsoft.com/office/drawing/2010/main" val="0"/>
              </a:ext>
            </a:extLst>
          </a:blip>
          <a:srcRect l="8246" t="8430" r="34761" b="4674"/>
          <a:stretch/>
        </p:blipFill>
        <p:spPr>
          <a:xfrm>
            <a:off x="2113146" y="1585458"/>
            <a:ext cx="1529620" cy="1749182"/>
          </a:xfrm>
          <a:prstGeom prst="rect">
            <a:avLst/>
          </a:prstGeom>
        </p:spPr>
      </p:pic>
      <p:sp>
        <p:nvSpPr>
          <p:cNvPr id="2" name="テキスト ボックス 1">
            <a:extLst>
              <a:ext uri="{FF2B5EF4-FFF2-40B4-BE49-F238E27FC236}">
                <a16:creationId xmlns:a16="http://schemas.microsoft.com/office/drawing/2014/main" id="{71AE09B7-719D-2F06-CEBD-D109D7A4B113}"/>
              </a:ext>
            </a:extLst>
          </p:cNvPr>
          <p:cNvSpPr txBox="1"/>
          <p:nvPr/>
        </p:nvSpPr>
        <p:spPr>
          <a:xfrm>
            <a:off x="1735292" y="3466625"/>
            <a:ext cx="218521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噴流式超音波洗浄機の試作機</a:t>
            </a:r>
          </a:p>
        </p:txBody>
      </p:sp>
      <p:sp>
        <p:nvSpPr>
          <p:cNvPr id="12" name="テキスト ボックス 11">
            <a:extLst>
              <a:ext uri="{FF2B5EF4-FFF2-40B4-BE49-F238E27FC236}">
                <a16:creationId xmlns:a16="http://schemas.microsoft.com/office/drawing/2014/main" id="{77DDF3B0-1924-15AA-0093-99C7B9E86121}"/>
              </a:ext>
            </a:extLst>
          </p:cNvPr>
          <p:cNvSpPr txBox="1"/>
          <p:nvPr/>
        </p:nvSpPr>
        <p:spPr>
          <a:xfrm>
            <a:off x="1631461" y="4035907"/>
            <a:ext cx="2492990" cy="64633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噴流式超音波洗浄機を組み込んだ</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システムキッチンの</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イメージ</a:t>
            </a:r>
          </a:p>
        </p:txBody>
      </p:sp>
      <p:grpSp>
        <p:nvGrpSpPr>
          <p:cNvPr id="3" name="グループ化 2">
            <a:extLst>
              <a:ext uri="{FF2B5EF4-FFF2-40B4-BE49-F238E27FC236}">
                <a16:creationId xmlns:a16="http://schemas.microsoft.com/office/drawing/2014/main" id="{C7915C1B-6AF5-A922-603A-1233F35FD0B6}"/>
              </a:ext>
            </a:extLst>
          </p:cNvPr>
          <p:cNvGrpSpPr/>
          <p:nvPr/>
        </p:nvGrpSpPr>
        <p:grpSpPr>
          <a:xfrm>
            <a:off x="5037077" y="1620131"/>
            <a:ext cx="3467643" cy="1137378"/>
            <a:chOff x="5120663" y="1869366"/>
            <a:chExt cx="3467643" cy="1137378"/>
          </a:xfrm>
        </p:grpSpPr>
        <p:pic>
          <p:nvPicPr>
            <p:cNvPr id="14" name="Picture 5" descr="DSC_0004">
              <a:extLst>
                <a:ext uri="{FF2B5EF4-FFF2-40B4-BE49-F238E27FC236}">
                  <a16:creationId xmlns:a16="http://schemas.microsoft.com/office/drawing/2014/main" id="{11F7EFFF-0BBD-DC23-9F9D-E4CBAC941C9A}"/>
                </a:ext>
              </a:extLst>
            </p:cNvPr>
            <p:cNvPicPr>
              <a:picLocks noChangeAspect="1" noChangeArrowheads="1"/>
            </p:cNvPicPr>
            <p:nvPr/>
          </p:nvPicPr>
          <p:blipFill>
            <a:blip r:embed="rId8" cstate="print"/>
            <a:srcRect/>
            <a:stretch>
              <a:fillRect/>
            </a:stretch>
          </p:blipFill>
          <p:spPr bwMode="auto">
            <a:xfrm>
              <a:off x="6896869" y="1869366"/>
              <a:ext cx="1691437" cy="1123064"/>
            </a:xfrm>
            <a:prstGeom prst="rect">
              <a:avLst/>
            </a:prstGeom>
            <a:noFill/>
            <a:ln w="9525">
              <a:noFill/>
              <a:miter lim="800000"/>
              <a:headEnd/>
              <a:tailEnd/>
            </a:ln>
          </p:spPr>
        </p:pic>
        <p:pic>
          <p:nvPicPr>
            <p:cNvPr id="15" name="Picture 6" descr="DSC_0005">
              <a:extLst>
                <a:ext uri="{FF2B5EF4-FFF2-40B4-BE49-F238E27FC236}">
                  <a16:creationId xmlns:a16="http://schemas.microsoft.com/office/drawing/2014/main" id="{4A66F9D9-1511-6EE3-9EA0-BE8858EF7BD7}"/>
                </a:ext>
              </a:extLst>
            </p:cNvPr>
            <p:cNvPicPr>
              <a:picLocks noChangeAspect="1" noChangeArrowheads="1"/>
            </p:cNvPicPr>
            <p:nvPr/>
          </p:nvPicPr>
          <p:blipFill>
            <a:blip r:embed="rId9" cstate="print"/>
            <a:srcRect/>
            <a:stretch>
              <a:fillRect/>
            </a:stretch>
          </p:blipFill>
          <p:spPr bwMode="auto">
            <a:xfrm>
              <a:off x="5120663" y="1869366"/>
              <a:ext cx="1691437" cy="1123064"/>
            </a:xfrm>
            <a:prstGeom prst="rect">
              <a:avLst/>
            </a:prstGeom>
            <a:noFill/>
            <a:ln w="9525">
              <a:noFill/>
              <a:miter lim="800000"/>
              <a:headEnd/>
              <a:tailEnd/>
            </a:ln>
          </p:spPr>
        </p:pic>
        <p:sp>
          <p:nvSpPr>
            <p:cNvPr id="16" name="Text Box 8">
              <a:extLst>
                <a:ext uri="{FF2B5EF4-FFF2-40B4-BE49-F238E27FC236}">
                  <a16:creationId xmlns:a16="http://schemas.microsoft.com/office/drawing/2014/main" id="{3AA17E2B-D4E4-6B00-1A0D-060D79A37414}"/>
                </a:ext>
              </a:extLst>
            </p:cNvPr>
            <p:cNvSpPr txBox="1">
              <a:spLocks noChangeArrowheads="1"/>
            </p:cNvSpPr>
            <p:nvPr/>
          </p:nvSpPr>
          <p:spPr bwMode="auto">
            <a:xfrm>
              <a:off x="5270802" y="2729745"/>
              <a:ext cx="1391158"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超音波処理なし</a:t>
              </a:r>
            </a:p>
          </p:txBody>
        </p:sp>
        <p:sp>
          <p:nvSpPr>
            <p:cNvPr id="17" name="Text Box 9">
              <a:extLst>
                <a:ext uri="{FF2B5EF4-FFF2-40B4-BE49-F238E27FC236}">
                  <a16:creationId xmlns:a16="http://schemas.microsoft.com/office/drawing/2014/main" id="{0761BE53-0853-9DF9-2FD7-F1F5C0CCD01F}"/>
                </a:ext>
              </a:extLst>
            </p:cNvPr>
            <p:cNvSpPr txBox="1">
              <a:spLocks noChangeArrowheads="1"/>
            </p:cNvSpPr>
            <p:nvPr/>
          </p:nvSpPr>
          <p:spPr bwMode="auto">
            <a:xfrm>
              <a:off x="7059031" y="2729745"/>
              <a:ext cx="1367113"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超音波処理あり</a:t>
              </a:r>
            </a:p>
          </p:txBody>
        </p:sp>
      </p:grpSp>
      <p:sp>
        <p:nvSpPr>
          <p:cNvPr id="20" name="テキスト ボックス 19">
            <a:extLst>
              <a:ext uri="{FF2B5EF4-FFF2-40B4-BE49-F238E27FC236}">
                <a16:creationId xmlns:a16="http://schemas.microsoft.com/office/drawing/2014/main" id="{AEB23335-59E3-C5A4-E0A6-B0DB39F1A445}"/>
              </a:ext>
            </a:extLst>
          </p:cNvPr>
          <p:cNvSpPr txBox="1"/>
          <p:nvPr/>
        </p:nvSpPr>
        <p:spPr>
          <a:xfrm>
            <a:off x="9244282" y="278640"/>
            <a:ext cx="495649" cy="461665"/>
          </a:xfrm>
          <a:prstGeom prst="rect">
            <a:avLst/>
          </a:prstGeom>
          <a:noFill/>
        </p:spPr>
        <p:txBody>
          <a:bodyPr wrap="none" rtlCol="0">
            <a:spAutoFit/>
          </a:bodyPr>
          <a:lstStyle/>
          <a:p>
            <a:r>
              <a:rPr kumimoji="1" lang="en-US" altLang="ja-JP" sz="2400" dirty="0"/>
              <a:t>13</a:t>
            </a:r>
            <a:endParaRPr kumimoji="1" lang="ja-JP" altLang="en-US" sz="2400" dirty="0"/>
          </a:p>
        </p:txBody>
      </p:sp>
      <p:sp>
        <p:nvSpPr>
          <p:cNvPr id="21" name="正方形/長方形 20">
            <a:extLst>
              <a:ext uri="{FF2B5EF4-FFF2-40B4-BE49-F238E27FC236}">
                <a16:creationId xmlns:a16="http://schemas.microsoft.com/office/drawing/2014/main" id="{4296A8C2-F41E-6909-2246-7DE3E10CF760}"/>
              </a:ext>
            </a:extLst>
          </p:cNvPr>
          <p:cNvSpPr/>
          <p:nvPr/>
        </p:nvSpPr>
        <p:spPr>
          <a:xfrm>
            <a:off x="4851400" y="1498600"/>
            <a:ext cx="4051300" cy="144780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1980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455BF736-91FC-A716-91CE-40884222534F}"/>
              </a:ext>
            </a:extLst>
          </p:cNvPr>
          <p:cNvSpPr txBox="1"/>
          <p:nvPr/>
        </p:nvSpPr>
        <p:spPr>
          <a:xfrm>
            <a:off x="109453" y="759373"/>
            <a:ext cx="9982220" cy="5786199"/>
          </a:xfrm>
          <a:prstGeom prst="rect">
            <a:avLst/>
          </a:prstGeom>
          <a:noFill/>
        </p:spPr>
        <p:txBody>
          <a:bodyPr wrap="none" rtlCol="0">
            <a:spAutoFit/>
          </a:bodyPr>
          <a:lstStyle/>
          <a:p>
            <a:r>
              <a:rPr kumimoji="1" lang="ja-JP" altLang="en-US" sz="2000" dirty="0">
                <a:latin typeface="+mn-ea"/>
              </a:rPr>
              <a:t>権利関係</a:t>
            </a:r>
            <a:endParaRPr kumimoji="1" lang="en-US" altLang="ja-JP" sz="2000" dirty="0">
              <a:latin typeface="+mn-ea"/>
            </a:endParaRPr>
          </a:p>
          <a:p>
            <a:r>
              <a:rPr kumimoji="1" lang="ja-JP" altLang="en-US" sz="2000" dirty="0">
                <a:latin typeface="+mn-ea"/>
              </a:rPr>
              <a:t>（１）取得特許</a:t>
            </a:r>
            <a:endParaRPr kumimoji="1" lang="en-US" altLang="ja-JP" sz="2000" dirty="0">
              <a:latin typeface="+mn-ea"/>
            </a:endParaRPr>
          </a:p>
          <a:p>
            <a:r>
              <a:rPr kumimoji="1" lang="ja-JP" altLang="en-US" sz="2000" dirty="0">
                <a:latin typeface="+mn-ea"/>
              </a:rPr>
              <a:t>　　日本国実用新案登録第</a:t>
            </a:r>
            <a:r>
              <a:rPr kumimoji="1" lang="en-US" altLang="ja-JP" sz="2000" dirty="0">
                <a:latin typeface="+mn-ea"/>
              </a:rPr>
              <a:t>3187858</a:t>
            </a:r>
            <a:r>
              <a:rPr kumimoji="1" lang="ja-JP" altLang="en-US" sz="2000" dirty="0">
                <a:latin typeface="+mn-ea"/>
              </a:rPr>
              <a:t>号　超音波洗浄装置</a:t>
            </a:r>
          </a:p>
          <a:p>
            <a:r>
              <a:rPr kumimoji="1" lang="ja-JP" altLang="en-US" sz="2000" dirty="0">
                <a:latin typeface="+mn-ea"/>
              </a:rPr>
              <a:t>　　日本国特許第</a:t>
            </a:r>
            <a:r>
              <a:rPr kumimoji="1" lang="en-US" altLang="ja-JP" sz="2000" dirty="0">
                <a:latin typeface="+mn-ea"/>
              </a:rPr>
              <a:t>5863557</a:t>
            </a:r>
            <a:r>
              <a:rPr kumimoji="1" lang="ja-JP" altLang="en-US" sz="2000" dirty="0">
                <a:latin typeface="+mn-ea"/>
              </a:rPr>
              <a:t>号　超音波洗浄装置</a:t>
            </a:r>
          </a:p>
          <a:p>
            <a:r>
              <a:rPr kumimoji="1" lang="ja-JP" altLang="en-US" sz="2000" dirty="0">
                <a:latin typeface="+mn-ea"/>
              </a:rPr>
              <a:t>　　日本国特許第</a:t>
            </a:r>
            <a:r>
              <a:rPr kumimoji="1" lang="en-US" altLang="ja-JP" sz="2000" dirty="0">
                <a:latin typeface="+mn-ea"/>
              </a:rPr>
              <a:t>6095087</a:t>
            </a:r>
            <a:r>
              <a:rPr kumimoji="1" lang="ja-JP" altLang="en-US" sz="2000" dirty="0">
                <a:latin typeface="+mn-ea"/>
              </a:rPr>
              <a:t>号　超音波洗浄装置、及び超音波洗浄方法</a:t>
            </a:r>
            <a:endParaRPr kumimoji="1" lang="en-US" altLang="ja-JP" sz="2000" dirty="0">
              <a:latin typeface="+mn-ea"/>
            </a:endParaRPr>
          </a:p>
          <a:p>
            <a:r>
              <a:rPr kumimoji="1" lang="ja-JP" altLang="en-US" sz="2000" dirty="0">
                <a:latin typeface="+mn-ea"/>
              </a:rPr>
              <a:t>（２）周辺特許を出願中</a:t>
            </a:r>
            <a:r>
              <a:rPr kumimoji="1" lang="ja-JP" altLang="en-US" sz="1600" dirty="0">
                <a:latin typeface="+mn-ea"/>
              </a:rPr>
              <a:t>（東京大学・三井不動産株式会社・パーパス株式会社による三者共同出願）</a:t>
            </a:r>
            <a:endParaRPr kumimoji="1" lang="en-US" altLang="ja-JP" sz="1600" dirty="0">
              <a:latin typeface="+mn-ea"/>
            </a:endParaRPr>
          </a:p>
          <a:p>
            <a:endParaRPr kumimoji="1" lang="en-US" altLang="ja-JP" sz="1600" dirty="0">
              <a:latin typeface="+mn-ea"/>
            </a:endParaRPr>
          </a:p>
          <a:p>
            <a:r>
              <a:rPr kumimoji="1" lang="ja-JP" altLang="en-US" sz="2000" dirty="0">
                <a:solidFill>
                  <a:schemeClr val="tx1">
                    <a:lumMod val="95000"/>
                    <a:lumOff val="5000"/>
                  </a:schemeClr>
                </a:solidFill>
                <a:latin typeface="+mn-ea"/>
              </a:rPr>
              <a:t>試験動画</a:t>
            </a:r>
            <a:r>
              <a:rPr kumimoji="1" lang="ja-JP" altLang="en-US" sz="1600" dirty="0"/>
              <a:t>（動画へのリンク）</a:t>
            </a:r>
            <a:endParaRPr kumimoji="1" lang="en-US" altLang="ja-JP" sz="1600" dirty="0">
              <a:solidFill>
                <a:schemeClr val="tx1">
                  <a:lumMod val="95000"/>
                  <a:lumOff val="5000"/>
                </a:schemeClr>
              </a:solidFill>
              <a:latin typeface="+mn-ea"/>
            </a:endParaRPr>
          </a:p>
          <a:p>
            <a:endParaRPr kumimoji="1" lang="en-US" altLang="ja-JP" sz="2000" dirty="0">
              <a:solidFill>
                <a:schemeClr val="tx1">
                  <a:lumMod val="95000"/>
                  <a:lumOff val="5000"/>
                </a:schemeClr>
              </a:solidFill>
              <a:latin typeface="+mn-ea"/>
            </a:endParaRPr>
          </a:p>
          <a:p>
            <a:endParaRPr kumimoji="1" lang="en-US" altLang="ja-JP" sz="2000" dirty="0">
              <a:solidFill>
                <a:schemeClr val="tx1">
                  <a:lumMod val="95000"/>
                  <a:lumOff val="5000"/>
                </a:schemeClr>
              </a:solidFill>
              <a:latin typeface="+mn-ea"/>
            </a:endParaRPr>
          </a:p>
          <a:p>
            <a:endParaRPr kumimoji="1" lang="en-US" altLang="ja-JP" sz="2000" dirty="0">
              <a:solidFill>
                <a:schemeClr val="tx1">
                  <a:lumMod val="95000"/>
                  <a:lumOff val="5000"/>
                </a:schemeClr>
              </a:solidFill>
              <a:latin typeface="+mn-ea"/>
            </a:endParaRPr>
          </a:p>
          <a:p>
            <a:endParaRPr kumimoji="1" lang="en-US" altLang="ja-JP" sz="2000" dirty="0">
              <a:solidFill>
                <a:schemeClr val="tx1">
                  <a:lumMod val="95000"/>
                  <a:lumOff val="5000"/>
                </a:schemeClr>
              </a:solidFill>
              <a:latin typeface="+mn-ea"/>
            </a:endParaRPr>
          </a:p>
          <a:p>
            <a:endParaRPr kumimoji="1" lang="en-US" altLang="ja-JP" sz="2000" dirty="0">
              <a:solidFill>
                <a:schemeClr val="tx1">
                  <a:lumMod val="95000"/>
                  <a:lumOff val="5000"/>
                </a:schemeClr>
              </a:solidFill>
              <a:latin typeface="+mn-ea"/>
            </a:endParaRPr>
          </a:p>
          <a:p>
            <a:r>
              <a:rPr kumimoji="1" lang="ja-JP" altLang="en-US" sz="2000" dirty="0">
                <a:solidFill>
                  <a:schemeClr val="tx1">
                    <a:lumMod val="95000"/>
                    <a:lumOff val="5000"/>
                  </a:schemeClr>
                </a:solidFill>
                <a:latin typeface="+mn-ea"/>
              </a:rPr>
              <a:t>実験結果報告書（尾田准教授 作成）</a:t>
            </a:r>
            <a:endParaRPr kumimoji="1" lang="en-US" altLang="ja-JP" sz="2000" dirty="0">
              <a:solidFill>
                <a:schemeClr val="tx1">
                  <a:lumMod val="95000"/>
                  <a:lumOff val="5000"/>
                </a:schemeClr>
              </a:solidFill>
              <a:latin typeface="+mn-ea"/>
            </a:endParaRPr>
          </a:p>
          <a:p>
            <a:endParaRPr kumimoji="1" lang="en-US" altLang="ja-JP" sz="2000" dirty="0">
              <a:solidFill>
                <a:schemeClr val="tx1">
                  <a:lumMod val="95000"/>
                  <a:lumOff val="5000"/>
                </a:schemeClr>
              </a:solidFill>
              <a:latin typeface="+mn-ea"/>
            </a:endParaRPr>
          </a:p>
          <a:p>
            <a:r>
              <a:rPr kumimoji="1" lang="ja-JP" altLang="en-US" sz="2000" dirty="0">
                <a:solidFill>
                  <a:schemeClr val="tx1">
                    <a:lumMod val="95000"/>
                    <a:lumOff val="5000"/>
                  </a:schemeClr>
                </a:solidFill>
                <a:latin typeface="+mn-ea"/>
              </a:rPr>
              <a:t>発表論文</a:t>
            </a:r>
            <a:endParaRPr kumimoji="1" lang="en-US" altLang="ja-JP" sz="2000" dirty="0">
              <a:solidFill>
                <a:schemeClr val="tx1">
                  <a:lumMod val="95000"/>
                  <a:lumOff val="5000"/>
                </a:schemeClr>
              </a:solidFill>
              <a:latin typeface="+mn-ea"/>
            </a:endParaRPr>
          </a:p>
          <a:p>
            <a:r>
              <a:rPr kumimoji="1" lang="ja-JP" altLang="en-US" dirty="0">
                <a:latin typeface="Times New Roman" panose="02020603050405020304" pitchFamily="18" charset="0"/>
                <a:ea typeface="ＭＳ Ｐ明朝" panose="02020600040205080304" pitchFamily="18" charset="-128"/>
                <a:cs typeface="Times New Roman" panose="02020603050405020304" pitchFamily="18" charset="0"/>
              </a:rPr>
              <a:t>　　　</a:t>
            </a:r>
            <a:r>
              <a:rPr kumimoji="1" lang="en-US" altLang="ja-JP" dirty="0">
                <a:latin typeface="Times New Roman" panose="02020603050405020304" pitchFamily="18" charset="0"/>
                <a:ea typeface="ＭＳ Ｐ明朝" panose="02020600040205080304" pitchFamily="18" charset="-128"/>
                <a:cs typeface="Times New Roman" panose="02020603050405020304" pitchFamily="18" charset="0"/>
              </a:rPr>
              <a:t>Oda</a:t>
            </a:r>
            <a:r>
              <a:rPr kumimoji="1" lang="ja-JP" altLang="en-US" dirty="0">
                <a:latin typeface="Times New Roman" panose="02020603050405020304" pitchFamily="18" charset="0"/>
                <a:ea typeface="ＭＳ Ｐ明朝" panose="02020600040205080304" pitchFamily="18" charset="-128"/>
                <a:cs typeface="Times New Roman" panose="02020603050405020304" pitchFamily="18" charset="0"/>
              </a:rPr>
              <a:t> </a:t>
            </a:r>
            <a:r>
              <a:rPr kumimoji="1" lang="en-US" altLang="ja-JP" dirty="0">
                <a:latin typeface="Times New Roman" panose="02020603050405020304" pitchFamily="18" charset="0"/>
                <a:ea typeface="ＭＳ Ｐ明朝" panose="02020600040205080304" pitchFamily="18" charset="-128"/>
                <a:cs typeface="Times New Roman" panose="02020603050405020304" pitchFamily="18" charset="0"/>
              </a:rPr>
              <a:t>S., </a:t>
            </a:r>
            <a:r>
              <a:rPr kumimoji="1" lang="en-US" altLang="ja-JP" dirty="0" err="1">
                <a:latin typeface="Times New Roman" panose="02020603050405020304" pitchFamily="18" charset="0"/>
                <a:ea typeface="ＭＳ Ｐ明朝" panose="02020600040205080304" pitchFamily="18" charset="-128"/>
                <a:cs typeface="Times New Roman" panose="02020603050405020304" pitchFamily="18" charset="0"/>
              </a:rPr>
              <a:t>Sakaguchi</a:t>
            </a:r>
            <a:r>
              <a:rPr kumimoji="1" lang="en-US" altLang="ja-JP" dirty="0">
                <a:latin typeface="Times New Roman" panose="02020603050405020304" pitchFamily="18" charset="0"/>
                <a:ea typeface="ＭＳ Ｐ明朝" panose="02020600040205080304" pitchFamily="18" charset="-128"/>
                <a:cs typeface="Times New Roman" panose="02020603050405020304" pitchFamily="18" charset="0"/>
              </a:rPr>
              <a:t> M., Yang X.,  Liu Q., Iwasaki K, </a:t>
            </a:r>
            <a:r>
              <a:rPr kumimoji="1" lang="en-US" altLang="ja-JP" dirty="0" err="1">
                <a:latin typeface="Times New Roman" panose="02020603050405020304" pitchFamily="18" charset="0"/>
                <a:ea typeface="ＭＳ Ｐ明朝" panose="02020600040205080304" pitchFamily="18" charset="-128"/>
                <a:cs typeface="Times New Roman" panose="02020603050405020304" pitchFamily="18" charset="0"/>
              </a:rPr>
              <a:t>Nishibayashi</a:t>
            </a:r>
            <a:r>
              <a:rPr kumimoji="1" lang="en-US" altLang="ja-JP" dirty="0">
                <a:latin typeface="Times New Roman" panose="02020603050405020304" pitchFamily="18" charset="0"/>
                <a:ea typeface="ＭＳ Ｐ明朝" panose="02020600040205080304" pitchFamily="18" charset="-128"/>
                <a:cs typeface="Times New Roman" panose="02020603050405020304" pitchFamily="18" charset="0"/>
              </a:rPr>
              <a:t> K. (2021) </a:t>
            </a:r>
          </a:p>
          <a:p>
            <a:r>
              <a:rPr kumimoji="1" lang="ja-JP" altLang="en-US" dirty="0">
                <a:latin typeface="Times New Roman" panose="02020603050405020304" pitchFamily="18" charset="0"/>
                <a:ea typeface="ＭＳ Ｐ明朝" panose="02020600040205080304" pitchFamily="18" charset="-128"/>
                <a:cs typeface="Times New Roman" panose="02020603050405020304" pitchFamily="18" charset="0"/>
              </a:rPr>
              <a:t>　　　</a:t>
            </a:r>
            <a:r>
              <a:rPr kumimoji="1" lang="en-US" altLang="ja-JP" dirty="0">
                <a:latin typeface="Times New Roman" panose="02020603050405020304" pitchFamily="18" charset="0"/>
                <a:ea typeface="ＭＳ Ｐ明朝" panose="02020600040205080304" pitchFamily="18" charset="-128"/>
                <a:cs typeface="Times New Roman" panose="02020603050405020304" pitchFamily="18" charset="0"/>
              </a:rPr>
              <a:t>Ultrasonic treatment suppresses ethylene signaling and prolongs the freshness of spinach. </a:t>
            </a:r>
          </a:p>
          <a:p>
            <a:r>
              <a:rPr kumimoji="1" lang="ja-JP" altLang="en-US" dirty="0">
                <a:latin typeface="Times New Roman" panose="02020603050405020304" pitchFamily="18" charset="0"/>
                <a:ea typeface="ＭＳ Ｐ明朝" panose="02020600040205080304" pitchFamily="18" charset="-128"/>
                <a:cs typeface="Times New Roman" panose="02020603050405020304" pitchFamily="18" charset="0"/>
              </a:rPr>
              <a:t>　　　</a:t>
            </a:r>
            <a:r>
              <a:rPr kumimoji="1" lang="en-US" altLang="ja-JP" dirty="0">
                <a:latin typeface="Times New Roman" panose="02020603050405020304" pitchFamily="18" charset="0"/>
                <a:ea typeface="ＭＳ Ｐ明朝" panose="02020600040205080304" pitchFamily="18" charset="-128"/>
                <a:cs typeface="Times New Roman" panose="02020603050405020304" pitchFamily="18" charset="0"/>
              </a:rPr>
              <a:t>Food Chemistry: Molecular Sciences, 2, 100026.  https://doi.org/10.1016/j.fochms.2021.100026.</a:t>
            </a:r>
            <a:endParaRPr kumimoji="1" lang="ja-JP" altLang="en-US"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7" name="図 6" descr="QR コード&#10;&#10;自動的に生成された説明">
            <a:extLst>
              <a:ext uri="{FF2B5EF4-FFF2-40B4-BE49-F238E27FC236}">
                <a16:creationId xmlns:a16="http://schemas.microsoft.com/office/drawing/2014/main" id="{493EEA82-61BF-A78F-D073-80C84FB6B6E9}"/>
              </a:ext>
            </a:extLst>
          </p:cNvPr>
          <p:cNvPicPr>
            <a:picLocks noChangeAspect="1"/>
          </p:cNvPicPr>
          <p:nvPr/>
        </p:nvPicPr>
        <p:blipFill rotWithShape="1">
          <a:blip r:embed="rId2">
            <a:extLst>
              <a:ext uri="{28A0092B-C50C-407E-A947-70E740481C1C}">
                <a14:useLocalDpi xmlns:a14="http://schemas.microsoft.com/office/drawing/2010/main" val="0"/>
              </a:ext>
            </a:extLst>
          </a:blip>
          <a:srcRect l="996" r="19973" b="18422"/>
          <a:stretch/>
        </p:blipFill>
        <p:spPr>
          <a:xfrm>
            <a:off x="8769289" y="5062062"/>
            <a:ext cx="931163" cy="942025"/>
          </a:xfrm>
          <a:prstGeom prst="rect">
            <a:avLst/>
          </a:prstGeom>
        </p:spPr>
      </p:pic>
      <p:grpSp>
        <p:nvGrpSpPr>
          <p:cNvPr id="12" name="グループ化 11">
            <a:extLst>
              <a:ext uri="{FF2B5EF4-FFF2-40B4-BE49-F238E27FC236}">
                <a16:creationId xmlns:a16="http://schemas.microsoft.com/office/drawing/2014/main" id="{D43DA755-B76C-0F5C-1F2E-2217687DE837}"/>
              </a:ext>
            </a:extLst>
          </p:cNvPr>
          <p:cNvGrpSpPr/>
          <p:nvPr/>
        </p:nvGrpSpPr>
        <p:grpSpPr>
          <a:xfrm>
            <a:off x="1044054" y="3294370"/>
            <a:ext cx="8113017" cy="1231462"/>
            <a:chOff x="1096330" y="5601015"/>
            <a:chExt cx="8113017" cy="1231462"/>
          </a:xfrm>
        </p:grpSpPr>
        <p:grpSp>
          <p:nvGrpSpPr>
            <p:cNvPr id="13" name="グループ化 12">
              <a:extLst>
                <a:ext uri="{FF2B5EF4-FFF2-40B4-BE49-F238E27FC236}">
                  <a16:creationId xmlns:a16="http://schemas.microsoft.com/office/drawing/2014/main" id="{8DA826EE-AD39-D80E-33FD-1EA75074FDBD}"/>
                </a:ext>
              </a:extLst>
            </p:cNvPr>
            <p:cNvGrpSpPr/>
            <p:nvPr/>
          </p:nvGrpSpPr>
          <p:grpSpPr>
            <a:xfrm>
              <a:off x="1113626" y="5601015"/>
              <a:ext cx="8095721" cy="1080000"/>
              <a:chOff x="1018876" y="5477939"/>
              <a:chExt cx="8095721" cy="1080000"/>
            </a:xfrm>
          </p:grpSpPr>
          <p:pic>
            <p:nvPicPr>
              <p:cNvPr id="19" name="図 18" descr="QR コード&#10;&#10;自動的に生成された説明">
                <a:extLst>
                  <a:ext uri="{FF2B5EF4-FFF2-40B4-BE49-F238E27FC236}">
                    <a16:creationId xmlns:a16="http://schemas.microsoft.com/office/drawing/2014/main" id="{7B883C00-9CE4-DC2D-D48E-741F8A3F2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876" y="5477939"/>
                <a:ext cx="1080000" cy="1080000"/>
              </a:xfrm>
              <a:prstGeom prst="rect">
                <a:avLst/>
              </a:prstGeom>
            </p:spPr>
          </p:pic>
          <p:pic>
            <p:nvPicPr>
              <p:cNvPr id="20" name="図 19" descr="QR コード&#10;&#10;自動的に生成された説明">
                <a:extLst>
                  <a:ext uri="{FF2B5EF4-FFF2-40B4-BE49-F238E27FC236}">
                    <a16:creationId xmlns:a16="http://schemas.microsoft.com/office/drawing/2014/main" id="{D0A5E7C1-AED3-511C-0A6B-5F5A15929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2806" y="5477939"/>
                <a:ext cx="1080000" cy="1080000"/>
              </a:xfrm>
              <a:prstGeom prst="rect">
                <a:avLst/>
              </a:prstGeom>
            </p:spPr>
          </p:pic>
          <p:pic>
            <p:nvPicPr>
              <p:cNvPr id="21" name="図 20" descr="QR コード&#10;&#10;自動的に生成された説明">
                <a:extLst>
                  <a:ext uri="{FF2B5EF4-FFF2-40B4-BE49-F238E27FC236}">
                    <a16:creationId xmlns:a16="http://schemas.microsoft.com/office/drawing/2014/main" id="{678AF2DF-D72A-71E5-CA7C-F0EC620AE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6736" y="5477939"/>
                <a:ext cx="1080000" cy="1080000"/>
              </a:xfrm>
              <a:prstGeom prst="rect">
                <a:avLst/>
              </a:prstGeom>
            </p:spPr>
          </p:pic>
          <p:pic>
            <p:nvPicPr>
              <p:cNvPr id="22" name="図 21" descr="QR コード&#10;&#10;自動的に生成された説明">
                <a:extLst>
                  <a:ext uri="{FF2B5EF4-FFF2-40B4-BE49-F238E27FC236}">
                    <a16:creationId xmlns:a16="http://schemas.microsoft.com/office/drawing/2014/main" id="{915F3556-2874-B572-C756-B89724C09A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0666" y="5477939"/>
                <a:ext cx="1080000" cy="1080000"/>
              </a:xfrm>
              <a:prstGeom prst="rect">
                <a:avLst/>
              </a:prstGeom>
            </p:spPr>
          </p:pic>
          <p:pic>
            <p:nvPicPr>
              <p:cNvPr id="23" name="図 22" descr="QR コード&#10;&#10;自動的に生成された説明">
                <a:extLst>
                  <a:ext uri="{FF2B5EF4-FFF2-40B4-BE49-F238E27FC236}">
                    <a16:creationId xmlns:a16="http://schemas.microsoft.com/office/drawing/2014/main" id="{656A28D3-0330-923C-AACB-CCC4B6558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4597" y="5477939"/>
                <a:ext cx="1080000" cy="1080000"/>
              </a:xfrm>
              <a:prstGeom prst="rect">
                <a:avLst/>
              </a:prstGeom>
            </p:spPr>
          </p:pic>
        </p:grpSp>
        <p:sp>
          <p:nvSpPr>
            <p:cNvPr id="14" name="テキスト ボックス 13">
              <a:extLst>
                <a:ext uri="{FF2B5EF4-FFF2-40B4-BE49-F238E27FC236}">
                  <a16:creationId xmlns:a16="http://schemas.microsoft.com/office/drawing/2014/main" id="{D5DF5429-5996-8708-E94A-695C65A9061D}"/>
                </a:ext>
              </a:extLst>
            </p:cNvPr>
            <p:cNvSpPr txBox="1"/>
            <p:nvPr/>
          </p:nvSpPr>
          <p:spPr>
            <a:xfrm>
              <a:off x="1096330" y="6488668"/>
              <a:ext cx="800219" cy="338554"/>
            </a:xfrm>
            <a:prstGeom prst="rect">
              <a:avLst/>
            </a:prstGeom>
            <a:noFill/>
          </p:spPr>
          <p:txBody>
            <a:bodyPr wrap="none" rtlCol="0">
              <a:spAutoFit/>
            </a:bodyPr>
            <a:lstStyle/>
            <a:p>
              <a:r>
                <a:rPr kumimoji="1" lang="ja-JP" altLang="en-US" sz="1600" dirty="0"/>
                <a:t>アサリ</a:t>
              </a:r>
            </a:p>
          </p:txBody>
        </p:sp>
        <p:sp>
          <p:nvSpPr>
            <p:cNvPr id="15" name="テキスト ボックス 14">
              <a:extLst>
                <a:ext uri="{FF2B5EF4-FFF2-40B4-BE49-F238E27FC236}">
                  <a16:creationId xmlns:a16="http://schemas.microsoft.com/office/drawing/2014/main" id="{CBF61454-71A2-63D5-2DFD-2639AADDE1BF}"/>
                </a:ext>
              </a:extLst>
            </p:cNvPr>
            <p:cNvSpPr txBox="1"/>
            <p:nvPr/>
          </p:nvSpPr>
          <p:spPr>
            <a:xfrm>
              <a:off x="2930494" y="6478149"/>
              <a:ext cx="800219" cy="338554"/>
            </a:xfrm>
            <a:prstGeom prst="rect">
              <a:avLst/>
            </a:prstGeom>
            <a:noFill/>
          </p:spPr>
          <p:txBody>
            <a:bodyPr wrap="none" rtlCol="0">
              <a:spAutoFit/>
            </a:bodyPr>
            <a:lstStyle/>
            <a:p>
              <a:r>
                <a:rPr kumimoji="1" lang="ja-JP" altLang="en-US" sz="1600" dirty="0"/>
                <a:t>シジミ</a:t>
              </a:r>
            </a:p>
          </p:txBody>
        </p:sp>
        <p:sp>
          <p:nvSpPr>
            <p:cNvPr id="16" name="テキスト ボックス 15">
              <a:extLst>
                <a:ext uri="{FF2B5EF4-FFF2-40B4-BE49-F238E27FC236}">
                  <a16:creationId xmlns:a16="http://schemas.microsoft.com/office/drawing/2014/main" id="{71C5EB62-AF01-7D4A-EDFF-60AF937A6E07}"/>
                </a:ext>
              </a:extLst>
            </p:cNvPr>
            <p:cNvSpPr txBox="1"/>
            <p:nvPr/>
          </p:nvSpPr>
          <p:spPr>
            <a:xfrm>
              <a:off x="4631435" y="6488668"/>
              <a:ext cx="800219" cy="338554"/>
            </a:xfrm>
            <a:prstGeom prst="rect">
              <a:avLst/>
            </a:prstGeom>
            <a:noFill/>
          </p:spPr>
          <p:txBody>
            <a:bodyPr wrap="none" rtlCol="0">
              <a:spAutoFit/>
            </a:bodyPr>
            <a:lstStyle/>
            <a:p>
              <a:r>
                <a:rPr kumimoji="1" lang="ja-JP" altLang="en-US" sz="1600" dirty="0"/>
                <a:t>塩サバ</a:t>
              </a:r>
            </a:p>
          </p:txBody>
        </p:sp>
        <p:sp>
          <p:nvSpPr>
            <p:cNvPr id="17" name="テキスト ボックス 16">
              <a:extLst>
                <a:ext uri="{FF2B5EF4-FFF2-40B4-BE49-F238E27FC236}">
                  <a16:creationId xmlns:a16="http://schemas.microsoft.com/office/drawing/2014/main" id="{F655F2DC-7306-717A-8BEE-F6CD7F7550D0}"/>
                </a:ext>
              </a:extLst>
            </p:cNvPr>
            <p:cNvSpPr txBox="1"/>
            <p:nvPr/>
          </p:nvSpPr>
          <p:spPr>
            <a:xfrm>
              <a:off x="6119765" y="6493923"/>
              <a:ext cx="1415772" cy="338554"/>
            </a:xfrm>
            <a:prstGeom prst="rect">
              <a:avLst/>
            </a:prstGeom>
            <a:noFill/>
          </p:spPr>
          <p:txBody>
            <a:bodyPr wrap="none" rtlCol="0">
              <a:spAutoFit/>
            </a:bodyPr>
            <a:lstStyle/>
            <a:p>
              <a:r>
                <a:rPr kumimoji="1" lang="ja-JP" altLang="en-US" sz="1600" dirty="0"/>
                <a:t>シャケ切り身</a:t>
              </a:r>
            </a:p>
          </p:txBody>
        </p:sp>
        <p:sp>
          <p:nvSpPr>
            <p:cNvPr id="18" name="テキスト ボックス 17">
              <a:extLst>
                <a:ext uri="{FF2B5EF4-FFF2-40B4-BE49-F238E27FC236}">
                  <a16:creationId xmlns:a16="http://schemas.microsoft.com/office/drawing/2014/main" id="{F224139B-3718-4ADB-044B-3AAACF317C94}"/>
                </a:ext>
              </a:extLst>
            </p:cNvPr>
            <p:cNvSpPr txBox="1"/>
            <p:nvPr/>
          </p:nvSpPr>
          <p:spPr>
            <a:xfrm>
              <a:off x="8044592" y="6488668"/>
              <a:ext cx="1005403" cy="338554"/>
            </a:xfrm>
            <a:prstGeom prst="rect">
              <a:avLst/>
            </a:prstGeom>
            <a:noFill/>
          </p:spPr>
          <p:txBody>
            <a:bodyPr wrap="none" rtlCol="0">
              <a:spAutoFit/>
            </a:bodyPr>
            <a:lstStyle/>
            <a:p>
              <a:r>
                <a:rPr kumimoji="1" lang="ja-JP" altLang="en-US" sz="1600" dirty="0"/>
                <a:t>鶏もも肉</a:t>
              </a:r>
            </a:p>
          </p:txBody>
        </p:sp>
      </p:grpSp>
      <p:sp>
        <p:nvSpPr>
          <p:cNvPr id="25" name="テキスト ボックス 24">
            <a:extLst>
              <a:ext uri="{FF2B5EF4-FFF2-40B4-BE49-F238E27FC236}">
                <a16:creationId xmlns:a16="http://schemas.microsoft.com/office/drawing/2014/main" id="{0EA80A34-7416-49FB-416A-D55005768310}"/>
              </a:ext>
            </a:extLst>
          </p:cNvPr>
          <p:cNvSpPr txBox="1"/>
          <p:nvPr/>
        </p:nvSpPr>
        <p:spPr>
          <a:xfrm>
            <a:off x="336168" y="155067"/>
            <a:ext cx="1415772" cy="461665"/>
          </a:xfrm>
          <a:prstGeom prst="rect">
            <a:avLst/>
          </a:prstGeom>
          <a:noFill/>
        </p:spPr>
        <p:txBody>
          <a:bodyPr wrap="none" rtlCol="0">
            <a:spAutoFit/>
          </a:bodyPr>
          <a:lstStyle/>
          <a:p>
            <a:r>
              <a:rPr kumimoji="1" lang="ja-JP" altLang="en-US" sz="2400" dirty="0"/>
              <a:t>参考資料</a:t>
            </a:r>
          </a:p>
        </p:txBody>
      </p:sp>
      <p:sp>
        <p:nvSpPr>
          <p:cNvPr id="3" name="テキスト ボックス 2">
            <a:extLst>
              <a:ext uri="{FF2B5EF4-FFF2-40B4-BE49-F238E27FC236}">
                <a16:creationId xmlns:a16="http://schemas.microsoft.com/office/drawing/2014/main" id="{FACAE177-44DF-FD38-796E-63BC659C3CFE}"/>
              </a:ext>
            </a:extLst>
          </p:cNvPr>
          <p:cNvSpPr txBox="1"/>
          <p:nvPr/>
        </p:nvSpPr>
        <p:spPr>
          <a:xfrm>
            <a:off x="9244282" y="278640"/>
            <a:ext cx="495649" cy="461665"/>
          </a:xfrm>
          <a:prstGeom prst="rect">
            <a:avLst/>
          </a:prstGeom>
          <a:noFill/>
        </p:spPr>
        <p:txBody>
          <a:bodyPr wrap="none" rtlCol="0">
            <a:spAutoFit/>
          </a:bodyPr>
          <a:lstStyle/>
          <a:p>
            <a:r>
              <a:rPr kumimoji="1" lang="en-US" altLang="ja-JP" sz="2400" dirty="0"/>
              <a:t>14</a:t>
            </a:r>
            <a:endParaRPr kumimoji="1" lang="ja-JP" altLang="en-US" sz="2400" dirty="0"/>
          </a:p>
        </p:txBody>
      </p:sp>
    </p:spTree>
    <p:extLst>
      <p:ext uri="{BB962C8B-B14F-4D97-AF65-F5344CB8AC3E}">
        <p14:creationId xmlns:p14="http://schemas.microsoft.com/office/powerpoint/2010/main" val="271736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C8349D2B-3CC0-1214-54B1-65E703BEE96C}"/>
              </a:ext>
            </a:extLst>
          </p:cNvPr>
          <p:cNvGrpSpPr/>
          <p:nvPr/>
        </p:nvGrpSpPr>
        <p:grpSpPr>
          <a:xfrm>
            <a:off x="148456" y="5565983"/>
            <a:ext cx="9609088" cy="954494"/>
            <a:chOff x="126693" y="5493191"/>
            <a:chExt cx="9609088" cy="954494"/>
          </a:xfrm>
        </p:grpSpPr>
        <p:pic>
          <p:nvPicPr>
            <p:cNvPr id="32" name="Picture 2" descr="http://www.skincare-univ.com/images/articles/5622/140707_kitagawa_0708_480_360.jpg">
              <a:extLst>
                <a:ext uri="{FF2B5EF4-FFF2-40B4-BE49-F238E27FC236}">
                  <a16:creationId xmlns:a16="http://schemas.microsoft.com/office/drawing/2014/main" id="{74E767AF-2241-31AA-BED2-FFF4324E9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764" y="5493595"/>
              <a:ext cx="1247999" cy="93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2" descr="P1030707_2">
              <a:extLst>
                <a:ext uri="{FF2B5EF4-FFF2-40B4-BE49-F238E27FC236}">
                  <a16:creationId xmlns:a16="http://schemas.microsoft.com/office/drawing/2014/main" id="{47C5F082-BF99-FB26-EBFE-642701BDC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415" y="5493191"/>
              <a:ext cx="1250452"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ichigos">
              <a:extLst>
                <a:ext uri="{FF2B5EF4-FFF2-40B4-BE49-F238E27FC236}">
                  <a16:creationId xmlns:a16="http://schemas.microsoft.com/office/drawing/2014/main" id="{D0A77204-2FB0-0523-F21A-088DE1D6DAFD}"/>
                </a:ext>
              </a:extLst>
            </p:cNvPr>
            <p:cNvPicPr>
              <a:picLocks noChangeAspect="1" noChangeArrowheads="1"/>
            </p:cNvPicPr>
            <p:nvPr/>
          </p:nvPicPr>
          <p:blipFill>
            <a:blip r:embed="rId4" cstate="print"/>
            <a:srcRect/>
            <a:stretch>
              <a:fillRect/>
            </a:stretch>
          </p:blipFill>
          <p:spPr bwMode="auto">
            <a:xfrm>
              <a:off x="126693" y="5493191"/>
              <a:ext cx="1076738" cy="936000"/>
            </a:xfrm>
            <a:prstGeom prst="rect">
              <a:avLst/>
            </a:prstGeom>
            <a:noFill/>
            <a:ln w="9525">
              <a:noFill/>
              <a:miter lim="800000"/>
              <a:headEnd/>
              <a:tailEnd/>
            </a:ln>
          </p:spPr>
        </p:pic>
        <p:sp>
          <p:nvSpPr>
            <p:cNvPr id="5" name="テキスト ボックス 4">
              <a:extLst>
                <a:ext uri="{FF2B5EF4-FFF2-40B4-BE49-F238E27FC236}">
                  <a16:creationId xmlns:a16="http://schemas.microsoft.com/office/drawing/2014/main" id="{447FF102-D27F-26F8-B8D0-4D397530BA11}"/>
                </a:ext>
              </a:extLst>
            </p:cNvPr>
            <p:cNvSpPr txBox="1"/>
            <p:nvPr/>
          </p:nvSpPr>
          <p:spPr>
            <a:xfrm>
              <a:off x="137397" y="5810407"/>
              <a:ext cx="1005403"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残留農薬</a:t>
              </a:r>
            </a:p>
          </p:txBody>
        </p:sp>
        <p:sp>
          <p:nvSpPr>
            <p:cNvPr id="10" name="テキスト ボックス 9">
              <a:extLst>
                <a:ext uri="{FF2B5EF4-FFF2-40B4-BE49-F238E27FC236}">
                  <a16:creationId xmlns:a16="http://schemas.microsoft.com/office/drawing/2014/main" id="{224B0559-FC26-6B29-A425-D32C8FE2D0C9}"/>
                </a:ext>
              </a:extLst>
            </p:cNvPr>
            <p:cNvSpPr txBox="1"/>
            <p:nvPr/>
          </p:nvSpPr>
          <p:spPr>
            <a:xfrm>
              <a:off x="1576819" y="5810407"/>
              <a:ext cx="72205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雑菌</a:t>
              </a:r>
            </a:p>
          </p:txBody>
        </p:sp>
        <p:pic>
          <p:nvPicPr>
            <p:cNvPr id="12" name="Picture 38" descr="P1000184">
              <a:extLst>
                <a:ext uri="{FF2B5EF4-FFF2-40B4-BE49-F238E27FC236}">
                  <a16:creationId xmlns:a16="http://schemas.microsoft.com/office/drawing/2014/main" id="{2026AB8F-CD14-B253-7678-45A6DAABC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787" y="5493191"/>
              <a:ext cx="1247295"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3552BADE-83AF-690C-C613-0EE2686F16ED}"/>
                </a:ext>
              </a:extLst>
            </p:cNvPr>
            <p:cNvSpPr txBox="1"/>
            <p:nvPr/>
          </p:nvSpPr>
          <p:spPr>
            <a:xfrm>
              <a:off x="4169372" y="5810407"/>
              <a:ext cx="800219" cy="338554"/>
            </a:xfrm>
            <a:prstGeom prst="rect">
              <a:avLst/>
            </a:prstGeom>
            <a:solidFill>
              <a:srgbClr val="FFFFFF">
                <a:alpha val="34902"/>
              </a:srgbClr>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放射能</a:t>
              </a:r>
            </a:p>
          </p:txBody>
        </p:sp>
        <p:sp>
          <p:nvSpPr>
            <p:cNvPr id="8" name="テキスト ボックス 7">
              <a:extLst>
                <a:ext uri="{FF2B5EF4-FFF2-40B4-BE49-F238E27FC236}">
                  <a16:creationId xmlns:a16="http://schemas.microsoft.com/office/drawing/2014/main" id="{806BF209-EA96-150E-58E7-FADDEFB9E1FF}"/>
                </a:ext>
              </a:extLst>
            </p:cNvPr>
            <p:cNvSpPr txBox="1"/>
            <p:nvPr/>
          </p:nvSpPr>
          <p:spPr>
            <a:xfrm>
              <a:off x="5546531" y="5810407"/>
              <a:ext cx="800219"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重金属</a:t>
              </a:r>
            </a:p>
          </p:txBody>
        </p:sp>
        <p:pic>
          <p:nvPicPr>
            <p:cNvPr id="42" name="Picture 27" descr="P1030198">
              <a:extLst>
                <a:ext uri="{FF2B5EF4-FFF2-40B4-BE49-F238E27FC236}">
                  <a16:creationId xmlns:a16="http://schemas.microsoft.com/office/drawing/2014/main" id="{F435FAE9-19B7-7739-E1BB-387AD10CD6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4200" y="5511685"/>
              <a:ext cx="1667805"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F04CB8B8-AD67-DA93-66D9-93C0E28EE1C8}"/>
                </a:ext>
              </a:extLst>
            </p:cNvPr>
            <p:cNvSpPr txBox="1"/>
            <p:nvPr/>
          </p:nvSpPr>
          <p:spPr>
            <a:xfrm>
              <a:off x="6720216" y="5810407"/>
              <a:ext cx="1415772" cy="338554"/>
            </a:xfrm>
            <a:prstGeom prst="rect">
              <a:avLst/>
            </a:prstGeom>
            <a:solidFill>
              <a:srgbClr val="FFFFFF">
                <a:alpha val="34902"/>
              </a:srgbClr>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酸化した脂質</a:t>
              </a:r>
            </a:p>
          </p:txBody>
        </p:sp>
        <p:pic>
          <p:nvPicPr>
            <p:cNvPr id="1028" name="Picture 4">
              <a:extLst>
                <a:ext uri="{FF2B5EF4-FFF2-40B4-BE49-F238E27FC236}">
                  <a16:creationId xmlns:a16="http://schemas.microsoft.com/office/drawing/2014/main" id="{ECEE6607-380E-2B97-38E6-C050EE3B30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92" t="20985" r="8365" b="26361"/>
            <a:stretch/>
          </p:blipFill>
          <p:spPr bwMode="auto">
            <a:xfrm>
              <a:off x="8270273" y="5493191"/>
              <a:ext cx="1465508" cy="936000"/>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AF698094-DD15-B5DC-D570-1EC80BFF4ED4}"/>
                </a:ext>
              </a:extLst>
            </p:cNvPr>
            <p:cNvSpPr txBox="1"/>
            <p:nvPr/>
          </p:nvSpPr>
          <p:spPr>
            <a:xfrm>
              <a:off x="8329181" y="5687297"/>
              <a:ext cx="127672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脂に移った</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可塑剤</a:t>
              </a:r>
            </a:p>
          </p:txBody>
        </p:sp>
        <p:pic>
          <p:nvPicPr>
            <p:cNvPr id="49" name="図 48" descr="オレンジとバナナ&#10;&#10;中程度の精度で自動的に生成された説明">
              <a:extLst>
                <a:ext uri="{FF2B5EF4-FFF2-40B4-BE49-F238E27FC236}">
                  <a16:creationId xmlns:a16="http://schemas.microsoft.com/office/drawing/2014/main" id="{D7944C2B-426C-9FFF-1735-A689C023429D}"/>
                </a:ext>
              </a:extLst>
            </p:cNvPr>
            <p:cNvPicPr>
              <a:picLocks noChangeAspect="1"/>
            </p:cNvPicPr>
            <p:nvPr/>
          </p:nvPicPr>
          <p:blipFill rotWithShape="1">
            <a:blip r:embed="rId8">
              <a:extLst>
                <a:ext uri="{28A0092B-C50C-407E-A947-70E740481C1C}">
                  <a14:useLocalDpi xmlns:a14="http://schemas.microsoft.com/office/drawing/2010/main" val="0"/>
                </a:ext>
              </a:extLst>
            </a:blip>
            <a:srcRect l="15813" t="21042" r="15816" b="6545"/>
            <a:stretch/>
          </p:blipFill>
          <p:spPr>
            <a:xfrm>
              <a:off x="2638096" y="5493595"/>
              <a:ext cx="1178358" cy="936000"/>
            </a:xfrm>
            <a:prstGeom prst="rect">
              <a:avLst/>
            </a:prstGeom>
          </p:spPr>
        </p:pic>
        <p:sp>
          <p:nvSpPr>
            <p:cNvPr id="47" name="テキスト ボックス 46">
              <a:extLst>
                <a:ext uri="{FF2B5EF4-FFF2-40B4-BE49-F238E27FC236}">
                  <a16:creationId xmlns:a16="http://schemas.microsoft.com/office/drawing/2014/main" id="{3503EA21-423B-33FD-5048-93E47AAE2807}"/>
                </a:ext>
              </a:extLst>
            </p:cNvPr>
            <p:cNvSpPr txBox="1"/>
            <p:nvPr/>
          </p:nvSpPr>
          <p:spPr>
            <a:xfrm>
              <a:off x="2802902" y="5810407"/>
              <a:ext cx="81445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防腐剤</a:t>
              </a:r>
            </a:p>
          </p:txBody>
        </p:sp>
      </p:grpSp>
      <p:pic>
        <p:nvPicPr>
          <p:cNvPr id="4" name="図 3" descr="屋内, 戸棚, 小さい, キッチン が含まれている画像&#10;&#10;自動的に生成された説明">
            <a:extLst>
              <a:ext uri="{FF2B5EF4-FFF2-40B4-BE49-F238E27FC236}">
                <a16:creationId xmlns:a16="http://schemas.microsoft.com/office/drawing/2014/main" id="{EA2F4FE8-3DE8-10D6-9355-207F4305546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9000" contrast="9000"/>
                    </a14:imgEffect>
                  </a14:imgLayer>
                </a14:imgProps>
              </a:ext>
              <a:ext uri="{28A0092B-C50C-407E-A947-70E740481C1C}">
                <a14:useLocalDpi xmlns:a14="http://schemas.microsoft.com/office/drawing/2010/main" val="0"/>
              </a:ext>
            </a:extLst>
          </a:blip>
          <a:stretch>
            <a:fillRect/>
          </a:stretch>
        </p:blipFill>
        <p:spPr>
          <a:xfrm>
            <a:off x="2048533" y="1390791"/>
            <a:ext cx="5714605" cy="4076418"/>
          </a:xfrm>
          <a:prstGeom prst="rect">
            <a:avLst/>
          </a:prstGeom>
        </p:spPr>
      </p:pic>
      <p:sp>
        <p:nvSpPr>
          <p:cNvPr id="9" name="テキスト ボックス 8">
            <a:extLst>
              <a:ext uri="{FF2B5EF4-FFF2-40B4-BE49-F238E27FC236}">
                <a16:creationId xmlns:a16="http://schemas.microsoft.com/office/drawing/2014/main" id="{D25AF070-338D-8B18-4F4C-0ADEB282492A}"/>
              </a:ext>
            </a:extLst>
          </p:cNvPr>
          <p:cNvSpPr txBox="1"/>
          <p:nvPr/>
        </p:nvSpPr>
        <p:spPr>
          <a:xfrm>
            <a:off x="724302" y="501160"/>
            <a:ext cx="8648521" cy="55399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三井不動産は、新しい食のくらしを提案します。</a:t>
            </a:r>
          </a:p>
        </p:txBody>
      </p:sp>
      <p:grpSp>
        <p:nvGrpSpPr>
          <p:cNvPr id="24" name="グループ化 23">
            <a:extLst>
              <a:ext uri="{FF2B5EF4-FFF2-40B4-BE49-F238E27FC236}">
                <a16:creationId xmlns:a16="http://schemas.microsoft.com/office/drawing/2014/main" id="{B790D644-8405-CEE3-9E8D-BD48F3A32C73}"/>
              </a:ext>
            </a:extLst>
          </p:cNvPr>
          <p:cNvGrpSpPr/>
          <p:nvPr/>
        </p:nvGrpSpPr>
        <p:grpSpPr>
          <a:xfrm>
            <a:off x="477109" y="4301334"/>
            <a:ext cx="982108" cy="867066"/>
            <a:chOff x="8222396" y="3807192"/>
            <a:chExt cx="1295633" cy="965200"/>
          </a:xfrm>
          <a:solidFill>
            <a:srgbClr val="FFFFFF">
              <a:alpha val="40000"/>
            </a:srgbClr>
          </a:solidFill>
        </p:grpSpPr>
        <p:sp>
          <p:nvSpPr>
            <p:cNvPr id="13" name="Oval 24">
              <a:extLst>
                <a:ext uri="{FF2B5EF4-FFF2-40B4-BE49-F238E27FC236}">
                  <a16:creationId xmlns:a16="http://schemas.microsoft.com/office/drawing/2014/main" id="{29D298A6-62AA-1135-5B5E-BE4DCC7C8343}"/>
                </a:ext>
              </a:extLst>
            </p:cNvPr>
            <p:cNvSpPr>
              <a:spLocks noChangeArrowheads="1"/>
            </p:cNvSpPr>
            <p:nvPr/>
          </p:nvSpPr>
          <p:spPr bwMode="auto">
            <a:xfrm rot="21562950">
              <a:off x="8222396" y="3807192"/>
              <a:ext cx="1295633" cy="965200"/>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 name="Text Box 27">
              <a:extLst>
                <a:ext uri="{FF2B5EF4-FFF2-40B4-BE49-F238E27FC236}">
                  <a16:creationId xmlns:a16="http://schemas.microsoft.com/office/drawing/2014/main" id="{2257AB7D-BF5F-D9CC-5E94-E9D624AD1C59}"/>
                </a:ext>
              </a:extLst>
            </p:cNvPr>
            <p:cNvSpPr txBox="1">
              <a:spLocks noChangeArrowheads="1"/>
            </p:cNvSpPr>
            <p:nvPr/>
          </p:nvSpPr>
          <p:spPr bwMode="auto">
            <a:xfrm rot="21562950">
              <a:off x="8521399" y="4089737"/>
              <a:ext cx="697627" cy="40011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安心</a:t>
              </a:r>
            </a:p>
          </p:txBody>
        </p:sp>
      </p:grpSp>
      <p:grpSp>
        <p:nvGrpSpPr>
          <p:cNvPr id="23" name="グループ化 22">
            <a:extLst>
              <a:ext uri="{FF2B5EF4-FFF2-40B4-BE49-F238E27FC236}">
                <a16:creationId xmlns:a16="http://schemas.microsoft.com/office/drawing/2014/main" id="{5E7FAF93-14B5-898E-B497-1ADEACB6B4A0}"/>
              </a:ext>
            </a:extLst>
          </p:cNvPr>
          <p:cNvGrpSpPr/>
          <p:nvPr/>
        </p:nvGrpSpPr>
        <p:grpSpPr>
          <a:xfrm>
            <a:off x="8234107" y="3371793"/>
            <a:ext cx="982108" cy="865639"/>
            <a:chOff x="8222396" y="2592144"/>
            <a:chExt cx="1295633" cy="963612"/>
          </a:xfrm>
          <a:solidFill>
            <a:srgbClr val="FFFFFF">
              <a:alpha val="40000"/>
            </a:srgbClr>
          </a:solidFill>
        </p:grpSpPr>
        <p:sp>
          <p:nvSpPr>
            <p:cNvPr id="15" name="Oval 26">
              <a:extLst>
                <a:ext uri="{FF2B5EF4-FFF2-40B4-BE49-F238E27FC236}">
                  <a16:creationId xmlns:a16="http://schemas.microsoft.com/office/drawing/2014/main" id="{261D8015-7EE7-12F1-F4C7-EC02171DD1FF}"/>
                </a:ext>
              </a:extLst>
            </p:cNvPr>
            <p:cNvSpPr>
              <a:spLocks noChangeArrowheads="1"/>
            </p:cNvSpPr>
            <p:nvPr/>
          </p:nvSpPr>
          <p:spPr bwMode="auto">
            <a:xfrm rot="21562950">
              <a:off x="8222396" y="2592144"/>
              <a:ext cx="1295633" cy="963612"/>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7" name="Text Box 28">
              <a:extLst>
                <a:ext uri="{FF2B5EF4-FFF2-40B4-BE49-F238E27FC236}">
                  <a16:creationId xmlns:a16="http://schemas.microsoft.com/office/drawing/2014/main" id="{79C187FF-6B36-AE66-B1AF-618F5EE002E1}"/>
                </a:ext>
              </a:extLst>
            </p:cNvPr>
            <p:cNvSpPr txBox="1">
              <a:spLocks noChangeArrowheads="1"/>
            </p:cNvSpPr>
            <p:nvPr/>
          </p:nvSpPr>
          <p:spPr bwMode="auto">
            <a:xfrm rot="21562950">
              <a:off x="8316214" y="2873895"/>
              <a:ext cx="1107996" cy="40011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おいしい</a:t>
              </a:r>
            </a:p>
          </p:txBody>
        </p:sp>
      </p:grpSp>
      <p:grpSp>
        <p:nvGrpSpPr>
          <p:cNvPr id="22" name="グループ化 21">
            <a:extLst>
              <a:ext uri="{FF2B5EF4-FFF2-40B4-BE49-F238E27FC236}">
                <a16:creationId xmlns:a16="http://schemas.microsoft.com/office/drawing/2014/main" id="{D22A07CD-57C0-4484-027F-58069357EEAE}"/>
              </a:ext>
            </a:extLst>
          </p:cNvPr>
          <p:cNvGrpSpPr/>
          <p:nvPr/>
        </p:nvGrpSpPr>
        <p:grpSpPr>
          <a:xfrm>
            <a:off x="8234107" y="4301334"/>
            <a:ext cx="982108" cy="867066"/>
            <a:chOff x="8222398" y="1308813"/>
            <a:chExt cx="1295633" cy="965200"/>
          </a:xfrm>
          <a:solidFill>
            <a:srgbClr val="FFFFFF">
              <a:alpha val="40000"/>
            </a:srgbClr>
          </a:solidFill>
        </p:grpSpPr>
        <p:sp>
          <p:nvSpPr>
            <p:cNvPr id="14" name="Oval 25">
              <a:extLst>
                <a:ext uri="{FF2B5EF4-FFF2-40B4-BE49-F238E27FC236}">
                  <a16:creationId xmlns:a16="http://schemas.microsoft.com/office/drawing/2014/main" id="{33BFAE85-60DE-98D6-CA20-1F7E582D048B}"/>
                </a:ext>
              </a:extLst>
            </p:cNvPr>
            <p:cNvSpPr>
              <a:spLocks noChangeArrowheads="1"/>
            </p:cNvSpPr>
            <p:nvPr/>
          </p:nvSpPr>
          <p:spPr bwMode="auto">
            <a:xfrm rot="21562950">
              <a:off x="8222398" y="1308813"/>
              <a:ext cx="1295633" cy="965200"/>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8" name="Text Box 29">
              <a:extLst>
                <a:ext uri="{FF2B5EF4-FFF2-40B4-BE49-F238E27FC236}">
                  <a16:creationId xmlns:a16="http://schemas.microsoft.com/office/drawing/2014/main" id="{D374A817-244F-9512-34E5-6459EB2958A2}"/>
                </a:ext>
              </a:extLst>
            </p:cNvPr>
            <p:cNvSpPr txBox="1">
              <a:spLocks noChangeArrowheads="1"/>
            </p:cNvSpPr>
            <p:nvPr/>
          </p:nvSpPr>
          <p:spPr bwMode="auto">
            <a:xfrm rot="21562950">
              <a:off x="8521399" y="1591358"/>
              <a:ext cx="697627" cy="40011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健康</a:t>
              </a:r>
            </a:p>
          </p:txBody>
        </p:sp>
      </p:grpSp>
      <p:grpSp>
        <p:nvGrpSpPr>
          <p:cNvPr id="25" name="グループ化 24">
            <a:extLst>
              <a:ext uri="{FF2B5EF4-FFF2-40B4-BE49-F238E27FC236}">
                <a16:creationId xmlns:a16="http://schemas.microsoft.com/office/drawing/2014/main" id="{2472F735-4D91-B497-0280-022AE863D1FE}"/>
              </a:ext>
            </a:extLst>
          </p:cNvPr>
          <p:cNvGrpSpPr/>
          <p:nvPr/>
        </p:nvGrpSpPr>
        <p:grpSpPr>
          <a:xfrm>
            <a:off x="477109" y="3371793"/>
            <a:ext cx="982108" cy="867066"/>
            <a:chOff x="8222396" y="4989636"/>
            <a:chExt cx="1295633" cy="965200"/>
          </a:xfrm>
          <a:solidFill>
            <a:srgbClr val="FFFFFF">
              <a:alpha val="40000"/>
            </a:srgbClr>
          </a:solidFill>
        </p:grpSpPr>
        <p:sp>
          <p:nvSpPr>
            <p:cNvPr id="19" name="Oval 25">
              <a:extLst>
                <a:ext uri="{FF2B5EF4-FFF2-40B4-BE49-F238E27FC236}">
                  <a16:creationId xmlns:a16="http://schemas.microsoft.com/office/drawing/2014/main" id="{2D84755A-3FD6-F666-5494-8FFCFF589896}"/>
                </a:ext>
              </a:extLst>
            </p:cNvPr>
            <p:cNvSpPr>
              <a:spLocks noChangeArrowheads="1"/>
            </p:cNvSpPr>
            <p:nvPr/>
          </p:nvSpPr>
          <p:spPr bwMode="auto">
            <a:xfrm rot="21562950">
              <a:off x="8222396" y="4989636"/>
              <a:ext cx="1295633" cy="965200"/>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0" name="Text Box 29">
              <a:extLst>
                <a:ext uri="{FF2B5EF4-FFF2-40B4-BE49-F238E27FC236}">
                  <a16:creationId xmlns:a16="http://schemas.microsoft.com/office/drawing/2014/main" id="{B70F835A-37C7-0A2D-3C1F-3D5907D71AD9}"/>
                </a:ext>
              </a:extLst>
            </p:cNvPr>
            <p:cNvSpPr txBox="1">
              <a:spLocks noChangeArrowheads="1"/>
            </p:cNvSpPr>
            <p:nvPr/>
          </p:nvSpPr>
          <p:spPr bwMode="auto">
            <a:xfrm rot="21562950">
              <a:off x="8420410" y="5272181"/>
              <a:ext cx="899605" cy="40011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きれい</a:t>
              </a:r>
            </a:p>
          </p:txBody>
        </p:sp>
      </p:grpSp>
      <p:sp>
        <p:nvSpPr>
          <p:cNvPr id="3" name="テキスト ボックス 2">
            <a:extLst>
              <a:ext uri="{FF2B5EF4-FFF2-40B4-BE49-F238E27FC236}">
                <a16:creationId xmlns:a16="http://schemas.microsoft.com/office/drawing/2014/main" id="{56EE51E1-EBC5-C612-2271-FC0D23CFBBD9}"/>
              </a:ext>
            </a:extLst>
          </p:cNvPr>
          <p:cNvSpPr txBox="1"/>
          <p:nvPr/>
        </p:nvSpPr>
        <p:spPr>
          <a:xfrm>
            <a:off x="9244282" y="278640"/>
            <a:ext cx="495649" cy="461665"/>
          </a:xfrm>
          <a:prstGeom prst="rect">
            <a:avLst/>
          </a:prstGeom>
          <a:noFill/>
        </p:spPr>
        <p:txBody>
          <a:bodyPr wrap="none" rtlCol="0">
            <a:spAutoFit/>
          </a:bodyPr>
          <a:lstStyle/>
          <a:p>
            <a:r>
              <a:rPr kumimoji="1" lang="en-US" altLang="ja-JP" sz="2400" dirty="0"/>
              <a:t>15</a:t>
            </a:r>
            <a:endParaRPr kumimoji="1" lang="ja-JP" altLang="en-US" sz="2400" dirty="0"/>
          </a:p>
        </p:txBody>
      </p:sp>
    </p:spTree>
    <p:extLst>
      <p:ext uri="{BB962C8B-B14F-4D97-AF65-F5344CB8AC3E}">
        <p14:creationId xmlns:p14="http://schemas.microsoft.com/office/powerpoint/2010/main" val="1693621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E015928-FC56-57D0-3E1F-C4BA4909B387}"/>
              </a:ext>
            </a:extLst>
          </p:cNvPr>
          <p:cNvSpPr txBox="1"/>
          <p:nvPr/>
        </p:nvSpPr>
        <p:spPr>
          <a:xfrm>
            <a:off x="496614" y="704841"/>
            <a:ext cx="8912772" cy="5929765"/>
          </a:xfrm>
          <a:prstGeom prst="rect">
            <a:avLst/>
          </a:prstGeom>
          <a:noFill/>
        </p:spPr>
        <p:txBody>
          <a:bodyPr wrap="square" rtlCol="0">
            <a:spAutoFit/>
          </a:bodyPr>
          <a:lstStyle/>
          <a:p>
            <a:pPr algn="just">
              <a:lnSpc>
                <a:spcPts val="1900"/>
              </a:lnSpc>
            </a:pP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２０１１年　３月１１日　東日本大震災</a:t>
            </a:r>
          </a:p>
          <a:p>
            <a:pPr algn="just">
              <a:lnSpc>
                <a:spcPts val="1900"/>
              </a:lnSpc>
            </a:pP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２０１１年　３月　福島第一原発事故発生</a:t>
            </a: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２０１２年　　　</a:t>
            </a:r>
            <a:r>
              <a:rPr lang="en-US"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柏市が放射能汚染のホットスポットになったことを受け、坂口正明が</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風評被害を受け</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た</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野菜を超音波洗浄することを着想</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し、試作機の制作に着手</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２０１２年　５月　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超音波洗浄機の試作初号機（</a:t>
            </a:r>
            <a:r>
              <a:rPr lang="en-US"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28 kHz</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）を完成</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２０１２年　５月　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超音波洗浄機を特許出願（特願</a:t>
            </a:r>
            <a:r>
              <a:rPr lang="en-US"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2012-106961</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、出願者　坂口正明）</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２０１２年　</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の家庭向け試作機（</a:t>
            </a:r>
            <a:r>
              <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28 kHz</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）４基を製作</a:t>
            </a:r>
          </a:p>
          <a:p>
            <a:pPr algn="just">
              <a:lnSpc>
                <a:spcPts val="1900"/>
              </a:lnSpc>
            </a:pP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２０１３年　４月　</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の試作量産機（</a:t>
            </a:r>
            <a:r>
              <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40 kHz</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）８基を製作</a:t>
            </a:r>
            <a:endPar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２０１３年</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　　　　尾田准教授が</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a:t>
            </a:r>
            <a:r>
              <a:rPr lang="ja-JP" altLang="en-US" sz="1400" kern="1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による洗浄効果・生物効果に関する研究に着手</a:t>
            </a:r>
            <a:endPar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２０１３年１１月　</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の実用新案登録が成立（第</a:t>
            </a:r>
            <a:r>
              <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3187858</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号、実用新案権者　坂口正明）</a:t>
            </a: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ＭＳ ゴシック" panose="020B0609070205080204" pitchFamily="49" charset="-128"/>
              </a:rPr>
              <a:t>２０１４年１１月　</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特許出願した</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を審査請求</a:t>
            </a:r>
          </a:p>
          <a:p>
            <a:pPr algn="l">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ＭＳ ゴシック" panose="020B0609070205080204" pitchFamily="49" charset="-128"/>
              </a:rPr>
              <a:t>２０１５年１２月　</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噴流</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式</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の</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特許成立（</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特許第</a:t>
            </a:r>
            <a:r>
              <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5863557</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号</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、出願者　坂口正明）</a:t>
            </a:r>
            <a:endParaRPr lang="en-US"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l">
              <a:lnSpc>
                <a:spcPts val="1900"/>
              </a:lnSpc>
            </a:pPr>
            <a:r>
              <a:rPr lang="en-US"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様々な企業への試作機デモを実施</a:t>
            </a:r>
            <a:endParaRPr lang="ja-JP" altLang="ja-JP" sz="1400" kern="100" dirty="0">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ＭＳ ゴシック" panose="020B0609070205080204" pitchFamily="49" charset="-128"/>
              </a:rPr>
              <a:t>２０１６</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年　４月</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　食材用の</a:t>
            </a: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超音波洗浄機</a:t>
            </a:r>
            <a:r>
              <a:rPr lang="ja-JP" altLang="en-US" sz="14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・超音波洗浄方法</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として坂口正明、東京大学が特許を共同出願</a:t>
            </a:r>
          </a:p>
          <a:p>
            <a:pPr algn="just">
              <a:lnSpc>
                <a:spcPts val="1900"/>
              </a:lnSpc>
            </a:pP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　　　　　　　　（特願</a:t>
            </a:r>
            <a:r>
              <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2016-083581</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p>
          <a:p>
            <a:pPr indent="800100" algn="just">
              <a:lnSpc>
                <a:spcPts val="1900"/>
              </a:lnSpc>
            </a:pP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７月　上記特許出願を早期審査請求</a:t>
            </a:r>
          </a:p>
          <a:p>
            <a:pPr algn="just">
              <a:lnSpc>
                <a:spcPts val="1900"/>
              </a:lnSpc>
            </a:pPr>
            <a:r>
              <a:rPr lang="ja-JP" altLang="ja-JP" sz="1400" kern="100" dirty="0">
                <a:solidFill>
                  <a:srgbClr val="000000"/>
                </a:solidFill>
                <a:effectLst/>
                <a:latin typeface="游ゴシック" panose="020B0400000000000000" pitchFamily="50" charset="-128"/>
                <a:ea typeface="游ゴシック" panose="020B0400000000000000" pitchFamily="50" charset="-128"/>
                <a:cs typeface="ＭＳ ゴシック" panose="020B0609070205080204" pitchFamily="49" charset="-128"/>
              </a:rPr>
              <a:t>２０１７</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年　２月</a:t>
            </a:r>
            <a:r>
              <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超音波処理装置、及び音波処理方法</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（システムキッチンを実施形態として含む）</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として</a:t>
            </a:r>
            <a:endPar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特許が成立（特許第</a:t>
            </a:r>
            <a:r>
              <a:rPr lang="en-US"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6095087</a:t>
            </a:r>
            <a:r>
              <a:rPr lang="ja-JP" altLang="ja-JP"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号）</a:t>
            </a:r>
          </a:p>
          <a:p>
            <a:pPr algn="just">
              <a:lnSpc>
                <a:spcPts val="1900"/>
              </a:lnSpc>
            </a:pP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２０１９</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年　</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７</a:t>
            </a: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月</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　東京大学新領域創成科学研究科と三井不動産株式会社の共同研究</a:t>
            </a:r>
            <a:endPar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　　　 「噴流超音波式食材洗浄機の社会実装のためのプログラミング的研究」を開始</a:t>
            </a:r>
            <a:endPar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２０２０年　４月　</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東京大学新領域創成科学研究科、三井不動産株式会社、パーパス株式会社による共同研究</a:t>
            </a:r>
            <a:endPar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　　　　　　　　「噴流超音波式食材洗浄機の試作研究」を開始</a:t>
            </a:r>
            <a:endPar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en-US" sz="1400" kern="100" dirty="0">
                <a:effectLst/>
                <a:latin typeface="游ゴシック" panose="020B0400000000000000" pitchFamily="50" charset="-128"/>
                <a:ea typeface="游ゴシック" panose="020B0400000000000000" pitchFamily="50" charset="-128"/>
                <a:cs typeface="Times New Roman" panose="02020603050405020304" pitchFamily="18" charset="0"/>
              </a:rPr>
              <a:t>２０２</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１年　３月　試作機が完成、耐久試験を開始</a:t>
            </a:r>
            <a:endPar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gn="just">
              <a:lnSpc>
                <a:spcPts val="1900"/>
              </a:lnSpc>
            </a:pP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２０２３年　４月　柏の葉</a:t>
            </a:r>
            <a:r>
              <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rPr>
              <a:t>KOIL</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400" kern="100" dirty="0" err="1">
                <a:latin typeface="游ゴシック" panose="020B0400000000000000" pitchFamily="50" charset="-128"/>
                <a:ea typeface="游ゴシック" panose="020B0400000000000000" pitchFamily="50" charset="-128"/>
                <a:cs typeface="Times New Roman" panose="02020603050405020304" pitchFamily="18" charset="0"/>
              </a:rPr>
              <a:t>3F</a:t>
            </a:r>
            <a:r>
              <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rPr>
              <a:t> 京葉ガススペース）に常設の予定</a:t>
            </a:r>
            <a:endParaRPr lang="en-US" altLang="ja-JP" sz="14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7B2BBF84-DE96-D899-46E5-D648AC9C420F}"/>
              </a:ext>
            </a:extLst>
          </p:cNvPr>
          <p:cNvSpPr txBox="1"/>
          <p:nvPr/>
        </p:nvSpPr>
        <p:spPr>
          <a:xfrm>
            <a:off x="296182" y="247524"/>
            <a:ext cx="2954655" cy="461665"/>
          </a:xfrm>
          <a:prstGeom prst="rect">
            <a:avLst/>
          </a:prstGeom>
          <a:noFill/>
        </p:spPr>
        <p:txBody>
          <a:bodyPr wrap="none" rtlCol="0">
            <a:spAutoFit/>
          </a:bodyPr>
          <a:lstStyle/>
          <a:p>
            <a:r>
              <a:rPr kumimoji="1" lang="ja-JP" altLang="en-US" sz="2400" dirty="0"/>
              <a:t>本装置開発の時系列</a:t>
            </a:r>
          </a:p>
        </p:txBody>
      </p:sp>
      <p:sp>
        <p:nvSpPr>
          <p:cNvPr id="3" name="テキスト ボックス 2">
            <a:extLst>
              <a:ext uri="{FF2B5EF4-FFF2-40B4-BE49-F238E27FC236}">
                <a16:creationId xmlns:a16="http://schemas.microsoft.com/office/drawing/2014/main" id="{71BF7009-B95F-D421-7ABE-E6EEF66731D1}"/>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2</a:t>
            </a:r>
            <a:endParaRPr kumimoji="1" lang="ja-JP" altLang="en-US" sz="2400" dirty="0"/>
          </a:p>
        </p:txBody>
      </p:sp>
    </p:spTree>
    <p:extLst>
      <p:ext uri="{BB962C8B-B14F-4D97-AF65-F5344CB8AC3E}">
        <p14:creationId xmlns:p14="http://schemas.microsoft.com/office/powerpoint/2010/main" val="3377250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1A83FB-CA62-E7C9-C326-BAC16CD50550}"/>
              </a:ext>
            </a:extLst>
          </p:cNvPr>
          <p:cNvSpPr txBox="1"/>
          <p:nvPr/>
        </p:nvSpPr>
        <p:spPr>
          <a:xfrm>
            <a:off x="296182" y="247524"/>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a:t>
            </a:r>
            <a:r>
              <a:rPr kumimoji="1" lang="ja-JP" altLang="en-US" sz="2400" dirty="0">
                <a:solidFill>
                  <a:prstClr val="black"/>
                </a:solidFill>
                <a:latin typeface="Calibri" panose="020F0502020204030204"/>
                <a:ea typeface="游ゴシック" panose="020B0400000000000000" pitchFamily="50" charset="-128"/>
              </a:rPr>
              <a:t>装置</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開発の経緯</a:t>
            </a:r>
          </a:p>
        </p:txBody>
      </p:sp>
      <p:sp>
        <p:nvSpPr>
          <p:cNvPr id="3" name="テキスト ボックス 2">
            <a:extLst>
              <a:ext uri="{FF2B5EF4-FFF2-40B4-BE49-F238E27FC236}">
                <a16:creationId xmlns:a16="http://schemas.microsoft.com/office/drawing/2014/main" id="{28204C55-662B-2BDC-7F23-48EE509C4B49}"/>
              </a:ext>
            </a:extLst>
          </p:cNvPr>
          <p:cNvSpPr txBox="1"/>
          <p:nvPr/>
        </p:nvSpPr>
        <p:spPr>
          <a:xfrm>
            <a:off x="306915" y="730744"/>
            <a:ext cx="6805068" cy="954107"/>
          </a:xfrm>
          <a:prstGeom prst="rect">
            <a:avLst/>
          </a:prstGeom>
          <a:solidFill>
            <a:schemeClr val="bg1">
              <a:alpha val="64000"/>
            </a:schemeClr>
          </a:solidFill>
        </p:spPr>
        <p:txBody>
          <a:bodyPr wrap="none" rtlCol="0">
            <a:spAutoFit/>
          </a:bodyPr>
          <a:lstStyle/>
          <a:p>
            <a:pPr defTabSz="914400"/>
            <a:r>
              <a:rPr kumimoji="1" lang="en-US" altLang="ja-JP" sz="1400" dirty="0">
                <a:solidFill>
                  <a:prstClr val="black"/>
                </a:solidFill>
                <a:latin typeface="+mn-ea"/>
              </a:rPr>
              <a:t>2011</a:t>
            </a:r>
            <a:r>
              <a:rPr kumimoji="1" lang="ja-JP" altLang="en-US" sz="1400" dirty="0">
                <a:solidFill>
                  <a:prstClr val="black"/>
                </a:solidFill>
                <a:latin typeface="+mn-ea"/>
              </a:rPr>
              <a:t>（平成</a:t>
            </a:r>
            <a:r>
              <a:rPr kumimoji="1" lang="en-US" altLang="ja-JP" sz="1400" dirty="0">
                <a:solidFill>
                  <a:prstClr val="black"/>
                </a:solidFill>
                <a:latin typeface="+mn-ea"/>
              </a:rPr>
              <a:t>23</a:t>
            </a:r>
            <a:r>
              <a:rPr kumimoji="1" lang="ja-JP" altLang="en-US" sz="1400" dirty="0">
                <a:solidFill>
                  <a:prstClr val="black"/>
                </a:solidFill>
                <a:latin typeface="+mn-ea"/>
              </a:rPr>
              <a:t>年）年</a:t>
            </a:r>
            <a:r>
              <a:rPr kumimoji="1" lang="en-US" altLang="ja-JP" sz="1400" dirty="0">
                <a:solidFill>
                  <a:prstClr val="black"/>
                </a:solidFill>
                <a:latin typeface="+mn-ea"/>
              </a:rPr>
              <a:t>3</a:t>
            </a:r>
            <a:r>
              <a:rPr kumimoji="1" lang="ja-JP" altLang="en-US" sz="1400" dirty="0">
                <a:solidFill>
                  <a:prstClr val="black"/>
                </a:solidFill>
                <a:latin typeface="+mn-ea"/>
              </a:rPr>
              <a:t>月</a:t>
            </a:r>
            <a:r>
              <a:rPr kumimoji="1" lang="en-US" altLang="ja-JP" sz="1400" dirty="0">
                <a:solidFill>
                  <a:prstClr val="black"/>
                </a:solidFill>
                <a:latin typeface="+mn-ea"/>
              </a:rPr>
              <a:t>11</a:t>
            </a:r>
            <a:r>
              <a:rPr kumimoji="1" lang="ja-JP" altLang="en-US" sz="1400" dirty="0">
                <a:solidFill>
                  <a:prstClr val="black"/>
                </a:solidFill>
                <a:latin typeface="+mn-ea"/>
              </a:rPr>
              <a:t>日　東日本大震災</a:t>
            </a:r>
            <a:endParaRPr kumimoji="1" lang="en-US" altLang="ja-JP" sz="1400" dirty="0">
              <a:solidFill>
                <a:prstClr val="black"/>
              </a:solidFill>
              <a:latin typeface="+mn-ea"/>
            </a:endParaRPr>
          </a:p>
          <a:p>
            <a:pPr defTabSz="914400"/>
            <a:r>
              <a:rPr kumimoji="1" lang="en-US" altLang="ja-JP" sz="1400" dirty="0">
                <a:solidFill>
                  <a:prstClr val="black"/>
                </a:solidFill>
                <a:latin typeface="+mn-ea"/>
              </a:rPr>
              <a:t>2011</a:t>
            </a:r>
            <a:r>
              <a:rPr kumimoji="1" lang="ja-JP" altLang="en-US" sz="1400" dirty="0">
                <a:solidFill>
                  <a:prstClr val="black"/>
                </a:solidFill>
                <a:latin typeface="+mn-ea"/>
              </a:rPr>
              <a:t>（平成</a:t>
            </a:r>
            <a:r>
              <a:rPr kumimoji="1" lang="en-US" altLang="ja-JP" sz="1400" dirty="0">
                <a:solidFill>
                  <a:prstClr val="black"/>
                </a:solidFill>
                <a:latin typeface="+mn-ea"/>
              </a:rPr>
              <a:t>23</a:t>
            </a:r>
            <a:r>
              <a:rPr kumimoji="1" lang="ja-JP" altLang="en-US" sz="1400" dirty="0">
                <a:solidFill>
                  <a:prstClr val="black"/>
                </a:solidFill>
                <a:latin typeface="+mn-ea"/>
              </a:rPr>
              <a:t>年）年</a:t>
            </a:r>
            <a:r>
              <a:rPr kumimoji="1" lang="en-US" altLang="ja-JP" sz="1400" dirty="0">
                <a:solidFill>
                  <a:prstClr val="black"/>
                </a:solidFill>
                <a:latin typeface="+mn-ea"/>
              </a:rPr>
              <a:t>3</a:t>
            </a:r>
            <a:r>
              <a:rPr kumimoji="1" lang="ja-JP" altLang="en-US" sz="1400" dirty="0">
                <a:solidFill>
                  <a:prstClr val="black"/>
                </a:solidFill>
                <a:latin typeface="+mn-ea"/>
              </a:rPr>
              <a:t>月</a:t>
            </a:r>
            <a:r>
              <a:rPr kumimoji="1" lang="en-US" altLang="ja-JP" sz="1400" dirty="0">
                <a:solidFill>
                  <a:prstClr val="black"/>
                </a:solidFill>
                <a:latin typeface="+mn-ea"/>
              </a:rPr>
              <a:t>12</a:t>
            </a:r>
            <a:r>
              <a:rPr kumimoji="1" lang="ja-JP" altLang="en-US" sz="1400" dirty="0">
                <a:solidFill>
                  <a:prstClr val="black"/>
                </a:solidFill>
                <a:latin typeface="+mn-ea"/>
              </a:rPr>
              <a:t>日以降　福島第一原発事故による放射能汚染</a:t>
            </a:r>
            <a:endParaRPr kumimoji="1" lang="en-US" altLang="ja-JP" sz="1400" dirty="0">
              <a:solidFill>
                <a:prstClr val="black"/>
              </a:solidFill>
              <a:latin typeface="+mn-ea"/>
            </a:endParaRPr>
          </a:p>
          <a:p>
            <a:pPr defTabSz="914400"/>
            <a:r>
              <a:rPr kumimoji="1" lang="en-US" altLang="ja-JP" sz="1400" dirty="0">
                <a:solidFill>
                  <a:prstClr val="black"/>
                </a:solidFill>
                <a:latin typeface="+mn-ea"/>
              </a:rPr>
              <a:t>2011</a:t>
            </a:r>
            <a:r>
              <a:rPr kumimoji="1" lang="ja-JP" altLang="en-US" sz="1400" dirty="0">
                <a:solidFill>
                  <a:prstClr val="black"/>
                </a:solidFill>
                <a:latin typeface="+mn-ea"/>
              </a:rPr>
              <a:t>（平成</a:t>
            </a:r>
            <a:r>
              <a:rPr kumimoji="1" lang="en-US" altLang="ja-JP" sz="1400" dirty="0">
                <a:solidFill>
                  <a:prstClr val="black"/>
                </a:solidFill>
                <a:latin typeface="+mn-ea"/>
              </a:rPr>
              <a:t>23</a:t>
            </a:r>
            <a:r>
              <a:rPr kumimoji="1" lang="ja-JP" altLang="en-US" sz="1400" dirty="0">
                <a:solidFill>
                  <a:prstClr val="black"/>
                </a:solidFill>
                <a:latin typeface="+mn-ea"/>
              </a:rPr>
              <a:t>年）年</a:t>
            </a:r>
            <a:r>
              <a:rPr kumimoji="1" lang="en-US" altLang="ja-JP" sz="1400" dirty="0">
                <a:solidFill>
                  <a:prstClr val="black"/>
                </a:solidFill>
                <a:latin typeface="+mn-ea"/>
              </a:rPr>
              <a:t>5</a:t>
            </a:r>
            <a:r>
              <a:rPr kumimoji="1" lang="ja-JP" altLang="en-US" sz="1400" dirty="0">
                <a:solidFill>
                  <a:prstClr val="black"/>
                </a:solidFill>
                <a:latin typeface="+mn-ea"/>
              </a:rPr>
              <a:t>月以降　柏市を含む千葉県東葛地区のホットスポット報道と</a:t>
            </a:r>
            <a:endParaRPr kumimoji="1" lang="en-US" altLang="ja-JP" sz="1400" dirty="0">
              <a:solidFill>
                <a:prstClr val="black"/>
              </a:solidFill>
              <a:latin typeface="+mn-ea"/>
            </a:endParaRPr>
          </a:p>
          <a:p>
            <a:pPr defTabSz="914400"/>
            <a:r>
              <a:rPr kumimoji="1" lang="ja-JP" altLang="en-US" sz="1400" dirty="0">
                <a:solidFill>
                  <a:prstClr val="black"/>
                </a:solidFill>
                <a:latin typeface="+mn-ea"/>
              </a:rPr>
              <a:t>　　　　　　　　　　　　　　激しい風評被害</a:t>
            </a:r>
            <a:endParaRPr kumimoji="1" lang="en-US" altLang="ja-JP" sz="1400" dirty="0">
              <a:solidFill>
                <a:prstClr val="black"/>
              </a:solidFill>
              <a:latin typeface="+mn-ea"/>
            </a:endParaRPr>
          </a:p>
        </p:txBody>
      </p:sp>
      <p:pic>
        <p:nvPicPr>
          <p:cNvPr id="4" name="Picture 6" descr="http://ryuzaburo.up.seesaa.net/image/20110618_E7A68FE5B3B6E58E9FE799BA_E9AB98E381951mE381AEE694BEE5B084E7B79AE9878FE3839EE38383E38397.png">
            <a:extLst>
              <a:ext uri="{FF2B5EF4-FFF2-40B4-BE49-F238E27FC236}">
                <a16:creationId xmlns:a16="http://schemas.microsoft.com/office/drawing/2014/main" id="{35A3EE90-7F97-2673-35B7-0E2E34247D7B}"/>
              </a:ext>
            </a:extLst>
          </p:cNvPr>
          <p:cNvPicPr>
            <a:picLocks noChangeAspect="1" noChangeArrowheads="1"/>
          </p:cNvPicPr>
          <p:nvPr/>
        </p:nvPicPr>
        <p:blipFill>
          <a:blip r:embed="rId2" cstate="print"/>
          <a:srcRect/>
          <a:stretch>
            <a:fillRect/>
          </a:stretch>
        </p:blipFill>
        <p:spPr bwMode="auto">
          <a:xfrm>
            <a:off x="7419628" y="411505"/>
            <a:ext cx="1738658" cy="2169701"/>
          </a:xfrm>
          <a:prstGeom prst="rect">
            <a:avLst/>
          </a:prstGeom>
          <a:noFill/>
        </p:spPr>
      </p:pic>
      <p:grpSp>
        <p:nvGrpSpPr>
          <p:cNvPr id="6" name="グループ化 5">
            <a:extLst>
              <a:ext uri="{FF2B5EF4-FFF2-40B4-BE49-F238E27FC236}">
                <a16:creationId xmlns:a16="http://schemas.microsoft.com/office/drawing/2014/main" id="{597741BE-E190-5EFC-4E29-C0FF3AB8FA0D}"/>
              </a:ext>
            </a:extLst>
          </p:cNvPr>
          <p:cNvGrpSpPr/>
          <p:nvPr/>
        </p:nvGrpSpPr>
        <p:grpSpPr>
          <a:xfrm>
            <a:off x="218789" y="1761767"/>
            <a:ext cx="7129654" cy="523220"/>
            <a:chOff x="182489" y="1907015"/>
            <a:chExt cx="7129654" cy="523220"/>
          </a:xfrm>
        </p:grpSpPr>
        <p:sp>
          <p:nvSpPr>
            <p:cNvPr id="10" name="テキスト ボックス 9">
              <a:extLst>
                <a:ext uri="{FF2B5EF4-FFF2-40B4-BE49-F238E27FC236}">
                  <a16:creationId xmlns:a16="http://schemas.microsoft.com/office/drawing/2014/main" id="{7B0E63D7-B628-1C37-8D70-A3CFB8C28958}"/>
                </a:ext>
              </a:extLst>
            </p:cNvPr>
            <p:cNvSpPr txBox="1"/>
            <p:nvPr/>
          </p:nvSpPr>
          <p:spPr>
            <a:xfrm>
              <a:off x="3036311" y="1907015"/>
              <a:ext cx="4275832" cy="523220"/>
            </a:xfrm>
            <a:prstGeom prst="rect">
              <a:avLst/>
            </a:prstGeom>
            <a:noFill/>
            <a:ln>
              <a:solidFill>
                <a:schemeClr val="tx1"/>
              </a:solidFill>
            </a:ln>
          </p:spPr>
          <p:txBody>
            <a:bodyPr wrap="square" rtlCol="0">
              <a:spAutoFit/>
            </a:bodyPr>
            <a:lstStyle/>
            <a:p>
              <a:pPr defTabSz="914400"/>
              <a:r>
                <a:rPr kumimoji="1" lang="ja-JP" altLang="en-US" sz="1400" dirty="0">
                  <a:solidFill>
                    <a:prstClr val="black"/>
                  </a:solidFill>
                  <a:latin typeface="+mn-ea"/>
                </a:rPr>
                <a:t>洗浄槽の水を効率的・均一に更新するために、洗浄槽底部からの噴流として洗浄水を供給する着想</a:t>
              </a:r>
            </a:p>
          </p:txBody>
        </p:sp>
        <p:sp>
          <p:nvSpPr>
            <p:cNvPr id="11" name="テキスト ボックス 10">
              <a:extLst>
                <a:ext uri="{FF2B5EF4-FFF2-40B4-BE49-F238E27FC236}">
                  <a16:creationId xmlns:a16="http://schemas.microsoft.com/office/drawing/2014/main" id="{8CD76020-6FE2-6A8C-1ED8-3AA6254CBB45}"/>
                </a:ext>
              </a:extLst>
            </p:cNvPr>
            <p:cNvSpPr txBox="1"/>
            <p:nvPr/>
          </p:nvSpPr>
          <p:spPr>
            <a:xfrm>
              <a:off x="182489" y="1907015"/>
              <a:ext cx="2546177" cy="523220"/>
            </a:xfrm>
            <a:prstGeom prst="rect">
              <a:avLst/>
            </a:prstGeom>
            <a:noFill/>
            <a:ln>
              <a:solidFill>
                <a:schemeClr val="tx1"/>
              </a:solidFill>
            </a:ln>
          </p:spPr>
          <p:txBody>
            <a:bodyPr wrap="square" rtlCol="0">
              <a:spAutoFit/>
            </a:bodyPr>
            <a:lstStyle/>
            <a:p>
              <a:pPr defTabSz="914400"/>
              <a:r>
                <a:rPr kumimoji="1" lang="ja-JP" altLang="en-US" sz="1400" dirty="0">
                  <a:solidFill>
                    <a:prstClr val="black"/>
                  </a:solidFill>
                  <a:latin typeface="+mn-ea"/>
                </a:rPr>
                <a:t>野菜の放射能を超音波洗浄に</a:t>
              </a:r>
              <a:endParaRPr kumimoji="1" lang="en-US" altLang="ja-JP" sz="1400" dirty="0">
                <a:solidFill>
                  <a:prstClr val="black"/>
                </a:solidFill>
                <a:latin typeface="+mn-ea"/>
              </a:endParaRPr>
            </a:p>
            <a:p>
              <a:pPr defTabSz="914400"/>
              <a:r>
                <a:rPr kumimoji="1" lang="ja-JP" altLang="en-US" sz="1400" dirty="0">
                  <a:solidFill>
                    <a:prstClr val="black"/>
                  </a:solidFill>
                  <a:latin typeface="+mn-ea"/>
                </a:rPr>
                <a:t>よって除去する着想</a:t>
              </a:r>
            </a:p>
          </p:txBody>
        </p:sp>
        <p:sp>
          <p:nvSpPr>
            <p:cNvPr id="12" name="テキスト ボックス 11">
              <a:extLst>
                <a:ext uri="{FF2B5EF4-FFF2-40B4-BE49-F238E27FC236}">
                  <a16:creationId xmlns:a16="http://schemas.microsoft.com/office/drawing/2014/main" id="{4C7AF0E3-DF4B-E34C-D067-5334F53D9710}"/>
                </a:ext>
              </a:extLst>
            </p:cNvPr>
            <p:cNvSpPr txBox="1"/>
            <p:nvPr/>
          </p:nvSpPr>
          <p:spPr>
            <a:xfrm>
              <a:off x="2674740" y="1983959"/>
              <a:ext cx="415498" cy="369332"/>
            </a:xfrm>
            <a:prstGeom prst="rect">
              <a:avLst/>
            </a:prstGeom>
            <a:noFill/>
          </p:spPr>
          <p:txBody>
            <a:bodyPr wrap="none" rtlCol="0">
              <a:spAutoFit/>
            </a:bodyPr>
            <a:lstStyle/>
            <a:p>
              <a:r>
                <a:rPr kumimoji="1" lang="ja-JP" altLang="en-US" b="1" dirty="0">
                  <a:latin typeface="+mn-ea"/>
                </a:rPr>
                <a:t>＋</a:t>
              </a:r>
            </a:p>
          </p:txBody>
        </p:sp>
      </p:grpSp>
      <p:grpSp>
        <p:nvGrpSpPr>
          <p:cNvPr id="26" name="グループ化 25">
            <a:extLst>
              <a:ext uri="{FF2B5EF4-FFF2-40B4-BE49-F238E27FC236}">
                <a16:creationId xmlns:a16="http://schemas.microsoft.com/office/drawing/2014/main" id="{C343E5E5-88E4-992A-45CA-C57071210E46}"/>
              </a:ext>
            </a:extLst>
          </p:cNvPr>
          <p:cNvGrpSpPr/>
          <p:nvPr/>
        </p:nvGrpSpPr>
        <p:grpSpPr>
          <a:xfrm>
            <a:off x="3909887" y="3010560"/>
            <a:ext cx="3125029" cy="2261214"/>
            <a:chOff x="3654092" y="2888167"/>
            <a:chExt cx="3125029" cy="2261214"/>
          </a:xfrm>
        </p:grpSpPr>
        <p:grpSp>
          <p:nvGrpSpPr>
            <p:cNvPr id="23" name="グループ化 22">
              <a:extLst>
                <a:ext uri="{FF2B5EF4-FFF2-40B4-BE49-F238E27FC236}">
                  <a16:creationId xmlns:a16="http://schemas.microsoft.com/office/drawing/2014/main" id="{7A3907A3-702A-D52D-784F-DDA403980AAD}"/>
                </a:ext>
              </a:extLst>
            </p:cNvPr>
            <p:cNvGrpSpPr/>
            <p:nvPr/>
          </p:nvGrpSpPr>
          <p:grpSpPr>
            <a:xfrm>
              <a:off x="3654092" y="2888167"/>
              <a:ext cx="3125029" cy="1800000"/>
              <a:chOff x="3654092" y="2888167"/>
              <a:chExt cx="3125029" cy="1800000"/>
            </a:xfrm>
          </p:grpSpPr>
          <p:pic>
            <p:nvPicPr>
              <p:cNvPr id="21" name="図 20">
                <a:extLst>
                  <a:ext uri="{FF2B5EF4-FFF2-40B4-BE49-F238E27FC236}">
                    <a16:creationId xmlns:a16="http://schemas.microsoft.com/office/drawing/2014/main" id="{0DDA5FF0-8F12-A876-745D-4AF96994CAB8}"/>
                  </a:ext>
                </a:extLst>
              </p:cNvPr>
              <p:cNvPicPr>
                <a:picLocks noChangeAspect="1"/>
              </p:cNvPicPr>
              <p:nvPr/>
            </p:nvPicPr>
            <p:blipFill>
              <a:blip r:embed="rId3"/>
              <a:stretch>
                <a:fillRect/>
              </a:stretch>
            </p:blipFill>
            <p:spPr>
              <a:xfrm>
                <a:off x="3654092" y="2923730"/>
                <a:ext cx="1446927" cy="1497519"/>
              </a:xfrm>
              <a:prstGeom prst="rect">
                <a:avLst/>
              </a:prstGeom>
            </p:spPr>
          </p:pic>
          <p:pic>
            <p:nvPicPr>
              <p:cNvPr id="14" name="図 13">
                <a:extLst>
                  <a:ext uri="{FF2B5EF4-FFF2-40B4-BE49-F238E27FC236}">
                    <a16:creationId xmlns:a16="http://schemas.microsoft.com/office/drawing/2014/main" id="{F9858ABE-5C20-219D-5BA2-60159DE737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00" r="17317"/>
              <a:stretch/>
            </p:blipFill>
            <p:spPr>
              <a:xfrm>
                <a:off x="5128310" y="2888167"/>
                <a:ext cx="1650811" cy="1800000"/>
              </a:xfrm>
              <a:prstGeom prst="rect">
                <a:avLst/>
              </a:prstGeom>
            </p:spPr>
          </p:pic>
        </p:grpSp>
        <p:sp>
          <p:nvSpPr>
            <p:cNvPr id="18" name="テキスト ボックス 17">
              <a:extLst>
                <a:ext uri="{FF2B5EF4-FFF2-40B4-BE49-F238E27FC236}">
                  <a16:creationId xmlns:a16="http://schemas.microsoft.com/office/drawing/2014/main" id="{9721612A-E1F1-AA04-323C-60CC7842FEFF}"/>
                </a:ext>
              </a:extLst>
            </p:cNvPr>
            <p:cNvSpPr txBox="1"/>
            <p:nvPr/>
          </p:nvSpPr>
          <p:spPr>
            <a:xfrm>
              <a:off x="4600893" y="4780049"/>
              <a:ext cx="1231427" cy="369332"/>
            </a:xfrm>
            <a:prstGeom prst="rect">
              <a:avLst/>
            </a:prstGeom>
            <a:noFill/>
          </p:spPr>
          <p:txBody>
            <a:bodyPr wrap="none" rtlCol="0">
              <a:spAutoFit/>
            </a:bodyPr>
            <a:lstStyle/>
            <a:p>
              <a:r>
                <a:rPr kumimoji="1" lang="en-US" altLang="ja-JP" dirty="0"/>
                <a:t>2013</a:t>
              </a:r>
              <a:r>
                <a:rPr kumimoji="1" lang="ja-JP" altLang="en-US" dirty="0"/>
                <a:t>年</a:t>
              </a:r>
              <a:r>
                <a:rPr kumimoji="1" lang="en-US" altLang="ja-JP" dirty="0"/>
                <a:t>4</a:t>
              </a:r>
              <a:r>
                <a:rPr kumimoji="1" lang="ja-JP" altLang="en-US" dirty="0"/>
                <a:t>月</a:t>
              </a:r>
            </a:p>
          </p:txBody>
        </p:sp>
      </p:grpSp>
      <p:grpSp>
        <p:nvGrpSpPr>
          <p:cNvPr id="20" name="グループ化 19">
            <a:extLst>
              <a:ext uri="{FF2B5EF4-FFF2-40B4-BE49-F238E27FC236}">
                <a16:creationId xmlns:a16="http://schemas.microsoft.com/office/drawing/2014/main" id="{CD827611-CD93-6B19-AE5D-C31DD1C5C308}"/>
              </a:ext>
            </a:extLst>
          </p:cNvPr>
          <p:cNvGrpSpPr/>
          <p:nvPr/>
        </p:nvGrpSpPr>
        <p:grpSpPr>
          <a:xfrm>
            <a:off x="13096" y="2904115"/>
            <a:ext cx="3395522" cy="2509753"/>
            <a:chOff x="0" y="2781722"/>
            <a:chExt cx="3395522" cy="2509753"/>
          </a:xfrm>
        </p:grpSpPr>
        <p:grpSp>
          <p:nvGrpSpPr>
            <p:cNvPr id="9" name="グループ化 8">
              <a:extLst>
                <a:ext uri="{FF2B5EF4-FFF2-40B4-BE49-F238E27FC236}">
                  <a16:creationId xmlns:a16="http://schemas.microsoft.com/office/drawing/2014/main" id="{E911D4EA-6B0D-0E35-9F2F-6F72B8237063}"/>
                </a:ext>
              </a:extLst>
            </p:cNvPr>
            <p:cNvGrpSpPr/>
            <p:nvPr/>
          </p:nvGrpSpPr>
          <p:grpSpPr>
            <a:xfrm>
              <a:off x="0" y="2781722"/>
              <a:ext cx="3395522" cy="2037235"/>
              <a:chOff x="212806" y="2371640"/>
              <a:chExt cx="3395522" cy="2037235"/>
            </a:xfrm>
          </p:grpSpPr>
          <p:pic>
            <p:nvPicPr>
              <p:cNvPr id="8" name="図 7">
                <a:extLst>
                  <a:ext uri="{FF2B5EF4-FFF2-40B4-BE49-F238E27FC236}">
                    <a16:creationId xmlns:a16="http://schemas.microsoft.com/office/drawing/2014/main" id="{679B4C0C-DAF5-A75D-3613-D9E9266FACEB}"/>
                  </a:ext>
                </a:extLst>
              </p:cNvPr>
              <p:cNvPicPr>
                <a:picLocks noChangeAspect="1"/>
              </p:cNvPicPr>
              <p:nvPr/>
            </p:nvPicPr>
            <p:blipFill>
              <a:blip r:embed="rId5"/>
              <a:stretch>
                <a:fillRect/>
              </a:stretch>
            </p:blipFill>
            <p:spPr>
              <a:xfrm>
                <a:off x="212806" y="2428875"/>
                <a:ext cx="1918280" cy="1980000"/>
              </a:xfrm>
              <a:prstGeom prst="rect">
                <a:avLst/>
              </a:prstGeom>
            </p:spPr>
          </p:pic>
          <p:pic>
            <p:nvPicPr>
              <p:cNvPr id="5" name="図 4">
                <a:extLst>
                  <a:ext uri="{FF2B5EF4-FFF2-40B4-BE49-F238E27FC236}">
                    <a16:creationId xmlns:a16="http://schemas.microsoft.com/office/drawing/2014/main" id="{CB705BE5-8E9F-CFB5-AEE1-CEDB2254C067}"/>
                  </a:ext>
                </a:extLst>
              </p:cNvPr>
              <p:cNvPicPr>
                <a:picLocks noChangeAspect="1"/>
              </p:cNvPicPr>
              <p:nvPr/>
            </p:nvPicPr>
            <p:blipFill>
              <a:blip r:embed="rId6">
                <a:lum bright="1000" contrast="2000"/>
              </a:blip>
              <a:stretch>
                <a:fillRect/>
              </a:stretch>
            </p:blipFill>
            <p:spPr>
              <a:xfrm>
                <a:off x="2119121" y="2371640"/>
                <a:ext cx="1489207" cy="1980000"/>
              </a:xfrm>
              <a:prstGeom prst="rect">
                <a:avLst/>
              </a:prstGeom>
            </p:spPr>
          </p:pic>
        </p:grpSp>
        <p:sp>
          <p:nvSpPr>
            <p:cNvPr id="17" name="テキスト ボックス 16">
              <a:extLst>
                <a:ext uri="{FF2B5EF4-FFF2-40B4-BE49-F238E27FC236}">
                  <a16:creationId xmlns:a16="http://schemas.microsoft.com/office/drawing/2014/main" id="{8A6C34A9-4DD0-7F84-FAB3-4D29C4BA0F94}"/>
                </a:ext>
              </a:extLst>
            </p:cNvPr>
            <p:cNvSpPr txBox="1"/>
            <p:nvPr/>
          </p:nvSpPr>
          <p:spPr>
            <a:xfrm>
              <a:off x="1082048" y="4922143"/>
              <a:ext cx="1231427" cy="369332"/>
            </a:xfrm>
            <a:prstGeom prst="rect">
              <a:avLst/>
            </a:prstGeom>
            <a:noFill/>
          </p:spPr>
          <p:txBody>
            <a:bodyPr wrap="none" rtlCol="0">
              <a:spAutoFit/>
            </a:bodyPr>
            <a:lstStyle/>
            <a:p>
              <a:r>
                <a:rPr kumimoji="1" lang="en-US" altLang="ja-JP" dirty="0"/>
                <a:t>2012</a:t>
              </a:r>
              <a:r>
                <a:rPr kumimoji="1" lang="ja-JP" altLang="en-US" dirty="0"/>
                <a:t>年</a:t>
              </a:r>
              <a:r>
                <a:rPr kumimoji="1" lang="en-US" altLang="ja-JP" dirty="0"/>
                <a:t>5</a:t>
              </a:r>
              <a:r>
                <a:rPr kumimoji="1" lang="ja-JP" altLang="en-US" dirty="0"/>
                <a:t>月</a:t>
              </a:r>
            </a:p>
          </p:txBody>
        </p:sp>
      </p:grpSp>
      <p:grpSp>
        <p:nvGrpSpPr>
          <p:cNvPr id="7" name="グループ化 6">
            <a:extLst>
              <a:ext uri="{FF2B5EF4-FFF2-40B4-BE49-F238E27FC236}">
                <a16:creationId xmlns:a16="http://schemas.microsoft.com/office/drawing/2014/main" id="{6AA90155-D557-03A9-A9C2-D21E43A1FF52}"/>
              </a:ext>
            </a:extLst>
          </p:cNvPr>
          <p:cNvGrpSpPr/>
          <p:nvPr/>
        </p:nvGrpSpPr>
        <p:grpSpPr>
          <a:xfrm>
            <a:off x="7536185" y="3010560"/>
            <a:ext cx="2177960" cy="2261214"/>
            <a:chOff x="7523089" y="2888167"/>
            <a:chExt cx="2177960" cy="2261214"/>
          </a:xfrm>
        </p:grpSpPr>
        <p:pic>
          <p:nvPicPr>
            <p:cNvPr id="16" name="図 15" descr="座る, 屋内, 電子レンジ, カウンター が含まれている画像&#10;&#10;自動的に生成された説明">
              <a:extLst>
                <a:ext uri="{FF2B5EF4-FFF2-40B4-BE49-F238E27FC236}">
                  <a16:creationId xmlns:a16="http://schemas.microsoft.com/office/drawing/2014/main" id="{C3A9F580-A4F0-C0E3-F353-16AC6D796CE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7000"/>
                      </a14:imgEffect>
                    </a14:imgLayer>
                  </a14:imgProps>
                </a:ext>
                <a:ext uri="{28A0092B-C50C-407E-A947-70E740481C1C}">
                  <a14:useLocalDpi xmlns:a14="http://schemas.microsoft.com/office/drawing/2010/main" val="0"/>
                </a:ext>
              </a:extLst>
            </a:blip>
            <a:srcRect l="8247" t="8430" r="12895" b="4674"/>
            <a:stretch/>
          </p:blipFill>
          <p:spPr>
            <a:xfrm>
              <a:off x="7523089" y="2888167"/>
              <a:ext cx="2177960" cy="1800000"/>
            </a:xfrm>
            <a:prstGeom prst="rect">
              <a:avLst/>
            </a:prstGeom>
          </p:spPr>
        </p:pic>
        <p:sp>
          <p:nvSpPr>
            <p:cNvPr id="19" name="テキスト ボックス 18">
              <a:extLst>
                <a:ext uri="{FF2B5EF4-FFF2-40B4-BE49-F238E27FC236}">
                  <a16:creationId xmlns:a16="http://schemas.microsoft.com/office/drawing/2014/main" id="{01983A24-8C32-6485-0A8C-1E8E3E279B43}"/>
                </a:ext>
              </a:extLst>
            </p:cNvPr>
            <p:cNvSpPr txBox="1"/>
            <p:nvPr/>
          </p:nvSpPr>
          <p:spPr>
            <a:xfrm>
              <a:off x="7996356" y="4780049"/>
              <a:ext cx="1231427" cy="369332"/>
            </a:xfrm>
            <a:prstGeom prst="rect">
              <a:avLst/>
            </a:prstGeom>
            <a:noFill/>
          </p:spPr>
          <p:txBody>
            <a:bodyPr wrap="none" rtlCol="0">
              <a:spAutoFit/>
            </a:bodyPr>
            <a:lstStyle/>
            <a:p>
              <a:r>
                <a:rPr kumimoji="1" lang="en-US" altLang="ja-JP" dirty="0"/>
                <a:t>2021</a:t>
              </a:r>
              <a:r>
                <a:rPr kumimoji="1" lang="ja-JP" altLang="en-US" dirty="0"/>
                <a:t>年</a:t>
              </a:r>
              <a:r>
                <a:rPr kumimoji="1" lang="en-US" altLang="ja-JP" dirty="0"/>
                <a:t>3</a:t>
              </a:r>
              <a:r>
                <a:rPr kumimoji="1" lang="ja-JP" altLang="en-US" dirty="0"/>
                <a:t>月</a:t>
              </a:r>
            </a:p>
          </p:txBody>
        </p:sp>
      </p:grpSp>
      <p:grpSp>
        <p:nvGrpSpPr>
          <p:cNvPr id="22" name="グループ化 21">
            <a:extLst>
              <a:ext uri="{FF2B5EF4-FFF2-40B4-BE49-F238E27FC236}">
                <a16:creationId xmlns:a16="http://schemas.microsoft.com/office/drawing/2014/main" id="{490AA373-33C8-8D4E-9408-253F8FA1A797}"/>
              </a:ext>
            </a:extLst>
          </p:cNvPr>
          <p:cNvGrpSpPr/>
          <p:nvPr/>
        </p:nvGrpSpPr>
        <p:grpSpPr>
          <a:xfrm>
            <a:off x="296182" y="5477450"/>
            <a:ext cx="9417963" cy="969045"/>
            <a:chOff x="296182" y="5666165"/>
            <a:chExt cx="9417963" cy="969045"/>
          </a:xfrm>
        </p:grpSpPr>
        <p:sp>
          <p:nvSpPr>
            <p:cNvPr id="24" name="テキスト ボックス 23">
              <a:extLst>
                <a:ext uri="{FF2B5EF4-FFF2-40B4-BE49-F238E27FC236}">
                  <a16:creationId xmlns:a16="http://schemas.microsoft.com/office/drawing/2014/main" id="{6C6F0BD7-9B57-F8ED-6AD3-7D61E5C0E617}"/>
                </a:ext>
              </a:extLst>
            </p:cNvPr>
            <p:cNvSpPr txBox="1"/>
            <p:nvPr/>
          </p:nvSpPr>
          <p:spPr>
            <a:xfrm>
              <a:off x="296182" y="5666165"/>
              <a:ext cx="9417963" cy="338554"/>
            </a:xfrm>
            <a:prstGeom prst="rect">
              <a:avLst/>
            </a:prstGeom>
            <a:noFill/>
          </p:spPr>
          <p:txBody>
            <a:bodyPr wrap="none" rtlCol="0">
              <a:spAutoFit/>
            </a:bodyPr>
            <a:lstStyle/>
            <a:p>
              <a:pPr defTabSz="914400"/>
              <a:r>
                <a:rPr kumimoji="1" lang="ja-JP" altLang="en-US" sz="1600" dirty="0">
                  <a:solidFill>
                    <a:prstClr val="black"/>
                  </a:solidFill>
                  <a:latin typeface="+mn-ea"/>
                </a:rPr>
                <a:t>弱い出力で肉類・魚介類を超音波洗浄できることを発見（生物体の組織・細胞を破壊しないため）</a:t>
              </a:r>
            </a:p>
          </p:txBody>
        </p:sp>
        <p:sp>
          <p:nvSpPr>
            <p:cNvPr id="25" name="テキスト ボックス 24">
              <a:extLst>
                <a:ext uri="{FF2B5EF4-FFF2-40B4-BE49-F238E27FC236}">
                  <a16:creationId xmlns:a16="http://schemas.microsoft.com/office/drawing/2014/main" id="{ED711B47-D927-909C-BC4D-5FFB4649D1C7}"/>
                </a:ext>
              </a:extLst>
            </p:cNvPr>
            <p:cNvSpPr txBox="1"/>
            <p:nvPr/>
          </p:nvSpPr>
          <p:spPr>
            <a:xfrm>
              <a:off x="296182" y="5981411"/>
              <a:ext cx="5519460" cy="338554"/>
            </a:xfrm>
            <a:prstGeom prst="rect">
              <a:avLst/>
            </a:prstGeom>
            <a:noFill/>
          </p:spPr>
          <p:txBody>
            <a:bodyPr wrap="none" rtlCol="0">
              <a:spAutoFit/>
            </a:bodyPr>
            <a:lstStyle/>
            <a:p>
              <a:pPr defTabSz="914400"/>
              <a:r>
                <a:rPr kumimoji="1" lang="ja-JP" altLang="en-US" sz="1600" dirty="0">
                  <a:solidFill>
                    <a:prstClr val="black"/>
                  </a:solidFill>
                  <a:latin typeface="+mn-ea"/>
                </a:rPr>
                <a:t>超音波処理が野菜・果物類の鮮度を回復させる効果を発見</a:t>
              </a:r>
            </a:p>
          </p:txBody>
        </p:sp>
        <p:sp>
          <p:nvSpPr>
            <p:cNvPr id="27" name="テキスト ボックス 26">
              <a:extLst>
                <a:ext uri="{FF2B5EF4-FFF2-40B4-BE49-F238E27FC236}">
                  <a16:creationId xmlns:a16="http://schemas.microsoft.com/office/drawing/2014/main" id="{E8AD1FCD-1F18-4345-367B-FB01FA10DE46}"/>
                </a:ext>
              </a:extLst>
            </p:cNvPr>
            <p:cNvSpPr txBox="1"/>
            <p:nvPr/>
          </p:nvSpPr>
          <p:spPr>
            <a:xfrm>
              <a:off x="296182" y="6296656"/>
              <a:ext cx="7160935" cy="338554"/>
            </a:xfrm>
            <a:prstGeom prst="rect">
              <a:avLst/>
            </a:prstGeom>
            <a:noFill/>
          </p:spPr>
          <p:txBody>
            <a:bodyPr wrap="none" rtlCol="0">
              <a:spAutoFit/>
            </a:bodyPr>
            <a:lstStyle/>
            <a:p>
              <a:pPr defTabSz="914400"/>
              <a:r>
                <a:rPr kumimoji="1" lang="ja-JP" altLang="en-US" sz="1600" dirty="0">
                  <a:solidFill>
                    <a:prstClr val="black"/>
                  </a:solidFill>
                  <a:latin typeface="+mn-ea"/>
                </a:rPr>
                <a:t>超音波処理が肉類・魚介類の酸化脂質を除去し、食味を改善する効果を発見</a:t>
              </a:r>
            </a:p>
          </p:txBody>
        </p:sp>
      </p:grpSp>
      <p:sp>
        <p:nvSpPr>
          <p:cNvPr id="13" name="矢印: 右 12">
            <a:extLst>
              <a:ext uri="{FF2B5EF4-FFF2-40B4-BE49-F238E27FC236}">
                <a16:creationId xmlns:a16="http://schemas.microsoft.com/office/drawing/2014/main" id="{8AE16E5F-2886-910B-AFFA-0100D3CCA079}"/>
              </a:ext>
            </a:extLst>
          </p:cNvPr>
          <p:cNvSpPr/>
          <p:nvPr/>
        </p:nvSpPr>
        <p:spPr>
          <a:xfrm>
            <a:off x="683172" y="2417225"/>
            <a:ext cx="386990" cy="25218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26CA333-DDBE-26AB-0796-C407C2EFDAAB}"/>
              </a:ext>
            </a:extLst>
          </p:cNvPr>
          <p:cNvSpPr txBox="1"/>
          <p:nvPr/>
        </p:nvSpPr>
        <p:spPr>
          <a:xfrm>
            <a:off x="1127178" y="2374362"/>
            <a:ext cx="3877985" cy="369332"/>
          </a:xfrm>
          <a:prstGeom prst="rect">
            <a:avLst/>
          </a:prstGeom>
          <a:noFill/>
        </p:spPr>
        <p:txBody>
          <a:bodyPr wrap="none" rtlCol="0">
            <a:spAutoFit/>
          </a:bodyPr>
          <a:lstStyle/>
          <a:p>
            <a:r>
              <a:rPr kumimoji="1" lang="ja-JP" altLang="en-US" dirty="0"/>
              <a:t>食材用の噴流式超音波洗浄機の開発</a:t>
            </a:r>
          </a:p>
        </p:txBody>
      </p:sp>
      <p:sp>
        <p:nvSpPr>
          <p:cNvPr id="29" name="テキスト ボックス 28">
            <a:extLst>
              <a:ext uri="{FF2B5EF4-FFF2-40B4-BE49-F238E27FC236}">
                <a16:creationId xmlns:a16="http://schemas.microsoft.com/office/drawing/2014/main" id="{F907AE4F-C840-1AB1-D546-8898A70B9BDF}"/>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3</a:t>
            </a:r>
            <a:endParaRPr kumimoji="1" lang="ja-JP" altLang="en-US" sz="2400" dirty="0"/>
          </a:p>
        </p:txBody>
      </p:sp>
    </p:spTree>
    <p:extLst>
      <p:ext uri="{BB962C8B-B14F-4D97-AF65-F5344CB8AC3E}">
        <p14:creationId xmlns:p14="http://schemas.microsoft.com/office/powerpoint/2010/main" val="384047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ダイアグラム, 設計図&#10;&#10;自動的に生成された説明">
            <a:extLst>
              <a:ext uri="{FF2B5EF4-FFF2-40B4-BE49-F238E27FC236}">
                <a16:creationId xmlns:a16="http://schemas.microsoft.com/office/drawing/2014/main" id="{D055218F-CCA1-46F9-BBAA-8A9421AEC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264" y="3513138"/>
            <a:ext cx="6088853" cy="3240000"/>
          </a:xfrm>
          <a:prstGeom prst="rect">
            <a:avLst/>
          </a:prstGeom>
        </p:spPr>
      </p:pic>
      <p:pic>
        <p:nvPicPr>
          <p:cNvPr id="30" name="図 29" descr="ダイアグラム, 設計図&#10;&#10;自動的に生成された説明">
            <a:extLst>
              <a:ext uri="{FF2B5EF4-FFF2-40B4-BE49-F238E27FC236}">
                <a16:creationId xmlns:a16="http://schemas.microsoft.com/office/drawing/2014/main" id="{C5E780C2-4B45-4DA5-AE5F-624D92B11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264" y="492991"/>
            <a:ext cx="6088853" cy="3240000"/>
          </a:xfrm>
          <a:prstGeom prst="rect">
            <a:avLst/>
          </a:prstGeom>
        </p:spPr>
      </p:pic>
      <p:pic>
        <p:nvPicPr>
          <p:cNvPr id="7" name="図 6" descr="座る, 屋内, 電子レンジ, カウンター が含まれている画像&#10;&#10;自動的に生成された説明">
            <a:extLst>
              <a:ext uri="{FF2B5EF4-FFF2-40B4-BE49-F238E27FC236}">
                <a16:creationId xmlns:a16="http://schemas.microsoft.com/office/drawing/2014/main" id="{A3EC2794-04A5-4155-8A86-9043D03760EE}"/>
              </a:ext>
            </a:extLst>
          </p:cNvPr>
          <p:cNvPicPr>
            <a:picLocks noChangeAspect="1"/>
          </p:cNvPicPr>
          <p:nvPr/>
        </p:nvPicPr>
        <p:blipFill rotWithShape="1">
          <a:blip r:embed="rId4">
            <a:extLst>
              <a:ext uri="{28A0092B-C50C-407E-A947-70E740481C1C}">
                <a14:useLocalDpi xmlns:a14="http://schemas.microsoft.com/office/drawing/2010/main" val="0"/>
              </a:ext>
            </a:extLst>
          </a:blip>
          <a:srcRect l="10995" t="10172" r="37877" b="10172"/>
          <a:stretch/>
        </p:blipFill>
        <p:spPr>
          <a:xfrm>
            <a:off x="7610383" y="492991"/>
            <a:ext cx="1430591" cy="1671561"/>
          </a:xfrm>
          <a:prstGeom prst="rect">
            <a:avLst/>
          </a:prstGeom>
        </p:spPr>
      </p:pic>
      <p:pic>
        <p:nvPicPr>
          <p:cNvPr id="6" name="図 5" descr="床に置かれた冷蔵庫&#10;&#10;中程度の精度で自動的に生成された説明">
            <a:extLst>
              <a:ext uri="{FF2B5EF4-FFF2-40B4-BE49-F238E27FC236}">
                <a16:creationId xmlns:a16="http://schemas.microsoft.com/office/drawing/2014/main" id="{663834AC-CC2C-4873-B9FB-6A86F154A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53359" y="2367021"/>
            <a:ext cx="1622323" cy="1622323"/>
          </a:xfrm>
          <a:prstGeom prst="rect">
            <a:avLst/>
          </a:prstGeom>
        </p:spPr>
      </p:pic>
      <p:sp>
        <p:nvSpPr>
          <p:cNvPr id="2" name="テキスト ボックス 1">
            <a:extLst>
              <a:ext uri="{FF2B5EF4-FFF2-40B4-BE49-F238E27FC236}">
                <a16:creationId xmlns:a16="http://schemas.microsoft.com/office/drawing/2014/main" id="{3A8D3423-DEDC-400D-B1AF-50F846FE23E1}"/>
              </a:ext>
            </a:extLst>
          </p:cNvPr>
          <p:cNvSpPr txBox="1"/>
          <p:nvPr/>
        </p:nvSpPr>
        <p:spPr>
          <a:xfrm>
            <a:off x="7396201" y="2229712"/>
            <a:ext cx="180049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プロトタイプ</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（食材洗浄機）</a:t>
            </a:r>
          </a:p>
        </p:txBody>
      </p:sp>
      <p:sp>
        <p:nvSpPr>
          <p:cNvPr id="10" name="テキスト ボックス 9">
            <a:extLst>
              <a:ext uri="{FF2B5EF4-FFF2-40B4-BE49-F238E27FC236}">
                <a16:creationId xmlns:a16="http://schemas.microsoft.com/office/drawing/2014/main" id="{3C4968AD-2AF7-49D6-8801-6B544190349F}"/>
              </a:ext>
            </a:extLst>
          </p:cNvPr>
          <p:cNvSpPr txBox="1"/>
          <p:nvPr/>
        </p:nvSpPr>
        <p:spPr>
          <a:xfrm>
            <a:off x="1152358" y="4017326"/>
            <a:ext cx="1800493"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食器洗浄機</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（イメージ図）</a:t>
            </a:r>
          </a:p>
        </p:txBody>
      </p:sp>
      <p:cxnSp>
        <p:nvCxnSpPr>
          <p:cNvPr id="5" name="直線矢印コネクタ 4">
            <a:extLst>
              <a:ext uri="{FF2B5EF4-FFF2-40B4-BE49-F238E27FC236}">
                <a16:creationId xmlns:a16="http://schemas.microsoft.com/office/drawing/2014/main" id="{3BD3B39D-236C-4381-B74D-EFC8DBCA1790}"/>
              </a:ext>
            </a:extLst>
          </p:cNvPr>
          <p:cNvCxnSpPr>
            <a:cxnSpLocks/>
          </p:cNvCxnSpPr>
          <p:nvPr/>
        </p:nvCxnSpPr>
        <p:spPr>
          <a:xfrm flipV="1">
            <a:off x="2986685" y="2829805"/>
            <a:ext cx="1944785" cy="632587"/>
          </a:xfrm>
          <a:prstGeom prst="straightConnector1">
            <a:avLst/>
          </a:prstGeom>
          <a:ln w="28575">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6E8E1D8-1467-440A-A453-499673E3B188}"/>
              </a:ext>
            </a:extLst>
          </p:cNvPr>
          <p:cNvCxnSpPr>
            <a:cxnSpLocks/>
          </p:cNvCxnSpPr>
          <p:nvPr/>
        </p:nvCxnSpPr>
        <p:spPr>
          <a:xfrm flipH="1" flipV="1">
            <a:off x="5103862" y="2079818"/>
            <a:ext cx="820964" cy="781272"/>
          </a:xfrm>
          <a:prstGeom prst="straightConnector1">
            <a:avLst/>
          </a:prstGeom>
          <a:ln w="28575">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4D731D3-F8CD-478A-8C93-61EC511CECCC}"/>
              </a:ext>
            </a:extLst>
          </p:cNvPr>
          <p:cNvSpPr txBox="1"/>
          <p:nvPr/>
        </p:nvSpPr>
        <p:spPr>
          <a:xfrm>
            <a:off x="5564518" y="2899335"/>
            <a:ext cx="1082348"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食材洗浄機</a:t>
            </a:r>
          </a:p>
        </p:txBody>
      </p:sp>
      <p:sp>
        <p:nvSpPr>
          <p:cNvPr id="14" name="テキスト ボックス 13">
            <a:extLst>
              <a:ext uri="{FF2B5EF4-FFF2-40B4-BE49-F238E27FC236}">
                <a16:creationId xmlns:a16="http://schemas.microsoft.com/office/drawing/2014/main" id="{C422A8A9-E2AD-4EB6-AA20-7FF9EE10F91C}"/>
              </a:ext>
            </a:extLst>
          </p:cNvPr>
          <p:cNvSpPr txBox="1"/>
          <p:nvPr/>
        </p:nvSpPr>
        <p:spPr>
          <a:xfrm>
            <a:off x="1822180" y="1454024"/>
            <a:ext cx="102624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IH</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調理器</a:t>
            </a:r>
          </a:p>
        </p:txBody>
      </p:sp>
      <p:cxnSp>
        <p:nvCxnSpPr>
          <p:cNvPr id="15" name="直線矢印コネクタ 14">
            <a:extLst>
              <a:ext uri="{FF2B5EF4-FFF2-40B4-BE49-F238E27FC236}">
                <a16:creationId xmlns:a16="http://schemas.microsoft.com/office/drawing/2014/main" id="{F36BD870-BB36-4552-9CA7-6F05336CBE01}"/>
              </a:ext>
            </a:extLst>
          </p:cNvPr>
          <p:cNvCxnSpPr>
            <a:cxnSpLocks/>
          </p:cNvCxnSpPr>
          <p:nvPr/>
        </p:nvCxnSpPr>
        <p:spPr>
          <a:xfrm flipV="1">
            <a:off x="2891695" y="1218720"/>
            <a:ext cx="924889" cy="366288"/>
          </a:xfrm>
          <a:prstGeom prst="straightConnector1">
            <a:avLst/>
          </a:prstGeom>
          <a:ln w="28575">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9FD50663-E02C-4BD0-BDDC-84B91DF16B86}"/>
              </a:ext>
            </a:extLst>
          </p:cNvPr>
          <p:cNvCxnSpPr>
            <a:cxnSpLocks/>
          </p:cNvCxnSpPr>
          <p:nvPr/>
        </p:nvCxnSpPr>
        <p:spPr>
          <a:xfrm flipV="1">
            <a:off x="2891695" y="1381947"/>
            <a:ext cx="1480647" cy="203061"/>
          </a:xfrm>
          <a:prstGeom prst="straightConnector1">
            <a:avLst/>
          </a:prstGeom>
          <a:ln w="28575">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5A0CEBAD-65E5-4436-BD26-6A6B76AC8610}"/>
              </a:ext>
            </a:extLst>
          </p:cNvPr>
          <p:cNvCxnSpPr>
            <a:cxnSpLocks/>
          </p:cNvCxnSpPr>
          <p:nvPr/>
        </p:nvCxnSpPr>
        <p:spPr>
          <a:xfrm flipH="1">
            <a:off x="4617059" y="634412"/>
            <a:ext cx="583446" cy="319213"/>
          </a:xfrm>
          <a:prstGeom prst="straightConnector1">
            <a:avLst/>
          </a:prstGeom>
          <a:ln w="28575">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48025B2D-6F25-423F-84AE-59C627163BEA}"/>
              </a:ext>
            </a:extLst>
          </p:cNvPr>
          <p:cNvSpPr txBox="1"/>
          <p:nvPr/>
        </p:nvSpPr>
        <p:spPr>
          <a:xfrm>
            <a:off x="4595211" y="270629"/>
            <a:ext cx="121058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ガス調理器</a:t>
            </a:r>
          </a:p>
        </p:txBody>
      </p:sp>
      <p:sp>
        <p:nvSpPr>
          <p:cNvPr id="23" name="テキスト ボックス 22">
            <a:extLst>
              <a:ext uri="{FF2B5EF4-FFF2-40B4-BE49-F238E27FC236}">
                <a16:creationId xmlns:a16="http://schemas.microsoft.com/office/drawing/2014/main" id="{B5D45A88-7061-44E3-BA6C-1DE74F85162A}"/>
              </a:ext>
            </a:extLst>
          </p:cNvPr>
          <p:cNvSpPr txBox="1"/>
          <p:nvPr/>
        </p:nvSpPr>
        <p:spPr>
          <a:xfrm>
            <a:off x="6504327" y="377098"/>
            <a:ext cx="80021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調理台</a:t>
            </a:r>
          </a:p>
        </p:txBody>
      </p:sp>
      <p:cxnSp>
        <p:nvCxnSpPr>
          <p:cNvPr id="24" name="直線矢印コネクタ 23">
            <a:extLst>
              <a:ext uri="{FF2B5EF4-FFF2-40B4-BE49-F238E27FC236}">
                <a16:creationId xmlns:a16="http://schemas.microsoft.com/office/drawing/2014/main" id="{76BA74DE-5DCD-43DE-9ECB-2B31484263FA}"/>
              </a:ext>
            </a:extLst>
          </p:cNvPr>
          <p:cNvCxnSpPr>
            <a:cxnSpLocks/>
          </p:cNvCxnSpPr>
          <p:nvPr/>
        </p:nvCxnSpPr>
        <p:spPr>
          <a:xfrm flipH="1">
            <a:off x="5103862" y="715652"/>
            <a:ext cx="1732738" cy="869356"/>
          </a:xfrm>
          <a:prstGeom prst="straightConnector1">
            <a:avLst/>
          </a:prstGeom>
          <a:ln w="28575">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28E46D5D-F7B4-F8CE-8A15-A8F19927C656}"/>
              </a:ext>
            </a:extLst>
          </p:cNvPr>
          <p:cNvSpPr txBox="1"/>
          <p:nvPr/>
        </p:nvSpPr>
        <p:spPr>
          <a:xfrm>
            <a:off x="194357" y="247524"/>
            <a:ext cx="35702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システムキッチン構想図</a:t>
            </a:r>
          </a:p>
        </p:txBody>
      </p:sp>
      <p:sp>
        <p:nvSpPr>
          <p:cNvPr id="8" name="テキスト ボックス 7">
            <a:extLst>
              <a:ext uri="{FF2B5EF4-FFF2-40B4-BE49-F238E27FC236}">
                <a16:creationId xmlns:a16="http://schemas.microsoft.com/office/drawing/2014/main" id="{2C4A7065-6891-55A4-FF0F-1E95BAD92C00}"/>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4</a:t>
            </a:r>
            <a:endParaRPr kumimoji="1" lang="ja-JP" altLang="en-US" sz="2400" dirty="0"/>
          </a:p>
        </p:txBody>
      </p:sp>
    </p:spTree>
    <p:extLst>
      <p:ext uri="{BB962C8B-B14F-4D97-AF65-F5344CB8AC3E}">
        <p14:creationId xmlns:p14="http://schemas.microsoft.com/office/powerpoint/2010/main" val="2293835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96182" y="2183384"/>
            <a:ext cx="48013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地産地消していた食材が、</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prstClr val="black"/>
                </a:solidFill>
                <a:latin typeface="Calibri" panose="020F0502020204030204"/>
                <a:ea typeface="游ゴシック" panose="020B0400000000000000" pitchFamily="50" charset="-128"/>
              </a:rPr>
              <a:t>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世界中から輸入される時代に変容</a:t>
            </a:r>
          </a:p>
        </p:txBody>
      </p:sp>
      <p:sp>
        <p:nvSpPr>
          <p:cNvPr id="8" name="テキスト ボックス 7"/>
          <p:cNvSpPr txBox="1"/>
          <p:nvPr/>
        </p:nvSpPr>
        <p:spPr>
          <a:xfrm>
            <a:off x="296182" y="3023567"/>
            <a:ext cx="453008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国内外から流通してきた食材を、</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スーパーマーケットで購入し</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冷蔵庫に保存する時代に変容</a:t>
            </a:r>
          </a:p>
        </p:txBody>
      </p:sp>
      <p:sp>
        <p:nvSpPr>
          <p:cNvPr id="9" name="テキスト ボックス 8"/>
          <p:cNvSpPr txBox="1"/>
          <p:nvPr/>
        </p:nvSpPr>
        <p:spPr>
          <a:xfrm>
            <a:off x="296182" y="6333111"/>
            <a:ext cx="95269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この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35 </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年間のうちに、食べる物をしっかり洗わないといけない</a:t>
            </a:r>
            <a:r>
              <a:rPr kumimoji="1" lang="ja-JP" altLang="en-US" dirty="0">
                <a:solidFill>
                  <a:prstClr val="black"/>
                </a:solidFill>
                <a:latin typeface="Calibri" panose="020F0502020204030204"/>
                <a:ea typeface="游ゴシック" panose="020B0400000000000000" pitchFamily="50" charset="-128"/>
              </a:rPr>
              <a:t>社会</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に変容してしまった。</a:t>
            </a:r>
          </a:p>
        </p:txBody>
      </p:sp>
      <p:sp>
        <p:nvSpPr>
          <p:cNvPr id="11" name="テキスト ボックス 10"/>
          <p:cNvSpPr txBox="1"/>
          <p:nvPr/>
        </p:nvSpPr>
        <p:spPr>
          <a:xfrm>
            <a:off x="662248" y="4398096"/>
            <a:ext cx="3185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流通させるために農薬を使用</a:t>
            </a:r>
          </a:p>
        </p:txBody>
      </p:sp>
      <p:sp>
        <p:nvSpPr>
          <p:cNvPr id="14" name="テキスト ボックス 13"/>
          <p:cNvSpPr txBox="1"/>
          <p:nvPr/>
        </p:nvSpPr>
        <p:spPr>
          <a:xfrm>
            <a:off x="662248" y="4925111"/>
            <a:ext cx="4570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流通するために防腐剤、酸化防止剤が必要</a:t>
            </a:r>
          </a:p>
        </p:txBody>
      </p:sp>
      <p:sp>
        <p:nvSpPr>
          <p:cNvPr id="15" name="テキスト ボックス 14"/>
          <p:cNvSpPr txBox="1"/>
          <p:nvPr/>
        </p:nvSpPr>
        <p:spPr>
          <a:xfrm>
            <a:off x="676048" y="5452127"/>
            <a:ext cx="41088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流通の過程で表在細菌が増殖、</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空気酸化により肉の表層の脂質が酸化</a:t>
            </a:r>
          </a:p>
        </p:txBody>
      </p:sp>
      <p:sp>
        <p:nvSpPr>
          <p:cNvPr id="12" name="テキスト ボックス 11">
            <a:extLst>
              <a:ext uri="{FF2B5EF4-FFF2-40B4-BE49-F238E27FC236}">
                <a16:creationId xmlns:a16="http://schemas.microsoft.com/office/drawing/2014/main" id="{1FB76CEE-CE08-83DF-92D9-766DEA95D756}"/>
              </a:ext>
            </a:extLst>
          </p:cNvPr>
          <p:cNvSpPr txBox="1"/>
          <p:nvPr/>
        </p:nvSpPr>
        <p:spPr>
          <a:xfrm>
            <a:off x="296182" y="247524"/>
            <a:ext cx="6340197" cy="461665"/>
          </a:xfrm>
          <a:prstGeom prst="rect">
            <a:avLst/>
          </a:prstGeom>
          <a:noFill/>
        </p:spPr>
        <p:txBody>
          <a:bodyPr wrap="none" rtlCol="0">
            <a:spAutoFit/>
          </a:bodyPr>
          <a:lstStyle/>
          <a:p>
            <a:r>
              <a:rPr kumimoji="1" lang="ja-JP" altLang="en-US" sz="2400" dirty="0">
                <a:latin typeface="游ゴシック" panose="020B0400000000000000" pitchFamily="50" charset="-128"/>
                <a:ea typeface="游ゴシック" panose="020B0400000000000000" pitchFamily="50" charset="-128"/>
              </a:rPr>
              <a:t>なぜ、食べる物を洗う家電がなかったのか？</a:t>
            </a:r>
          </a:p>
        </p:txBody>
      </p:sp>
      <p:sp>
        <p:nvSpPr>
          <p:cNvPr id="4" name="テキスト ボックス 3"/>
          <p:cNvSpPr txBox="1"/>
          <p:nvPr/>
        </p:nvSpPr>
        <p:spPr>
          <a:xfrm>
            <a:off x="616397" y="1139122"/>
            <a:ext cx="48013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答え：洗う必要が無かったから。</a:t>
            </a:r>
          </a:p>
        </p:txBody>
      </p:sp>
      <p:grpSp>
        <p:nvGrpSpPr>
          <p:cNvPr id="42" name="グループ化 41">
            <a:extLst>
              <a:ext uri="{FF2B5EF4-FFF2-40B4-BE49-F238E27FC236}">
                <a16:creationId xmlns:a16="http://schemas.microsoft.com/office/drawing/2014/main" id="{C85EB87C-B368-8273-E9B1-5EBEF035C59F}"/>
              </a:ext>
            </a:extLst>
          </p:cNvPr>
          <p:cNvGrpSpPr/>
          <p:nvPr/>
        </p:nvGrpSpPr>
        <p:grpSpPr>
          <a:xfrm>
            <a:off x="5451422" y="891295"/>
            <a:ext cx="3662068" cy="5380209"/>
            <a:chOff x="6058267" y="738895"/>
            <a:chExt cx="3662068" cy="5380209"/>
          </a:xfrm>
        </p:grpSpPr>
        <p:sp>
          <p:nvSpPr>
            <p:cNvPr id="43" name="テキスト ボックス 42">
              <a:extLst>
                <a:ext uri="{FF2B5EF4-FFF2-40B4-BE49-F238E27FC236}">
                  <a16:creationId xmlns:a16="http://schemas.microsoft.com/office/drawing/2014/main" id="{16B7C8E6-AEEC-4F8A-CBF1-231C26E4CE01}"/>
                </a:ext>
              </a:extLst>
            </p:cNvPr>
            <p:cNvSpPr txBox="1"/>
            <p:nvPr/>
          </p:nvSpPr>
          <p:spPr>
            <a:xfrm>
              <a:off x="8603924" y="901575"/>
              <a:ext cx="723275" cy="523220"/>
            </a:xfrm>
            <a:prstGeom prst="rect">
              <a:avLst/>
            </a:prstGeom>
            <a:noFill/>
          </p:spPr>
          <p:txBody>
            <a:bodyPr wrap="none" rtlCol="0">
              <a:spAutoFit/>
            </a:bodyPr>
            <a:lstStyle/>
            <a:p>
              <a:r>
                <a:rPr kumimoji="1" lang="ja-JP" altLang="en-US" sz="1400" dirty="0"/>
                <a:t>野菜の</a:t>
              </a:r>
              <a:endParaRPr kumimoji="1" lang="en-US" altLang="ja-JP" sz="1400" dirty="0"/>
            </a:p>
            <a:p>
              <a:r>
                <a:rPr kumimoji="1" lang="ja-JP" altLang="en-US" sz="1400" dirty="0"/>
                <a:t>輸入量</a:t>
              </a:r>
            </a:p>
          </p:txBody>
        </p:sp>
        <p:sp>
          <p:nvSpPr>
            <p:cNvPr id="44" name="テキスト ボックス 43">
              <a:extLst>
                <a:ext uri="{FF2B5EF4-FFF2-40B4-BE49-F238E27FC236}">
                  <a16:creationId xmlns:a16="http://schemas.microsoft.com/office/drawing/2014/main" id="{2326334D-8D4E-1DEF-E048-F8C4A833DE27}"/>
                </a:ext>
              </a:extLst>
            </p:cNvPr>
            <p:cNvSpPr txBox="1"/>
            <p:nvPr/>
          </p:nvSpPr>
          <p:spPr>
            <a:xfrm>
              <a:off x="8836968" y="3218595"/>
              <a:ext cx="723275" cy="523220"/>
            </a:xfrm>
            <a:prstGeom prst="rect">
              <a:avLst/>
            </a:prstGeom>
            <a:noFill/>
          </p:spPr>
          <p:txBody>
            <a:bodyPr wrap="none" rtlCol="0">
              <a:spAutoFit/>
            </a:bodyPr>
            <a:lstStyle/>
            <a:p>
              <a:r>
                <a:rPr kumimoji="1" lang="ja-JP" altLang="en-US" sz="1400" dirty="0"/>
                <a:t>鶏肉の</a:t>
              </a:r>
              <a:endParaRPr kumimoji="1" lang="en-US" altLang="ja-JP" sz="1400" dirty="0"/>
            </a:p>
            <a:p>
              <a:r>
                <a:rPr kumimoji="1" lang="ja-JP" altLang="en-US" sz="1400" dirty="0"/>
                <a:t>輸入量</a:t>
              </a:r>
            </a:p>
          </p:txBody>
        </p:sp>
        <p:sp>
          <p:nvSpPr>
            <p:cNvPr id="45" name="テキスト ボックス 44">
              <a:extLst>
                <a:ext uri="{FF2B5EF4-FFF2-40B4-BE49-F238E27FC236}">
                  <a16:creationId xmlns:a16="http://schemas.microsoft.com/office/drawing/2014/main" id="{5DC4EC43-EE63-2C3F-8D10-599CD7F49A4B}"/>
                </a:ext>
              </a:extLst>
            </p:cNvPr>
            <p:cNvSpPr txBox="1"/>
            <p:nvPr/>
          </p:nvSpPr>
          <p:spPr>
            <a:xfrm>
              <a:off x="8817524" y="1868970"/>
              <a:ext cx="902811" cy="523220"/>
            </a:xfrm>
            <a:prstGeom prst="rect">
              <a:avLst/>
            </a:prstGeom>
            <a:noFill/>
          </p:spPr>
          <p:txBody>
            <a:bodyPr wrap="none" rtlCol="0">
              <a:spAutoFit/>
            </a:bodyPr>
            <a:lstStyle/>
            <a:p>
              <a:r>
                <a:rPr kumimoji="1" lang="ja-JP" altLang="en-US" sz="1400" dirty="0"/>
                <a:t>海産物の</a:t>
              </a:r>
              <a:endParaRPr kumimoji="1" lang="en-US" altLang="ja-JP" sz="1400" dirty="0"/>
            </a:p>
            <a:p>
              <a:r>
                <a:rPr kumimoji="1" lang="ja-JP" altLang="en-US" sz="1400" dirty="0"/>
                <a:t>輸入量</a:t>
              </a:r>
            </a:p>
          </p:txBody>
        </p:sp>
        <p:sp>
          <p:nvSpPr>
            <p:cNvPr id="46" name="テキスト ボックス 45">
              <a:extLst>
                <a:ext uri="{FF2B5EF4-FFF2-40B4-BE49-F238E27FC236}">
                  <a16:creationId xmlns:a16="http://schemas.microsoft.com/office/drawing/2014/main" id="{0E87B7D1-9BFB-8EBA-FCD7-0883A786FD7E}"/>
                </a:ext>
              </a:extLst>
            </p:cNvPr>
            <p:cNvSpPr txBox="1"/>
            <p:nvPr/>
          </p:nvSpPr>
          <p:spPr>
            <a:xfrm>
              <a:off x="8779413" y="4718302"/>
              <a:ext cx="902811" cy="523220"/>
            </a:xfrm>
            <a:prstGeom prst="rect">
              <a:avLst/>
            </a:prstGeom>
            <a:noFill/>
          </p:spPr>
          <p:txBody>
            <a:bodyPr wrap="none" rtlCol="0">
              <a:spAutoFit/>
            </a:bodyPr>
            <a:lstStyle/>
            <a:p>
              <a:r>
                <a:rPr kumimoji="1" lang="ja-JP" altLang="en-US" sz="1400" dirty="0"/>
                <a:t>冷凍食品</a:t>
              </a:r>
              <a:endParaRPr kumimoji="1" lang="en-US" altLang="ja-JP" sz="1400" dirty="0"/>
            </a:p>
            <a:p>
              <a:r>
                <a:rPr kumimoji="1" lang="ja-JP" altLang="en-US" sz="1400" dirty="0"/>
                <a:t>の消費量</a:t>
              </a:r>
            </a:p>
          </p:txBody>
        </p:sp>
        <p:pic>
          <p:nvPicPr>
            <p:cNvPr id="47" name="図 46" descr="グラフ&#10;&#10;低い精度で自動的に生成された説明">
              <a:extLst>
                <a:ext uri="{FF2B5EF4-FFF2-40B4-BE49-F238E27FC236}">
                  <a16:creationId xmlns:a16="http://schemas.microsoft.com/office/drawing/2014/main" id="{2B7533CE-025B-BFFE-6848-F0D83AF3FBB3}"/>
                </a:ext>
              </a:extLst>
            </p:cNvPr>
            <p:cNvPicPr>
              <a:picLocks noChangeAspect="1"/>
            </p:cNvPicPr>
            <p:nvPr/>
          </p:nvPicPr>
          <p:blipFill rotWithShape="1">
            <a:blip r:embed="rId2">
              <a:extLst>
                <a:ext uri="{28A0092B-C50C-407E-A947-70E740481C1C}">
                  <a14:useLocalDpi xmlns:a14="http://schemas.microsoft.com/office/drawing/2010/main" val="0"/>
                </a:ext>
              </a:extLst>
            </a:blip>
            <a:srcRect t="7387" b="8016"/>
            <a:stretch/>
          </p:blipFill>
          <p:spPr>
            <a:xfrm>
              <a:off x="6058267" y="1521132"/>
              <a:ext cx="2713319" cy="1287796"/>
            </a:xfrm>
            <a:prstGeom prst="rect">
              <a:avLst/>
            </a:prstGeom>
          </p:spPr>
        </p:pic>
        <p:pic>
          <p:nvPicPr>
            <p:cNvPr id="48" name="Picture 2">
              <a:extLst>
                <a:ext uri="{FF2B5EF4-FFF2-40B4-BE49-F238E27FC236}">
                  <a16:creationId xmlns:a16="http://schemas.microsoft.com/office/drawing/2014/main" id="{52C1ABD6-1D00-4E84-938A-3DFDFE1FC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 t="8994" r="160" b="23430"/>
            <a:stretch/>
          </p:blipFill>
          <p:spPr bwMode="auto">
            <a:xfrm>
              <a:off x="6949629" y="832073"/>
              <a:ext cx="1296873" cy="809103"/>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グループ化 48">
              <a:extLst>
                <a:ext uri="{FF2B5EF4-FFF2-40B4-BE49-F238E27FC236}">
                  <a16:creationId xmlns:a16="http://schemas.microsoft.com/office/drawing/2014/main" id="{40CD618F-F5B6-1F98-0740-4C70CA618695}"/>
                </a:ext>
              </a:extLst>
            </p:cNvPr>
            <p:cNvGrpSpPr/>
            <p:nvPr/>
          </p:nvGrpSpPr>
          <p:grpSpPr>
            <a:xfrm>
              <a:off x="6540278" y="4121898"/>
              <a:ext cx="2323486" cy="1451658"/>
              <a:chOff x="6696766" y="4267724"/>
              <a:chExt cx="2323486" cy="1451658"/>
            </a:xfrm>
          </p:grpSpPr>
          <p:grpSp>
            <p:nvGrpSpPr>
              <p:cNvPr id="57" name="グループ化 56">
                <a:extLst>
                  <a:ext uri="{FF2B5EF4-FFF2-40B4-BE49-F238E27FC236}">
                    <a16:creationId xmlns:a16="http://schemas.microsoft.com/office/drawing/2014/main" id="{0B039915-736A-E8E3-D6CD-7BC4C0AEE3AF}"/>
                  </a:ext>
                </a:extLst>
              </p:cNvPr>
              <p:cNvGrpSpPr/>
              <p:nvPr/>
            </p:nvGrpSpPr>
            <p:grpSpPr>
              <a:xfrm>
                <a:off x="6696766" y="4267724"/>
                <a:ext cx="2323486" cy="1451658"/>
                <a:chOff x="6696766" y="4959959"/>
                <a:chExt cx="2323486" cy="1451658"/>
              </a:xfrm>
            </p:grpSpPr>
            <p:pic>
              <p:nvPicPr>
                <p:cNvPr id="60" name="図 59" descr="グラフ, ヒストグラム&#10;&#10;自動的に生成された説明">
                  <a:extLst>
                    <a:ext uri="{FF2B5EF4-FFF2-40B4-BE49-F238E27FC236}">
                      <a16:creationId xmlns:a16="http://schemas.microsoft.com/office/drawing/2014/main" id="{BF33F128-A428-7891-0C27-67518124B54B}"/>
                    </a:ext>
                  </a:extLst>
                </p:cNvPr>
                <p:cNvPicPr>
                  <a:picLocks noChangeAspect="1"/>
                </p:cNvPicPr>
                <p:nvPr/>
              </p:nvPicPr>
              <p:blipFill rotWithShape="1">
                <a:blip r:embed="rId4">
                  <a:extLst>
                    <a:ext uri="{28A0092B-C50C-407E-A947-70E740481C1C}">
                      <a14:useLocalDpi xmlns:a14="http://schemas.microsoft.com/office/drawing/2010/main" val="0"/>
                    </a:ext>
                  </a:extLst>
                </a:blip>
                <a:srcRect t="9217" b="4908"/>
                <a:stretch/>
              </p:blipFill>
              <p:spPr>
                <a:xfrm>
                  <a:off x="6696766" y="4959959"/>
                  <a:ext cx="2323486" cy="1451658"/>
                </a:xfrm>
                <a:prstGeom prst="rect">
                  <a:avLst/>
                </a:prstGeom>
              </p:spPr>
            </p:pic>
            <p:sp>
              <p:nvSpPr>
                <p:cNvPr id="61" name="テキスト ボックス 60">
                  <a:extLst>
                    <a:ext uri="{FF2B5EF4-FFF2-40B4-BE49-F238E27FC236}">
                      <a16:creationId xmlns:a16="http://schemas.microsoft.com/office/drawing/2014/main" id="{A5CA7571-34E1-D7AF-E91B-E52908329EEB}"/>
                    </a:ext>
                  </a:extLst>
                </p:cNvPr>
                <p:cNvSpPr txBox="1"/>
                <p:nvPr/>
              </p:nvSpPr>
              <p:spPr>
                <a:xfrm>
                  <a:off x="8118586" y="5894838"/>
                  <a:ext cx="441146" cy="153888"/>
                </a:xfrm>
                <a:prstGeom prst="rect">
                  <a:avLst/>
                </a:prstGeom>
                <a:solidFill>
                  <a:schemeClr val="bg1"/>
                </a:solidFill>
                <a:ln>
                  <a:solidFill>
                    <a:schemeClr val="accent2">
                      <a:lumMod val="40000"/>
                      <a:lumOff val="60000"/>
                    </a:schemeClr>
                  </a:solidFill>
                </a:ln>
              </p:spPr>
              <p:txBody>
                <a:bodyPr wrap="none" rtlCol="0">
                  <a:spAutoFit/>
                </a:bodyPr>
                <a:lstStyle/>
                <a:p>
                  <a:r>
                    <a:rPr kumimoji="1" lang="ja-JP" altLang="en-US" sz="400" dirty="0"/>
                    <a:t>国内生産量</a:t>
                  </a:r>
                </a:p>
              </p:txBody>
            </p:sp>
            <p:sp>
              <p:nvSpPr>
                <p:cNvPr id="62" name="テキスト ボックス 61">
                  <a:extLst>
                    <a:ext uri="{FF2B5EF4-FFF2-40B4-BE49-F238E27FC236}">
                      <a16:creationId xmlns:a16="http://schemas.microsoft.com/office/drawing/2014/main" id="{037E330E-9AE0-DFB4-710D-950664EAD4AD}"/>
                    </a:ext>
                  </a:extLst>
                </p:cNvPr>
                <p:cNvSpPr txBox="1"/>
                <p:nvPr/>
              </p:nvSpPr>
              <p:spPr>
                <a:xfrm>
                  <a:off x="8067290" y="5571965"/>
                  <a:ext cx="543739" cy="153888"/>
                </a:xfrm>
                <a:prstGeom prst="rect">
                  <a:avLst/>
                </a:prstGeom>
                <a:solidFill>
                  <a:schemeClr val="bg1"/>
                </a:solidFill>
                <a:ln>
                  <a:solidFill>
                    <a:schemeClr val="accent1">
                      <a:lumMod val="75000"/>
                    </a:schemeClr>
                  </a:solidFill>
                </a:ln>
              </p:spPr>
              <p:txBody>
                <a:bodyPr wrap="none" rtlCol="0">
                  <a:spAutoFit/>
                </a:bodyPr>
                <a:lstStyle/>
                <a:p>
                  <a:r>
                    <a:rPr kumimoji="1" lang="ja-JP" altLang="en-US" sz="400" dirty="0"/>
                    <a:t>冷凍野菜輸入量</a:t>
                  </a:r>
                </a:p>
              </p:txBody>
            </p:sp>
            <p:sp>
              <p:nvSpPr>
                <p:cNvPr id="63" name="テキスト ボックス 62">
                  <a:extLst>
                    <a:ext uri="{FF2B5EF4-FFF2-40B4-BE49-F238E27FC236}">
                      <a16:creationId xmlns:a16="http://schemas.microsoft.com/office/drawing/2014/main" id="{145BB139-DACC-CE56-9C4A-E1E46483E39A}"/>
                    </a:ext>
                  </a:extLst>
                </p:cNvPr>
                <p:cNvSpPr txBox="1"/>
                <p:nvPr/>
              </p:nvSpPr>
              <p:spPr>
                <a:xfrm>
                  <a:off x="8041641" y="5086273"/>
                  <a:ext cx="595035" cy="153888"/>
                </a:xfrm>
                <a:prstGeom prst="rect">
                  <a:avLst/>
                </a:prstGeom>
                <a:solidFill>
                  <a:schemeClr val="bg1"/>
                </a:solidFill>
                <a:ln>
                  <a:solidFill>
                    <a:srgbClr val="FF3399"/>
                  </a:solidFill>
                </a:ln>
              </p:spPr>
              <p:txBody>
                <a:bodyPr wrap="none" rtlCol="0">
                  <a:spAutoFit/>
                </a:bodyPr>
                <a:lstStyle/>
                <a:p>
                  <a:r>
                    <a:rPr kumimoji="1" lang="ja-JP" altLang="en-US" sz="400" dirty="0"/>
                    <a:t>冷凍調理品輸入量</a:t>
                  </a:r>
                </a:p>
              </p:txBody>
            </p:sp>
          </p:grpSp>
          <p:sp>
            <p:nvSpPr>
              <p:cNvPr id="58" name="正方形/長方形 57">
                <a:extLst>
                  <a:ext uri="{FF2B5EF4-FFF2-40B4-BE49-F238E27FC236}">
                    <a16:creationId xmlns:a16="http://schemas.microsoft.com/office/drawing/2014/main" id="{32B75B72-E9B1-A71C-AC03-678723293DD3}"/>
                  </a:ext>
                </a:extLst>
              </p:cNvPr>
              <p:cNvSpPr/>
              <p:nvPr/>
            </p:nvSpPr>
            <p:spPr>
              <a:xfrm>
                <a:off x="7106117" y="4719102"/>
                <a:ext cx="577468" cy="290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9" name="直線矢印コネクタ 58">
                <a:extLst>
                  <a:ext uri="{FF2B5EF4-FFF2-40B4-BE49-F238E27FC236}">
                    <a16:creationId xmlns:a16="http://schemas.microsoft.com/office/drawing/2014/main" id="{7E9D5117-6CD1-59DA-2A58-849F818E6215}"/>
                  </a:ext>
                </a:extLst>
              </p:cNvPr>
              <p:cNvCxnSpPr/>
              <p:nvPr/>
            </p:nvCxnSpPr>
            <p:spPr>
              <a:xfrm>
                <a:off x="6865374" y="4900999"/>
                <a:ext cx="929149"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96B675B7-86F6-6BAB-3649-B80D50957333}"/>
                </a:ext>
              </a:extLst>
            </p:cNvPr>
            <p:cNvGrpSpPr/>
            <p:nvPr/>
          </p:nvGrpSpPr>
          <p:grpSpPr>
            <a:xfrm>
              <a:off x="6142173" y="2878703"/>
              <a:ext cx="2667007" cy="1154489"/>
              <a:chOff x="6142173" y="2878703"/>
              <a:chExt cx="2667007" cy="1154489"/>
            </a:xfrm>
          </p:grpSpPr>
          <p:pic>
            <p:nvPicPr>
              <p:cNvPr id="54" name="図 53" descr="グラフ, ヒストグラム&#10;&#10;自動的に生成された説明">
                <a:extLst>
                  <a:ext uri="{FF2B5EF4-FFF2-40B4-BE49-F238E27FC236}">
                    <a16:creationId xmlns:a16="http://schemas.microsoft.com/office/drawing/2014/main" id="{525C88ED-346A-D8A1-0EDD-EB9D9E2E4950}"/>
                  </a:ext>
                </a:extLst>
              </p:cNvPr>
              <p:cNvPicPr>
                <a:picLocks noChangeAspect="1"/>
              </p:cNvPicPr>
              <p:nvPr/>
            </p:nvPicPr>
            <p:blipFill rotWithShape="1">
              <a:blip r:embed="rId5">
                <a:extLst>
                  <a:ext uri="{28A0092B-C50C-407E-A947-70E740481C1C}">
                    <a14:useLocalDpi xmlns:a14="http://schemas.microsoft.com/office/drawing/2010/main" val="0"/>
                  </a:ext>
                </a:extLst>
              </a:blip>
              <a:srcRect t="14275" b="17409"/>
              <a:stretch/>
            </p:blipFill>
            <p:spPr>
              <a:xfrm>
                <a:off x="6142173" y="2878703"/>
                <a:ext cx="2667007" cy="1154489"/>
              </a:xfrm>
              <a:prstGeom prst="rect">
                <a:avLst/>
              </a:prstGeom>
            </p:spPr>
          </p:pic>
          <p:sp>
            <p:nvSpPr>
              <p:cNvPr id="55" name="テキスト ボックス 54">
                <a:extLst>
                  <a:ext uri="{FF2B5EF4-FFF2-40B4-BE49-F238E27FC236}">
                    <a16:creationId xmlns:a16="http://schemas.microsoft.com/office/drawing/2014/main" id="{9AAA07B7-38F8-78E9-55B0-713221AD1EE5}"/>
                  </a:ext>
                </a:extLst>
              </p:cNvPr>
              <p:cNvSpPr txBox="1"/>
              <p:nvPr/>
            </p:nvSpPr>
            <p:spPr>
              <a:xfrm>
                <a:off x="7792821" y="3753544"/>
                <a:ext cx="338554" cy="153888"/>
              </a:xfrm>
              <a:prstGeom prst="rect">
                <a:avLst/>
              </a:prstGeom>
              <a:solidFill>
                <a:schemeClr val="bg1"/>
              </a:solidFill>
              <a:ln>
                <a:solidFill>
                  <a:schemeClr val="accent1">
                    <a:lumMod val="75000"/>
                  </a:schemeClr>
                </a:solidFill>
              </a:ln>
            </p:spPr>
            <p:txBody>
              <a:bodyPr wrap="square" rtlCol="0">
                <a:spAutoFit/>
              </a:bodyPr>
              <a:lstStyle/>
              <a:p>
                <a:r>
                  <a:rPr kumimoji="1" lang="ja-JP" altLang="en-US" sz="400" dirty="0"/>
                  <a:t>国産量</a:t>
                </a:r>
              </a:p>
            </p:txBody>
          </p:sp>
          <p:sp>
            <p:nvSpPr>
              <p:cNvPr id="56" name="テキスト ボックス 55">
                <a:extLst>
                  <a:ext uri="{FF2B5EF4-FFF2-40B4-BE49-F238E27FC236}">
                    <a16:creationId xmlns:a16="http://schemas.microsoft.com/office/drawing/2014/main" id="{28F22089-43FF-7D35-274B-37E2AEF8824A}"/>
                  </a:ext>
                </a:extLst>
              </p:cNvPr>
              <p:cNvSpPr txBox="1"/>
              <p:nvPr/>
            </p:nvSpPr>
            <p:spPr>
              <a:xfrm>
                <a:off x="7792821" y="3326317"/>
                <a:ext cx="338554" cy="153888"/>
              </a:xfrm>
              <a:prstGeom prst="rect">
                <a:avLst/>
              </a:prstGeom>
              <a:solidFill>
                <a:schemeClr val="bg1"/>
              </a:solidFill>
              <a:ln>
                <a:solidFill>
                  <a:srgbClr val="FFC000"/>
                </a:solidFill>
              </a:ln>
            </p:spPr>
            <p:txBody>
              <a:bodyPr wrap="square" rtlCol="0">
                <a:spAutoFit/>
              </a:bodyPr>
              <a:lstStyle/>
              <a:p>
                <a:r>
                  <a:rPr kumimoji="1" lang="ja-JP" altLang="en-US" sz="400" dirty="0"/>
                  <a:t>輸入量</a:t>
                </a:r>
              </a:p>
            </p:txBody>
          </p:sp>
        </p:grpSp>
        <p:grpSp>
          <p:nvGrpSpPr>
            <p:cNvPr id="51" name="グループ化 50">
              <a:extLst>
                <a:ext uri="{FF2B5EF4-FFF2-40B4-BE49-F238E27FC236}">
                  <a16:creationId xmlns:a16="http://schemas.microsoft.com/office/drawing/2014/main" id="{B05CFAB9-7557-0FEC-8CDC-326C5859A322}"/>
                </a:ext>
              </a:extLst>
            </p:cNvPr>
            <p:cNvGrpSpPr/>
            <p:nvPr/>
          </p:nvGrpSpPr>
          <p:grpSpPr>
            <a:xfrm>
              <a:off x="6939996" y="738895"/>
              <a:ext cx="806631" cy="5380209"/>
              <a:chOff x="9722722" y="884721"/>
              <a:chExt cx="806631" cy="5380209"/>
            </a:xfrm>
          </p:grpSpPr>
          <p:cxnSp>
            <p:nvCxnSpPr>
              <p:cNvPr id="52" name="直線コネクタ 51">
                <a:extLst>
                  <a:ext uri="{FF2B5EF4-FFF2-40B4-BE49-F238E27FC236}">
                    <a16:creationId xmlns:a16="http://schemas.microsoft.com/office/drawing/2014/main" id="{21C8D8EB-A26F-ED7D-E1CB-9F2D7E425F1B}"/>
                  </a:ext>
                </a:extLst>
              </p:cNvPr>
              <p:cNvCxnSpPr>
                <a:cxnSpLocks/>
              </p:cNvCxnSpPr>
              <p:nvPr/>
            </p:nvCxnSpPr>
            <p:spPr>
              <a:xfrm>
                <a:off x="10089777" y="884721"/>
                <a:ext cx="0" cy="5040000"/>
              </a:xfrm>
              <a:prstGeom prst="line">
                <a:avLst/>
              </a:prstGeom>
              <a:ln w="57150">
                <a:solidFill>
                  <a:srgbClr val="FF3399"/>
                </a:solidFill>
                <a:prstDash val="sysDot"/>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DF3E27DD-A22F-0220-015C-21FC1AC7EF48}"/>
                  </a:ext>
                </a:extLst>
              </p:cNvPr>
              <p:cNvSpPr txBox="1"/>
              <p:nvPr/>
            </p:nvSpPr>
            <p:spPr>
              <a:xfrm>
                <a:off x="9722722" y="5803265"/>
                <a:ext cx="806631" cy="461665"/>
              </a:xfrm>
              <a:prstGeom prst="rect">
                <a:avLst/>
              </a:prstGeom>
              <a:noFill/>
            </p:spPr>
            <p:txBody>
              <a:bodyPr wrap="none" rtlCol="0">
                <a:spAutoFit/>
              </a:bodyPr>
              <a:lstStyle/>
              <a:p>
                <a:r>
                  <a:rPr kumimoji="1" lang="en-US" altLang="ja-JP" sz="2400" b="1" dirty="0">
                    <a:solidFill>
                      <a:srgbClr val="FF0000"/>
                    </a:solidFill>
                  </a:rPr>
                  <a:t>1985</a:t>
                </a:r>
                <a:endParaRPr kumimoji="1" lang="ja-JP" altLang="en-US" sz="2400" b="1" dirty="0">
                  <a:solidFill>
                    <a:srgbClr val="FF0000"/>
                  </a:solidFill>
                </a:endParaRPr>
              </a:p>
            </p:txBody>
          </p:sp>
        </p:grpSp>
      </p:grpSp>
      <p:sp>
        <p:nvSpPr>
          <p:cNvPr id="3" name="テキスト ボックス 2">
            <a:extLst>
              <a:ext uri="{FF2B5EF4-FFF2-40B4-BE49-F238E27FC236}">
                <a16:creationId xmlns:a16="http://schemas.microsoft.com/office/drawing/2014/main" id="{D9A249A2-B452-4831-884F-181F8287C7B4}"/>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5</a:t>
            </a:r>
            <a:endParaRPr kumimoji="1" lang="ja-JP" altLang="en-US" sz="2400" dirty="0"/>
          </a:p>
        </p:txBody>
      </p:sp>
    </p:spTree>
    <p:extLst>
      <p:ext uri="{BB962C8B-B14F-4D97-AF65-F5344CB8AC3E}">
        <p14:creationId xmlns:p14="http://schemas.microsoft.com/office/powerpoint/2010/main" val="249194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a:extLst>
              <a:ext uri="{FF2B5EF4-FFF2-40B4-BE49-F238E27FC236}">
                <a16:creationId xmlns:a16="http://schemas.microsoft.com/office/drawing/2014/main" id="{B377A1DE-83BE-39AC-035F-DBBC436FC614}"/>
              </a:ext>
            </a:extLst>
          </p:cNvPr>
          <p:cNvSpPr txBox="1"/>
          <p:nvPr/>
        </p:nvSpPr>
        <p:spPr>
          <a:xfrm>
            <a:off x="225812" y="4133979"/>
            <a:ext cx="4570482" cy="646331"/>
          </a:xfrm>
          <a:prstGeom prst="rect">
            <a:avLst/>
          </a:prstGeom>
          <a:noFill/>
        </p:spPr>
        <p:txBody>
          <a:bodyPr wrap="none" rtlCol="0">
            <a:spAutoFit/>
          </a:bodyPr>
          <a:lstStyle/>
          <a:p>
            <a:r>
              <a:rPr kumimoji="1" lang="ja-JP" altLang="en-US" dirty="0"/>
              <a:t>科学的に因果関係を証明・確認していては</a:t>
            </a:r>
            <a:endParaRPr kumimoji="1" lang="en-US" altLang="ja-JP" dirty="0"/>
          </a:p>
          <a:p>
            <a:r>
              <a:rPr kumimoji="1" lang="ja-JP" altLang="en-US" dirty="0"/>
              <a:t>今苦しんでいる子供たちに間に合わない。</a:t>
            </a:r>
          </a:p>
        </p:txBody>
      </p:sp>
      <p:sp>
        <p:nvSpPr>
          <p:cNvPr id="29" name="テキスト ボックス 28">
            <a:extLst>
              <a:ext uri="{FF2B5EF4-FFF2-40B4-BE49-F238E27FC236}">
                <a16:creationId xmlns:a16="http://schemas.microsoft.com/office/drawing/2014/main" id="{B8D274B0-8775-2FC6-B758-9259373006F0}"/>
              </a:ext>
            </a:extLst>
          </p:cNvPr>
          <p:cNvSpPr txBox="1"/>
          <p:nvPr/>
        </p:nvSpPr>
        <p:spPr>
          <a:xfrm>
            <a:off x="225812" y="4986729"/>
            <a:ext cx="4570482" cy="646331"/>
          </a:xfrm>
          <a:prstGeom prst="rect">
            <a:avLst/>
          </a:prstGeom>
          <a:noFill/>
        </p:spPr>
        <p:txBody>
          <a:bodyPr wrap="none" rtlCol="0">
            <a:spAutoFit/>
          </a:bodyPr>
          <a:lstStyle/>
          <a:p>
            <a:r>
              <a:rPr kumimoji="1" lang="ja-JP" altLang="en-US" dirty="0"/>
              <a:t>両者になんらかの因果関係がある可能性は</a:t>
            </a:r>
            <a:endParaRPr kumimoji="1" lang="en-US" altLang="ja-JP" dirty="0"/>
          </a:p>
          <a:p>
            <a:r>
              <a:rPr kumimoji="1" lang="ja-JP" altLang="en-US" dirty="0"/>
              <a:t>状況的に極めて濃厚である。</a:t>
            </a:r>
          </a:p>
        </p:txBody>
      </p:sp>
      <p:sp>
        <p:nvSpPr>
          <p:cNvPr id="28" name="テキスト ボックス 27">
            <a:extLst>
              <a:ext uri="{FF2B5EF4-FFF2-40B4-BE49-F238E27FC236}">
                <a16:creationId xmlns:a16="http://schemas.microsoft.com/office/drawing/2014/main" id="{B835EE6C-F6B9-8E49-74EE-000C13DAD32E}"/>
              </a:ext>
            </a:extLst>
          </p:cNvPr>
          <p:cNvSpPr txBox="1"/>
          <p:nvPr/>
        </p:nvSpPr>
        <p:spPr>
          <a:xfrm>
            <a:off x="578068" y="4585689"/>
            <a:ext cx="595035" cy="584775"/>
          </a:xfrm>
          <a:prstGeom prst="rect">
            <a:avLst/>
          </a:prstGeom>
          <a:noFill/>
        </p:spPr>
        <p:txBody>
          <a:bodyPr wrap="none" rtlCol="0">
            <a:spAutoFit/>
          </a:bodyPr>
          <a:lstStyle/>
          <a:p>
            <a:r>
              <a:rPr kumimoji="1" lang="ja-JP" altLang="en-US" sz="3200" dirty="0"/>
              <a:t>＋</a:t>
            </a:r>
          </a:p>
        </p:txBody>
      </p:sp>
      <p:sp>
        <p:nvSpPr>
          <p:cNvPr id="31" name="矢印: 下 30">
            <a:extLst>
              <a:ext uri="{FF2B5EF4-FFF2-40B4-BE49-F238E27FC236}">
                <a16:creationId xmlns:a16="http://schemas.microsoft.com/office/drawing/2014/main" id="{1770E419-83AA-480B-3F8F-38186FD2B849}"/>
              </a:ext>
            </a:extLst>
          </p:cNvPr>
          <p:cNvSpPr/>
          <p:nvPr/>
        </p:nvSpPr>
        <p:spPr>
          <a:xfrm>
            <a:off x="726826" y="5722329"/>
            <a:ext cx="297518" cy="314916"/>
          </a:xfrm>
          <a:prstGeom prst="downArrow">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5614B237-BAF9-CEA5-3106-E0C400C8A5FD}"/>
              </a:ext>
            </a:extLst>
          </p:cNvPr>
          <p:cNvSpPr txBox="1"/>
          <p:nvPr/>
        </p:nvSpPr>
        <p:spPr>
          <a:xfrm>
            <a:off x="225812" y="6122363"/>
            <a:ext cx="4339650" cy="646331"/>
          </a:xfrm>
          <a:prstGeom prst="rect">
            <a:avLst/>
          </a:prstGeom>
          <a:noFill/>
        </p:spPr>
        <p:txBody>
          <a:bodyPr wrap="none" rtlCol="0">
            <a:spAutoFit/>
          </a:bodyPr>
          <a:lstStyle/>
          <a:p>
            <a:r>
              <a:rPr kumimoji="1" lang="ja-JP" altLang="en-US" dirty="0"/>
              <a:t>予防原則に則り、原因と疑われる因子を</a:t>
            </a:r>
            <a:endParaRPr kumimoji="1" lang="en-US" altLang="ja-JP" dirty="0"/>
          </a:p>
          <a:p>
            <a:r>
              <a:rPr kumimoji="1" lang="ja-JP" altLang="en-US" dirty="0"/>
              <a:t>可能な範囲で洗浄除去するべき。</a:t>
            </a:r>
          </a:p>
        </p:txBody>
      </p:sp>
      <p:sp>
        <p:nvSpPr>
          <p:cNvPr id="34" name="テキスト ボックス 33">
            <a:extLst>
              <a:ext uri="{FF2B5EF4-FFF2-40B4-BE49-F238E27FC236}">
                <a16:creationId xmlns:a16="http://schemas.microsoft.com/office/drawing/2014/main" id="{45D62845-69EA-7D88-489A-468F1F182490}"/>
              </a:ext>
            </a:extLst>
          </p:cNvPr>
          <p:cNvSpPr txBox="1"/>
          <p:nvPr/>
        </p:nvSpPr>
        <p:spPr>
          <a:xfrm>
            <a:off x="225812" y="204398"/>
            <a:ext cx="8887678" cy="461665"/>
          </a:xfrm>
          <a:prstGeom prst="rect">
            <a:avLst/>
          </a:prstGeom>
          <a:noFill/>
        </p:spPr>
        <p:txBody>
          <a:bodyPr wrap="square" rtlCol="0">
            <a:spAutoFit/>
          </a:bodyPr>
          <a:lstStyle/>
          <a:p>
            <a:r>
              <a:rPr kumimoji="1" lang="ja-JP" altLang="en-US" sz="2400" dirty="0"/>
              <a:t>アレルギー疾患の増加と食環境の変化ははじまりの時期が一致</a:t>
            </a:r>
          </a:p>
        </p:txBody>
      </p:sp>
      <p:grpSp>
        <p:nvGrpSpPr>
          <p:cNvPr id="3" name="グループ化 2">
            <a:extLst>
              <a:ext uri="{FF2B5EF4-FFF2-40B4-BE49-F238E27FC236}">
                <a16:creationId xmlns:a16="http://schemas.microsoft.com/office/drawing/2014/main" id="{59C4E779-8C31-5FAA-5F14-8AEC0E28E1A5}"/>
              </a:ext>
            </a:extLst>
          </p:cNvPr>
          <p:cNvGrpSpPr/>
          <p:nvPr/>
        </p:nvGrpSpPr>
        <p:grpSpPr>
          <a:xfrm>
            <a:off x="249570" y="1099783"/>
            <a:ext cx="3683807" cy="3053034"/>
            <a:chOff x="249570" y="1099783"/>
            <a:chExt cx="3683807" cy="3053034"/>
          </a:xfrm>
        </p:grpSpPr>
        <p:grpSp>
          <p:nvGrpSpPr>
            <p:cNvPr id="10" name="グループ化 9">
              <a:extLst>
                <a:ext uri="{FF2B5EF4-FFF2-40B4-BE49-F238E27FC236}">
                  <a16:creationId xmlns:a16="http://schemas.microsoft.com/office/drawing/2014/main" id="{2A8AFF7F-0255-7F08-CB36-CEFA45B56EC0}"/>
                </a:ext>
              </a:extLst>
            </p:cNvPr>
            <p:cNvGrpSpPr/>
            <p:nvPr/>
          </p:nvGrpSpPr>
          <p:grpSpPr>
            <a:xfrm>
              <a:off x="249570" y="1099783"/>
              <a:ext cx="3683807" cy="3053034"/>
              <a:chOff x="249570" y="1144375"/>
              <a:chExt cx="3683807" cy="3053034"/>
            </a:xfrm>
          </p:grpSpPr>
          <p:pic>
            <p:nvPicPr>
              <p:cNvPr id="1026" name="Picture 2" descr="https://pbs.twimg.com/media/DyfSHxvVsAEJ4Y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70" y="1144375"/>
                <a:ext cx="3683807" cy="264177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BA6C4D12-3F36-C53C-8863-983E8885C365}"/>
                  </a:ext>
                </a:extLst>
              </p:cNvPr>
              <p:cNvCxnSpPr>
                <a:cxnSpLocks/>
              </p:cNvCxnSpPr>
              <p:nvPr/>
            </p:nvCxnSpPr>
            <p:spPr>
              <a:xfrm>
                <a:off x="2414872" y="1429407"/>
                <a:ext cx="0" cy="1995888"/>
              </a:xfrm>
              <a:prstGeom prst="line">
                <a:avLst/>
              </a:prstGeom>
              <a:ln w="57150">
                <a:solidFill>
                  <a:srgbClr val="FF3399"/>
                </a:solidFill>
                <a:prstDash val="sysDot"/>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5BFAD34-4D60-A2A8-46A6-5BFCB5CF4AC5}"/>
                  </a:ext>
                </a:extLst>
              </p:cNvPr>
              <p:cNvSpPr txBox="1"/>
              <p:nvPr/>
            </p:nvSpPr>
            <p:spPr>
              <a:xfrm>
                <a:off x="2011556" y="3735744"/>
                <a:ext cx="806631" cy="461665"/>
              </a:xfrm>
              <a:prstGeom prst="rect">
                <a:avLst/>
              </a:prstGeom>
              <a:noFill/>
            </p:spPr>
            <p:txBody>
              <a:bodyPr wrap="none" rtlCol="0">
                <a:spAutoFit/>
              </a:bodyPr>
              <a:lstStyle/>
              <a:p>
                <a:r>
                  <a:rPr kumimoji="1" lang="en-US" altLang="ja-JP" sz="2400" b="1" dirty="0">
                    <a:solidFill>
                      <a:srgbClr val="FF0000"/>
                    </a:solidFill>
                  </a:rPr>
                  <a:t>1985</a:t>
                </a:r>
                <a:endParaRPr kumimoji="1" lang="ja-JP" altLang="en-US" sz="2400" b="1" dirty="0">
                  <a:solidFill>
                    <a:srgbClr val="FF0000"/>
                  </a:solidFill>
                </a:endParaRPr>
              </a:p>
            </p:txBody>
          </p:sp>
        </p:grpSp>
        <p:sp>
          <p:nvSpPr>
            <p:cNvPr id="32" name="テキスト ボックス 31">
              <a:extLst>
                <a:ext uri="{FF2B5EF4-FFF2-40B4-BE49-F238E27FC236}">
                  <a16:creationId xmlns:a16="http://schemas.microsoft.com/office/drawing/2014/main" id="{AE027E6C-1F41-013E-80F1-5D401E4119A4}"/>
                </a:ext>
              </a:extLst>
            </p:cNvPr>
            <p:cNvSpPr txBox="1"/>
            <p:nvPr/>
          </p:nvSpPr>
          <p:spPr>
            <a:xfrm>
              <a:off x="493511" y="3512849"/>
              <a:ext cx="3148621" cy="276999"/>
            </a:xfrm>
            <a:prstGeom prst="rect">
              <a:avLst/>
            </a:prstGeom>
            <a:solidFill>
              <a:schemeClr val="bg1"/>
            </a:solidFill>
          </p:spPr>
          <p:txBody>
            <a:bodyPr wrap="square" rtlCol="0">
              <a:spAutoFit/>
            </a:bodyPr>
            <a:lstStyle/>
            <a:p>
              <a:pPr algn="r"/>
              <a:r>
                <a:rPr kumimoji="1" lang="ja-JP" altLang="en-US" sz="1200" dirty="0"/>
                <a:t>（</a:t>
              </a:r>
              <a:r>
                <a:rPr kumimoji="1" lang="en-US" altLang="ja-JP" sz="1200" dirty="0" err="1"/>
                <a:t>NPO</a:t>
              </a:r>
              <a:r>
                <a:rPr kumimoji="1" lang="ja-JP" altLang="en-US" sz="1200" dirty="0"/>
                <a:t>日本健康増進支援機構による）</a:t>
              </a:r>
            </a:p>
          </p:txBody>
        </p:sp>
      </p:grpSp>
      <p:grpSp>
        <p:nvGrpSpPr>
          <p:cNvPr id="2" name="グループ化 1">
            <a:extLst>
              <a:ext uri="{FF2B5EF4-FFF2-40B4-BE49-F238E27FC236}">
                <a16:creationId xmlns:a16="http://schemas.microsoft.com/office/drawing/2014/main" id="{F562E705-2F0B-839B-DFB8-E70E02FD1017}"/>
              </a:ext>
            </a:extLst>
          </p:cNvPr>
          <p:cNvGrpSpPr/>
          <p:nvPr/>
        </p:nvGrpSpPr>
        <p:grpSpPr>
          <a:xfrm>
            <a:off x="5451422" y="891295"/>
            <a:ext cx="3662068" cy="5380209"/>
            <a:chOff x="6058267" y="738895"/>
            <a:chExt cx="3662068" cy="5380209"/>
          </a:xfrm>
        </p:grpSpPr>
        <p:sp>
          <p:nvSpPr>
            <p:cNvPr id="4" name="テキスト ボックス 3">
              <a:extLst>
                <a:ext uri="{FF2B5EF4-FFF2-40B4-BE49-F238E27FC236}">
                  <a16:creationId xmlns:a16="http://schemas.microsoft.com/office/drawing/2014/main" id="{CBCDB0F5-9CDA-8545-B570-281457766126}"/>
                </a:ext>
              </a:extLst>
            </p:cNvPr>
            <p:cNvSpPr txBox="1"/>
            <p:nvPr/>
          </p:nvSpPr>
          <p:spPr>
            <a:xfrm>
              <a:off x="8603924" y="901575"/>
              <a:ext cx="723275" cy="523220"/>
            </a:xfrm>
            <a:prstGeom prst="rect">
              <a:avLst/>
            </a:prstGeom>
            <a:noFill/>
          </p:spPr>
          <p:txBody>
            <a:bodyPr wrap="none" rtlCol="0">
              <a:spAutoFit/>
            </a:bodyPr>
            <a:lstStyle/>
            <a:p>
              <a:r>
                <a:rPr kumimoji="1" lang="ja-JP" altLang="en-US" sz="1400" dirty="0"/>
                <a:t>野菜の</a:t>
              </a:r>
              <a:endParaRPr kumimoji="1" lang="en-US" altLang="ja-JP" sz="1400" dirty="0"/>
            </a:p>
            <a:p>
              <a:r>
                <a:rPr kumimoji="1" lang="ja-JP" altLang="en-US" sz="1400" dirty="0"/>
                <a:t>輸入量</a:t>
              </a:r>
            </a:p>
          </p:txBody>
        </p:sp>
        <p:sp>
          <p:nvSpPr>
            <p:cNvPr id="5" name="テキスト ボックス 4">
              <a:extLst>
                <a:ext uri="{FF2B5EF4-FFF2-40B4-BE49-F238E27FC236}">
                  <a16:creationId xmlns:a16="http://schemas.microsoft.com/office/drawing/2014/main" id="{BF5B7E83-DE64-D856-5E9C-D702727785C0}"/>
                </a:ext>
              </a:extLst>
            </p:cNvPr>
            <p:cNvSpPr txBox="1"/>
            <p:nvPr/>
          </p:nvSpPr>
          <p:spPr>
            <a:xfrm>
              <a:off x="8836968" y="3218595"/>
              <a:ext cx="723275" cy="523220"/>
            </a:xfrm>
            <a:prstGeom prst="rect">
              <a:avLst/>
            </a:prstGeom>
            <a:noFill/>
          </p:spPr>
          <p:txBody>
            <a:bodyPr wrap="none" rtlCol="0">
              <a:spAutoFit/>
            </a:bodyPr>
            <a:lstStyle/>
            <a:p>
              <a:r>
                <a:rPr kumimoji="1" lang="ja-JP" altLang="en-US" sz="1400" dirty="0"/>
                <a:t>鶏肉の</a:t>
              </a:r>
              <a:endParaRPr kumimoji="1" lang="en-US" altLang="ja-JP" sz="1400" dirty="0"/>
            </a:p>
            <a:p>
              <a:r>
                <a:rPr kumimoji="1" lang="ja-JP" altLang="en-US" sz="1400" dirty="0"/>
                <a:t>輸入量</a:t>
              </a:r>
            </a:p>
          </p:txBody>
        </p:sp>
        <p:sp>
          <p:nvSpPr>
            <p:cNvPr id="6" name="テキスト ボックス 5">
              <a:extLst>
                <a:ext uri="{FF2B5EF4-FFF2-40B4-BE49-F238E27FC236}">
                  <a16:creationId xmlns:a16="http://schemas.microsoft.com/office/drawing/2014/main" id="{942DE09D-EB37-0E71-C075-B080B5CC7FA6}"/>
                </a:ext>
              </a:extLst>
            </p:cNvPr>
            <p:cNvSpPr txBox="1"/>
            <p:nvPr/>
          </p:nvSpPr>
          <p:spPr>
            <a:xfrm>
              <a:off x="8817524" y="1868970"/>
              <a:ext cx="902811" cy="523220"/>
            </a:xfrm>
            <a:prstGeom prst="rect">
              <a:avLst/>
            </a:prstGeom>
            <a:noFill/>
          </p:spPr>
          <p:txBody>
            <a:bodyPr wrap="none" rtlCol="0">
              <a:spAutoFit/>
            </a:bodyPr>
            <a:lstStyle/>
            <a:p>
              <a:r>
                <a:rPr kumimoji="1" lang="ja-JP" altLang="en-US" sz="1400" dirty="0"/>
                <a:t>海産物の</a:t>
              </a:r>
              <a:endParaRPr kumimoji="1" lang="en-US" altLang="ja-JP" sz="1400" dirty="0"/>
            </a:p>
            <a:p>
              <a:r>
                <a:rPr kumimoji="1" lang="ja-JP" altLang="en-US" sz="1400" dirty="0"/>
                <a:t>輸入量</a:t>
              </a:r>
            </a:p>
          </p:txBody>
        </p:sp>
        <p:sp>
          <p:nvSpPr>
            <p:cNvPr id="7" name="テキスト ボックス 6">
              <a:extLst>
                <a:ext uri="{FF2B5EF4-FFF2-40B4-BE49-F238E27FC236}">
                  <a16:creationId xmlns:a16="http://schemas.microsoft.com/office/drawing/2014/main" id="{F593B86D-CC19-4772-AF0C-589D25769563}"/>
                </a:ext>
              </a:extLst>
            </p:cNvPr>
            <p:cNvSpPr txBox="1"/>
            <p:nvPr/>
          </p:nvSpPr>
          <p:spPr>
            <a:xfrm>
              <a:off x="8779413" y="4718302"/>
              <a:ext cx="902811" cy="523220"/>
            </a:xfrm>
            <a:prstGeom prst="rect">
              <a:avLst/>
            </a:prstGeom>
            <a:noFill/>
          </p:spPr>
          <p:txBody>
            <a:bodyPr wrap="none" rtlCol="0">
              <a:spAutoFit/>
            </a:bodyPr>
            <a:lstStyle/>
            <a:p>
              <a:r>
                <a:rPr kumimoji="1" lang="ja-JP" altLang="en-US" sz="1400" dirty="0"/>
                <a:t>冷凍食品</a:t>
              </a:r>
              <a:endParaRPr kumimoji="1" lang="en-US" altLang="ja-JP" sz="1400" dirty="0"/>
            </a:p>
            <a:p>
              <a:r>
                <a:rPr kumimoji="1" lang="ja-JP" altLang="en-US" sz="1400" dirty="0"/>
                <a:t>の消費量</a:t>
              </a:r>
            </a:p>
          </p:txBody>
        </p:sp>
        <p:pic>
          <p:nvPicPr>
            <p:cNvPr id="8" name="図 7" descr="グラフ&#10;&#10;低い精度で自動的に生成された説明">
              <a:extLst>
                <a:ext uri="{FF2B5EF4-FFF2-40B4-BE49-F238E27FC236}">
                  <a16:creationId xmlns:a16="http://schemas.microsoft.com/office/drawing/2014/main" id="{9C9E38C0-CFA5-BE94-5AF6-5BBE97DDE4B2}"/>
                </a:ext>
              </a:extLst>
            </p:cNvPr>
            <p:cNvPicPr>
              <a:picLocks noChangeAspect="1"/>
            </p:cNvPicPr>
            <p:nvPr/>
          </p:nvPicPr>
          <p:blipFill rotWithShape="1">
            <a:blip r:embed="rId3">
              <a:extLst>
                <a:ext uri="{28A0092B-C50C-407E-A947-70E740481C1C}">
                  <a14:useLocalDpi xmlns:a14="http://schemas.microsoft.com/office/drawing/2010/main" val="0"/>
                </a:ext>
              </a:extLst>
            </a:blip>
            <a:srcRect t="7387" b="8016"/>
            <a:stretch/>
          </p:blipFill>
          <p:spPr>
            <a:xfrm>
              <a:off x="6058267" y="1521132"/>
              <a:ext cx="2713319" cy="1287796"/>
            </a:xfrm>
            <a:prstGeom prst="rect">
              <a:avLst/>
            </a:prstGeom>
          </p:spPr>
        </p:pic>
        <p:pic>
          <p:nvPicPr>
            <p:cNvPr id="9" name="Picture 2">
              <a:extLst>
                <a:ext uri="{FF2B5EF4-FFF2-40B4-BE49-F238E27FC236}">
                  <a16:creationId xmlns:a16="http://schemas.microsoft.com/office/drawing/2014/main" id="{004B5557-E7AB-E48B-FE90-F9496CC7AC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0" t="8994" r="160" b="23430"/>
            <a:stretch/>
          </p:blipFill>
          <p:spPr bwMode="auto">
            <a:xfrm>
              <a:off x="6949629" y="832073"/>
              <a:ext cx="1296873" cy="80910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グループ化 10">
              <a:extLst>
                <a:ext uri="{FF2B5EF4-FFF2-40B4-BE49-F238E27FC236}">
                  <a16:creationId xmlns:a16="http://schemas.microsoft.com/office/drawing/2014/main" id="{2861434E-AE4F-5A5A-9924-E9E9F9E69D4A}"/>
                </a:ext>
              </a:extLst>
            </p:cNvPr>
            <p:cNvGrpSpPr/>
            <p:nvPr/>
          </p:nvGrpSpPr>
          <p:grpSpPr>
            <a:xfrm>
              <a:off x="6540278" y="4121898"/>
              <a:ext cx="2323486" cy="1451658"/>
              <a:chOff x="6696766" y="4267724"/>
              <a:chExt cx="2323486" cy="1451658"/>
            </a:xfrm>
          </p:grpSpPr>
          <p:grpSp>
            <p:nvGrpSpPr>
              <p:cNvPr id="19" name="グループ化 18">
                <a:extLst>
                  <a:ext uri="{FF2B5EF4-FFF2-40B4-BE49-F238E27FC236}">
                    <a16:creationId xmlns:a16="http://schemas.microsoft.com/office/drawing/2014/main" id="{265C8BEA-6E83-8C5B-799F-5AF18756EAE0}"/>
                  </a:ext>
                </a:extLst>
              </p:cNvPr>
              <p:cNvGrpSpPr/>
              <p:nvPr/>
            </p:nvGrpSpPr>
            <p:grpSpPr>
              <a:xfrm>
                <a:off x="6696766" y="4267724"/>
                <a:ext cx="2323486" cy="1451658"/>
                <a:chOff x="6696766" y="4959959"/>
                <a:chExt cx="2323486" cy="1451658"/>
              </a:xfrm>
            </p:grpSpPr>
            <p:pic>
              <p:nvPicPr>
                <p:cNvPr id="22" name="図 21" descr="グラフ, ヒストグラム&#10;&#10;自動的に生成された説明">
                  <a:extLst>
                    <a:ext uri="{FF2B5EF4-FFF2-40B4-BE49-F238E27FC236}">
                      <a16:creationId xmlns:a16="http://schemas.microsoft.com/office/drawing/2014/main" id="{9DB26B13-1F26-A774-3693-879F9938E097}"/>
                    </a:ext>
                  </a:extLst>
                </p:cNvPr>
                <p:cNvPicPr>
                  <a:picLocks noChangeAspect="1"/>
                </p:cNvPicPr>
                <p:nvPr/>
              </p:nvPicPr>
              <p:blipFill rotWithShape="1">
                <a:blip r:embed="rId5">
                  <a:extLst>
                    <a:ext uri="{28A0092B-C50C-407E-A947-70E740481C1C}">
                      <a14:useLocalDpi xmlns:a14="http://schemas.microsoft.com/office/drawing/2010/main" val="0"/>
                    </a:ext>
                  </a:extLst>
                </a:blip>
                <a:srcRect t="9217" b="4908"/>
                <a:stretch/>
              </p:blipFill>
              <p:spPr>
                <a:xfrm>
                  <a:off x="6696766" y="4959959"/>
                  <a:ext cx="2323486" cy="1451658"/>
                </a:xfrm>
                <a:prstGeom prst="rect">
                  <a:avLst/>
                </a:prstGeom>
              </p:spPr>
            </p:pic>
            <p:sp>
              <p:nvSpPr>
                <p:cNvPr id="23" name="テキスト ボックス 22">
                  <a:extLst>
                    <a:ext uri="{FF2B5EF4-FFF2-40B4-BE49-F238E27FC236}">
                      <a16:creationId xmlns:a16="http://schemas.microsoft.com/office/drawing/2014/main" id="{0831A7D6-933D-A5ED-1C27-2ED957C14781}"/>
                    </a:ext>
                  </a:extLst>
                </p:cNvPr>
                <p:cNvSpPr txBox="1"/>
                <p:nvPr/>
              </p:nvSpPr>
              <p:spPr>
                <a:xfrm>
                  <a:off x="8118586" y="5894838"/>
                  <a:ext cx="441146" cy="153888"/>
                </a:xfrm>
                <a:prstGeom prst="rect">
                  <a:avLst/>
                </a:prstGeom>
                <a:solidFill>
                  <a:schemeClr val="bg1"/>
                </a:solidFill>
                <a:ln>
                  <a:solidFill>
                    <a:schemeClr val="accent2">
                      <a:lumMod val="40000"/>
                      <a:lumOff val="60000"/>
                    </a:schemeClr>
                  </a:solidFill>
                </a:ln>
              </p:spPr>
              <p:txBody>
                <a:bodyPr wrap="none" rtlCol="0">
                  <a:spAutoFit/>
                </a:bodyPr>
                <a:lstStyle/>
                <a:p>
                  <a:r>
                    <a:rPr kumimoji="1" lang="ja-JP" altLang="en-US" sz="400" dirty="0"/>
                    <a:t>国内生産量</a:t>
                  </a:r>
                </a:p>
              </p:txBody>
            </p:sp>
            <p:sp>
              <p:nvSpPr>
                <p:cNvPr id="24" name="テキスト ボックス 23">
                  <a:extLst>
                    <a:ext uri="{FF2B5EF4-FFF2-40B4-BE49-F238E27FC236}">
                      <a16:creationId xmlns:a16="http://schemas.microsoft.com/office/drawing/2014/main" id="{59867D00-1C5E-42D7-EB29-148F0EA22866}"/>
                    </a:ext>
                  </a:extLst>
                </p:cNvPr>
                <p:cNvSpPr txBox="1"/>
                <p:nvPr/>
              </p:nvSpPr>
              <p:spPr>
                <a:xfrm>
                  <a:off x="8067290" y="5571965"/>
                  <a:ext cx="543739" cy="153888"/>
                </a:xfrm>
                <a:prstGeom prst="rect">
                  <a:avLst/>
                </a:prstGeom>
                <a:solidFill>
                  <a:schemeClr val="bg1"/>
                </a:solidFill>
                <a:ln>
                  <a:solidFill>
                    <a:schemeClr val="accent1">
                      <a:lumMod val="75000"/>
                    </a:schemeClr>
                  </a:solidFill>
                </a:ln>
              </p:spPr>
              <p:txBody>
                <a:bodyPr wrap="none" rtlCol="0">
                  <a:spAutoFit/>
                </a:bodyPr>
                <a:lstStyle/>
                <a:p>
                  <a:r>
                    <a:rPr kumimoji="1" lang="ja-JP" altLang="en-US" sz="400" dirty="0"/>
                    <a:t>冷凍野菜輸入量</a:t>
                  </a:r>
                </a:p>
              </p:txBody>
            </p:sp>
            <p:sp>
              <p:nvSpPr>
                <p:cNvPr id="45" name="テキスト ボックス 44">
                  <a:extLst>
                    <a:ext uri="{FF2B5EF4-FFF2-40B4-BE49-F238E27FC236}">
                      <a16:creationId xmlns:a16="http://schemas.microsoft.com/office/drawing/2014/main" id="{2E548A75-E9E2-FE85-E71E-C91794A0E617}"/>
                    </a:ext>
                  </a:extLst>
                </p:cNvPr>
                <p:cNvSpPr txBox="1"/>
                <p:nvPr/>
              </p:nvSpPr>
              <p:spPr>
                <a:xfrm>
                  <a:off x="8041641" y="5086273"/>
                  <a:ext cx="595035" cy="153888"/>
                </a:xfrm>
                <a:prstGeom prst="rect">
                  <a:avLst/>
                </a:prstGeom>
                <a:solidFill>
                  <a:schemeClr val="bg1"/>
                </a:solidFill>
                <a:ln>
                  <a:solidFill>
                    <a:srgbClr val="FF3399"/>
                  </a:solidFill>
                </a:ln>
              </p:spPr>
              <p:txBody>
                <a:bodyPr wrap="none" rtlCol="0">
                  <a:spAutoFit/>
                </a:bodyPr>
                <a:lstStyle/>
                <a:p>
                  <a:r>
                    <a:rPr kumimoji="1" lang="ja-JP" altLang="en-US" sz="400" dirty="0"/>
                    <a:t>冷凍調理品輸入量</a:t>
                  </a:r>
                </a:p>
              </p:txBody>
            </p:sp>
          </p:grpSp>
          <p:sp>
            <p:nvSpPr>
              <p:cNvPr id="20" name="正方形/長方形 19">
                <a:extLst>
                  <a:ext uri="{FF2B5EF4-FFF2-40B4-BE49-F238E27FC236}">
                    <a16:creationId xmlns:a16="http://schemas.microsoft.com/office/drawing/2014/main" id="{CA08E426-FE37-CF09-EDD3-AB930B62CF16}"/>
                  </a:ext>
                </a:extLst>
              </p:cNvPr>
              <p:cNvSpPr/>
              <p:nvPr/>
            </p:nvSpPr>
            <p:spPr>
              <a:xfrm>
                <a:off x="7106117" y="4719102"/>
                <a:ext cx="577468" cy="290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a:extLst>
                  <a:ext uri="{FF2B5EF4-FFF2-40B4-BE49-F238E27FC236}">
                    <a16:creationId xmlns:a16="http://schemas.microsoft.com/office/drawing/2014/main" id="{2FEE70FD-1AE3-3EE4-2D11-CC700C9E0ABF}"/>
                  </a:ext>
                </a:extLst>
              </p:cNvPr>
              <p:cNvCxnSpPr/>
              <p:nvPr/>
            </p:nvCxnSpPr>
            <p:spPr>
              <a:xfrm>
                <a:off x="6865374" y="4900999"/>
                <a:ext cx="929149"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92E2792F-2ABE-BEE6-1D66-8F3AB68934D0}"/>
                </a:ext>
              </a:extLst>
            </p:cNvPr>
            <p:cNvGrpSpPr/>
            <p:nvPr/>
          </p:nvGrpSpPr>
          <p:grpSpPr>
            <a:xfrm>
              <a:off x="6142173" y="2878703"/>
              <a:ext cx="2667007" cy="1154489"/>
              <a:chOff x="6142173" y="2878703"/>
              <a:chExt cx="2667007" cy="1154489"/>
            </a:xfrm>
          </p:grpSpPr>
          <p:pic>
            <p:nvPicPr>
              <p:cNvPr id="16" name="図 15" descr="グラフ, ヒストグラム&#10;&#10;自動的に生成された説明">
                <a:extLst>
                  <a:ext uri="{FF2B5EF4-FFF2-40B4-BE49-F238E27FC236}">
                    <a16:creationId xmlns:a16="http://schemas.microsoft.com/office/drawing/2014/main" id="{8699E52A-EFEA-2077-1091-65AF683C0781}"/>
                  </a:ext>
                </a:extLst>
              </p:cNvPr>
              <p:cNvPicPr>
                <a:picLocks noChangeAspect="1"/>
              </p:cNvPicPr>
              <p:nvPr/>
            </p:nvPicPr>
            <p:blipFill rotWithShape="1">
              <a:blip r:embed="rId6">
                <a:extLst>
                  <a:ext uri="{28A0092B-C50C-407E-A947-70E740481C1C}">
                    <a14:useLocalDpi xmlns:a14="http://schemas.microsoft.com/office/drawing/2010/main" val="0"/>
                  </a:ext>
                </a:extLst>
              </a:blip>
              <a:srcRect t="14275" b="17409"/>
              <a:stretch/>
            </p:blipFill>
            <p:spPr>
              <a:xfrm>
                <a:off x="6142173" y="2878703"/>
                <a:ext cx="2667007" cy="1154489"/>
              </a:xfrm>
              <a:prstGeom prst="rect">
                <a:avLst/>
              </a:prstGeom>
            </p:spPr>
          </p:pic>
          <p:sp>
            <p:nvSpPr>
              <p:cNvPr id="17" name="テキスト ボックス 16">
                <a:extLst>
                  <a:ext uri="{FF2B5EF4-FFF2-40B4-BE49-F238E27FC236}">
                    <a16:creationId xmlns:a16="http://schemas.microsoft.com/office/drawing/2014/main" id="{EB02CD03-61F8-5B19-FF32-CDF5882A217B}"/>
                  </a:ext>
                </a:extLst>
              </p:cNvPr>
              <p:cNvSpPr txBox="1"/>
              <p:nvPr/>
            </p:nvSpPr>
            <p:spPr>
              <a:xfrm>
                <a:off x="7792821" y="3753544"/>
                <a:ext cx="338554" cy="153888"/>
              </a:xfrm>
              <a:prstGeom prst="rect">
                <a:avLst/>
              </a:prstGeom>
              <a:solidFill>
                <a:schemeClr val="bg1"/>
              </a:solidFill>
              <a:ln>
                <a:solidFill>
                  <a:schemeClr val="accent1">
                    <a:lumMod val="75000"/>
                  </a:schemeClr>
                </a:solidFill>
              </a:ln>
            </p:spPr>
            <p:txBody>
              <a:bodyPr wrap="square" rtlCol="0">
                <a:spAutoFit/>
              </a:bodyPr>
              <a:lstStyle/>
              <a:p>
                <a:r>
                  <a:rPr kumimoji="1" lang="ja-JP" altLang="en-US" sz="400" dirty="0"/>
                  <a:t>国産量</a:t>
                </a:r>
              </a:p>
            </p:txBody>
          </p:sp>
          <p:sp>
            <p:nvSpPr>
              <p:cNvPr id="18" name="テキスト ボックス 17">
                <a:extLst>
                  <a:ext uri="{FF2B5EF4-FFF2-40B4-BE49-F238E27FC236}">
                    <a16:creationId xmlns:a16="http://schemas.microsoft.com/office/drawing/2014/main" id="{63B57042-2A92-BC21-9579-2BBB711D7E4D}"/>
                  </a:ext>
                </a:extLst>
              </p:cNvPr>
              <p:cNvSpPr txBox="1"/>
              <p:nvPr/>
            </p:nvSpPr>
            <p:spPr>
              <a:xfrm>
                <a:off x="7792821" y="3326317"/>
                <a:ext cx="338554" cy="153888"/>
              </a:xfrm>
              <a:prstGeom prst="rect">
                <a:avLst/>
              </a:prstGeom>
              <a:solidFill>
                <a:schemeClr val="bg1"/>
              </a:solidFill>
              <a:ln>
                <a:solidFill>
                  <a:srgbClr val="FFC000"/>
                </a:solidFill>
              </a:ln>
            </p:spPr>
            <p:txBody>
              <a:bodyPr wrap="square" rtlCol="0">
                <a:spAutoFit/>
              </a:bodyPr>
              <a:lstStyle/>
              <a:p>
                <a:r>
                  <a:rPr kumimoji="1" lang="ja-JP" altLang="en-US" sz="400" dirty="0"/>
                  <a:t>輸入量</a:t>
                </a:r>
              </a:p>
            </p:txBody>
          </p:sp>
        </p:grpSp>
        <p:grpSp>
          <p:nvGrpSpPr>
            <p:cNvPr id="13" name="グループ化 12">
              <a:extLst>
                <a:ext uri="{FF2B5EF4-FFF2-40B4-BE49-F238E27FC236}">
                  <a16:creationId xmlns:a16="http://schemas.microsoft.com/office/drawing/2014/main" id="{86767F4A-6FE7-A6CF-6EF1-384C6338E73D}"/>
                </a:ext>
              </a:extLst>
            </p:cNvPr>
            <p:cNvGrpSpPr/>
            <p:nvPr/>
          </p:nvGrpSpPr>
          <p:grpSpPr>
            <a:xfrm>
              <a:off x="6939996" y="738895"/>
              <a:ext cx="806631" cy="5380209"/>
              <a:chOff x="9722722" y="884721"/>
              <a:chExt cx="806631" cy="5380209"/>
            </a:xfrm>
          </p:grpSpPr>
          <p:cxnSp>
            <p:nvCxnSpPr>
              <p:cNvPr id="14" name="直線コネクタ 13">
                <a:extLst>
                  <a:ext uri="{FF2B5EF4-FFF2-40B4-BE49-F238E27FC236}">
                    <a16:creationId xmlns:a16="http://schemas.microsoft.com/office/drawing/2014/main" id="{844945FB-9D49-B91B-0E40-37B4188D35FC}"/>
                  </a:ext>
                </a:extLst>
              </p:cNvPr>
              <p:cNvCxnSpPr>
                <a:cxnSpLocks/>
              </p:cNvCxnSpPr>
              <p:nvPr/>
            </p:nvCxnSpPr>
            <p:spPr>
              <a:xfrm>
                <a:off x="10089777" y="884721"/>
                <a:ext cx="0" cy="5040000"/>
              </a:xfrm>
              <a:prstGeom prst="line">
                <a:avLst/>
              </a:prstGeom>
              <a:ln w="57150">
                <a:solidFill>
                  <a:srgbClr val="FF3399"/>
                </a:solidFill>
                <a:prstDash val="sysDot"/>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7A64C3B-6B71-128E-3D37-03E6FE9E34F4}"/>
                  </a:ext>
                </a:extLst>
              </p:cNvPr>
              <p:cNvSpPr txBox="1"/>
              <p:nvPr/>
            </p:nvSpPr>
            <p:spPr>
              <a:xfrm>
                <a:off x="9722722" y="5803265"/>
                <a:ext cx="806631" cy="461665"/>
              </a:xfrm>
              <a:prstGeom prst="rect">
                <a:avLst/>
              </a:prstGeom>
              <a:noFill/>
            </p:spPr>
            <p:txBody>
              <a:bodyPr wrap="none" rtlCol="0">
                <a:spAutoFit/>
              </a:bodyPr>
              <a:lstStyle/>
              <a:p>
                <a:r>
                  <a:rPr kumimoji="1" lang="en-US" altLang="ja-JP" sz="2400" b="1" dirty="0">
                    <a:solidFill>
                      <a:srgbClr val="FF0000"/>
                    </a:solidFill>
                  </a:rPr>
                  <a:t>1985</a:t>
                </a:r>
                <a:endParaRPr kumimoji="1" lang="ja-JP" altLang="en-US" sz="2400" b="1" dirty="0">
                  <a:solidFill>
                    <a:srgbClr val="FF0000"/>
                  </a:solidFill>
                </a:endParaRPr>
              </a:p>
            </p:txBody>
          </p:sp>
        </p:grpSp>
      </p:grpSp>
      <p:sp>
        <p:nvSpPr>
          <p:cNvPr id="35" name="テキスト ボックス 34">
            <a:extLst>
              <a:ext uri="{FF2B5EF4-FFF2-40B4-BE49-F238E27FC236}">
                <a16:creationId xmlns:a16="http://schemas.microsoft.com/office/drawing/2014/main" id="{4432122B-C0B3-798D-5815-B9CA5377BC7E}"/>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6</a:t>
            </a:r>
            <a:endParaRPr kumimoji="1" lang="ja-JP" altLang="en-US" sz="2400" dirty="0"/>
          </a:p>
        </p:txBody>
      </p:sp>
    </p:spTree>
    <p:extLst>
      <p:ext uri="{BB962C8B-B14F-4D97-AF65-F5344CB8AC3E}">
        <p14:creationId xmlns:p14="http://schemas.microsoft.com/office/powerpoint/2010/main" val="103296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2A8AFF7F-0255-7F08-CB36-CEFA45B56EC0}"/>
              </a:ext>
            </a:extLst>
          </p:cNvPr>
          <p:cNvGrpSpPr/>
          <p:nvPr/>
        </p:nvGrpSpPr>
        <p:grpSpPr>
          <a:xfrm>
            <a:off x="249570" y="1165099"/>
            <a:ext cx="3683807" cy="3053034"/>
            <a:chOff x="249570" y="1144375"/>
            <a:chExt cx="3683807" cy="3053034"/>
          </a:xfrm>
        </p:grpSpPr>
        <p:pic>
          <p:nvPicPr>
            <p:cNvPr id="1026" name="Picture 2" descr="https://pbs.twimg.com/media/DyfSHxvVsAEJ4Y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70" y="1144375"/>
              <a:ext cx="3683807" cy="264177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BA6C4D12-3F36-C53C-8863-983E8885C365}"/>
                </a:ext>
              </a:extLst>
            </p:cNvPr>
            <p:cNvCxnSpPr>
              <a:cxnSpLocks/>
            </p:cNvCxnSpPr>
            <p:nvPr/>
          </p:nvCxnSpPr>
          <p:spPr>
            <a:xfrm>
              <a:off x="2414872" y="1429407"/>
              <a:ext cx="0" cy="1995888"/>
            </a:xfrm>
            <a:prstGeom prst="line">
              <a:avLst/>
            </a:prstGeom>
            <a:ln w="57150">
              <a:solidFill>
                <a:srgbClr val="FF3399"/>
              </a:solidFill>
              <a:prstDash val="sysDot"/>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85BFAD34-4D60-A2A8-46A6-5BFCB5CF4AC5}"/>
                </a:ext>
              </a:extLst>
            </p:cNvPr>
            <p:cNvSpPr txBox="1"/>
            <p:nvPr/>
          </p:nvSpPr>
          <p:spPr>
            <a:xfrm>
              <a:off x="2011556" y="3735744"/>
              <a:ext cx="8066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1985</a:t>
              </a:r>
              <a:endPar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grpSp>
      <p:sp>
        <p:nvSpPr>
          <p:cNvPr id="32" name="テキスト ボックス 31">
            <a:extLst>
              <a:ext uri="{FF2B5EF4-FFF2-40B4-BE49-F238E27FC236}">
                <a16:creationId xmlns:a16="http://schemas.microsoft.com/office/drawing/2014/main" id="{AE027E6C-1F41-013E-80F1-5D401E4119A4}"/>
              </a:ext>
            </a:extLst>
          </p:cNvPr>
          <p:cNvSpPr txBox="1"/>
          <p:nvPr/>
        </p:nvSpPr>
        <p:spPr>
          <a:xfrm>
            <a:off x="493511" y="3610823"/>
            <a:ext cx="3148621" cy="276999"/>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NPO</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日本健康増進支援機構による）</a:t>
            </a:r>
          </a:p>
        </p:txBody>
      </p:sp>
      <p:sp>
        <p:nvSpPr>
          <p:cNvPr id="30" name="テキスト ボックス 29">
            <a:extLst>
              <a:ext uri="{FF2B5EF4-FFF2-40B4-BE49-F238E27FC236}">
                <a16:creationId xmlns:a16="http://schemas.microsoft.com/office/drawing/2014/main" id="{92255B9F-30FA-D91F-A3C5-006C3C5D102B}"/>
              </a:ext>
            </a:extLst>
          </p:cNvPr>
          <p:cNvSpPr txBox="1"/>
          <p:nvPr/>
        </p:nvSpPr>
        <p:spPr>
          <a:xfrm>
            <a:off x="122486" y="4274298"/>
            <a:ext cx="5700009" cy="2308324"/>
          </a:xfrm>
          <a:prstGeom prst="rect">
            <a:avLst/>
          </a:prstGeom>
          <a:noFill/>
        </p:spPr>
        <p:txBody>
          <a:bodyPr wrap="square" rtlCol="0">
            <a:spAutoFit/>
          </a:bodyPr>
          <a:lstStyle/>
          <a:p>
            <a:r>
              <a:rPr kumimoji="1" lang="ja-JP" altLang="en-US" sz="1600" dirty="0"/>
              <a:t>　生活スタイルの変化、冷蔵冷凍技術・包装技術の進歩・流通網の整備により、日本社会の食材供給は地産地消から地球規模での広域流通へと急速に変貌してきました。</a:t>
            </a:r>
            <a:endParaRPr kumimoji="1" lang="en-US" altLang="ja-JP" sz="1600" dirty="0"/>
          </a:p>
          <a:p>
            <a:r>
              <a:rPr kumimoji="1" lang="ja-JP" altLang="en-US" sz="1600" dirty="0"/>
              <a:t>　そのため、新鮮な食材を食する機会は減り、長期間保存された食材が主となっています。アレルギー疾患の増加と食環境の変化は、はじまりの時期が一致しています。長期保存・広域流通に必要となる様々な添加物の使用は、食をめぐる消費者の不安の主原因となっています。</a:t>
            </a:r>
            <a:endParaRPr kumimoji="1" lang="en-US" altLang="ja-JP" sz="1600" dirty="0"/>
          </a:p>
          <a:p>
            <a:r>
              <a:rPr kumimoji="1" lang="ja-JP" altLang="en-US" sz="1600" dirty="0"/>
              <a:t>　本技術は、不安の原因を洗浄除去します。</a:t>
            </a:r>
          </a:p>
        </p:txBody>
      </p:sp>
      <p:sp>
        <p:nvSpPr>
          <p:cNvPr id="35" name="テキスト ボックス 34">
            <a:extLst>
              <a:ext uri="{FF2B5EF4-FFF2-40B4-BE49-F238E27FC236}">
                <a16:creationId xmlns:a16="http://schemas.microsoft.com/office/drawing/2014/main" id="{19893F10-17E0-9BA0-2062-041D60FE1104}"/>
              </a:ext>
            </a:extLst>
          </p:cNvPr>
          <p:cNvSpPr txBox="1"/>
          <p:nvPr/>
        </p:nvSpPr>
        <p:spPr>
          <a:xfrm>
            <a:off x="318145" y="149460"/>
            <a:ext cx="6647974" cy="461665"/>
          </a:xfrm>
          <a:prstGeom prst="rect">
            <a:avLst/>
          </a:prstGeom>
          <a:noFill/>
        </p:spPr>
        <p:txBody>
          <a:bodyPr wrap="none" rtlCol="0">
            <a:spAutoFit/>
          </a:bodyPr>
          <a:lstStyle/>
          <a:p>
            <a:r>
              <a:rPr kumimoji="1" lang="ja-JP" altLang="en-US" sz="2400" dirty="0"/>
              <a:t>動物の健康を左右する最大最強の環境因子が食</a:t>
            </a:r>
          </a:p>
        </p:txBody>
      </p:sp>
      <p:sp>
        <p:nvSpPr>
          <p:cNvPr id="36" name="テキスト ボックス 35">
            <a:extLst>
              <a:ext uri="{FF2B5EF4-FFF2-40B4-BE49-F238E27FC236}">
                <a16:creationId xmlns:a16="http://schemas.microsoft.com/office/drawing/2014/main" id="{24B1230A-F4D3-D90B-6606-30DBB94F1D6D}"/>
              </a:ext>
            </a:extLst>
          </p:cNvPr>
          <p:cNvSpPr txBox="1"/>
          <p:nvPr/>
        </p:nvSpPr>
        <p:spPr>
          <a:xfrm>
            <a:off x="1159726" y="506093"/>
            <a:ext cx="4330224" cy="461665"/>
          </a:xfrm>
          <a:prstGeom prst="rect">
            <a:avLst/>
          </a:prstGeom>
          <a:noFill/>
        </p:spPr>
        <p:txBody>
          <a:bodyPr wrap="none" rtlCol="0">
            <a:spAutoFit/>
          </a:bodyPr>
          <a:lstStyle/>
          <a:p>
            <a:r>
              <a:rPr kumimoji="1" lang="en-US" altLang="ja-JP" sz="2400" dirty="0"/>
              <a:t>You are made from what you ate.</a:t>
            </a:r>
            <a:endParaRPr kumimoji="1" lang="ja-JP" altLang="en-US" sz="2400" dirty="0"/>
          </a:p>
        </p:txBody>
      </p:sp>
      <p:grpSp>
        <p:nvGrpSpPr>
          <p:cNvPr id="2" name="グループ化 1">
            <a:extLst>
              <a:ext uri="{FF2B5EF4-FFF2-40B4-BE49-F238E27FC236}">
                <a16:creationId xmlns:a16="http://schemas.microsoft.com/office/drawing/2014/main" id="{B1D1D067-80E8-2FFC-B238-EB4A4FFDF134}"/>
              </a:ext>
            </a:extLst>
          </p:cNvPr>
          <p:cNvGrpSpPr/>
          <p:nvPr/>
        </p:nvGrpSpPr>
        <p:grpSpPr>
          <a:xfrm>
            <a:off x="5451422" y="891295"/>
            <a:ext cx="3662068" cy="5380209"/>
            <a:chOff x="6058267" y="738895"/>
            <a:chExt cx="3662068" cy="5380209"/>
          </a:xfrm>
        </p:grpSpPr>
        <p:sp>
          <p:nvSpPr>
            <p:cNvPr id="3" name="テキスト ボックス 2">
              <a:extLst>
                <a:ext uri="{FF2B5EF4-FFF2-40B4-BE49-F238E27FC236}">
                  <a16:creationId xmlns:a16="http://schemas.microsoft.com/office/drawing/2014/main" id="{BEC5A767-ACCD-A672-6798-9FEE8D0F1F15}"/>
                </a:ext>
              </a:extLst>
            </p:cNvPr>
            <p:cNvSpPr txBox="1"/>
            <p:nvPr/>
          </p:nvSpPr>
          <p:spPr>
            <a:xfrm>
              <a:off x="8603924" y="901575"/>
              <a:ext cx="723275" cy="523220"/>
            </a:xfrm>
            <a:prstGeom prst="rect">
              <a:avLst/>
            </a:prstGeom>
            <a:noFill/>
          </p:spPr>
          <p:txBody>
            <a:bodyPr wrap="none" rtlCol="0">
              <a:spAutoFit/>
            </a:bodyPr>
            <a:lstStyle/>
            <a:p>
              <a:r>
                <a:rPr kumimoji="1" lang="ja-JP" altLang="en-US" sz="1400" dirty="0"/>
                <a:t>野菜の</a:t>
              </a:r>
              <a:endParaRPr kumimoji="1" lang="en-US" altLang="ja-JP" sz="1400" dirty="0"/>
            </a:p>
            <a:p>
              <a:r>
                <a:rPr kumimoji="1" lang="ja-JP" altLang="en-US" sz="1400" dirty="0"/>
                <a:t>輸入量</a:t>
              </a:r>
            </a:p>
          </p:txBody>
        </p:sp>
        <p:sp>
          <p:nvSpPr>
            <p:cNvPr id="4" name="テキスト ボックス 3">
              <a:extLst>
                <a:ext uri="{FF2B5EF4-FFF2-40B4-BE49-F238E27FC236}">
                  <a16:creationId xmlns:a16="http://schemas.microsoft.com/office/drawing/2014/main" id="{F44345CA-CC75-4911-E308-A81283B16878}"/>
                </a:ext>
              </a:extLst>
            </p:cNvPr>
            <p:cNvSpPr txBox="1"/>
            <p:nvPr/>
          </p:nvSpPr>
          <p:spPr>
            <a:xfrm>
              <a:off x="8836968" y="3218595"/>
              <a:ext cx="723275" cy="523220"/>
            </a:xfrm>
            <a:prstGeom prst="rect">
              <a:avLst/>
            </a:prstGeom>
            <a:noFill/>
          </p:spPr>
          <p:txBody>
            <a:bodyPr wrap="none" rtlCol="0">
              <a:spAutoFit/>
            </a:bodyPr>
            <a:lstStyle/>
            <a:p>
              <a:r>
                <a:rPr kumimoji="1" lang="ja-JP" altLang="en-US" sz="1400" dirty="0"/>
                <a:t>鶏肉の</a:t>
              </a:r>
              <a:endParaRPr kumimoji="1" lang="en-US" altLang="ja-JP" sz="1400" dirty="0"/>
            </a:p>
            <a:p>
              <a:r>
                <a:rPr kumimoji="1" lang="ja-JP" altLang="en-US" sz="1400" dirty="0"/>
                <a:t>輸入量</a:t>
              </a:r>
            </a:p>
          </p:txBody>
        </p:sp>
        <p:sp>
          <p:nvSpPr>
            <p:cNvPr id="5" name="テキスト ボックス 4">
              <a:extLst>
                <a:ext uri="{FF2B5EF4-FFF2-40B4-BE49-F238E27FC236}">
                  <a16:creationId xmlns:a16="http://schemas.microsoft.com/office/drawing/2014/main" id="{E9A9567E-D9CB-1FCE-1E10-9D64428A7B9E}"/>
                </a:ext>
              </a:extLst>
            </p:cNvPr>
            <p:cNvSpPr txBox="1"/>
            <p:nvPr/>
          </p:nvSpPr>
          <p:spPr>
            <a:xfrm>
              <a:off x="8817524" y="1868970"/>
              <a:ext cx="902811" cy="523220"/>
            </a:xfrm>
            <a:prstGeom prst="rect">
              <a:avLst/>
            </a:prstGeom>
            <a:noFill/>
          </p:spPr>
          <p:txBody>
            <a:bodyPr wrap="none" rtlCol="0">
              <a:spAutoFit/>
            </a:bodyPr>
            <a:lstStyle/>
            <a:p>
              <a:r>
                <a:rPr kumimoji="1" lang="ja-JP" altLang="en-US" sz="1400" dirty="0"/>
                <a:t>海産物の</a:t>
              </a:r>
              <a:endParaRPr kumimoji="1" lang="en-US" altLang="ja-JP" sz="1400" dirty="0"/>
            </a:p>
            <a:p>
              <a:r>
                <a:rPr kumimoji="1" lang="ja-JP" altLang="en-US" sz="1400" dirty="0"/>
                <a:t>輸入量</a:t>
              </a:r>
            </a:p>
          </p:txBody>
        </p:sp>
        <p:sp>
          <p:nvSpPr>
            <p:cNvPr id="6" name="テキスト ボックス 5">
              <a:extLst>
                <a:ext uri="{FF2B5EF4-FFF2-40B4-BE49-F238E27FC236}">
                  <a16:creationId xmlns:a16="http://schemas.microsoft.com/office/drawing/2014/main" id="{A97EE26C-7D2D-80F4-87DD-5C540B00F7BF}"/>
                </a:ext>
              </a:extLst>
            </p:cNvPr>
            <p:cNvSpPr txBox="1"/>
            <p:nvPr/>
          </p:nvSpPr>
          <p:spPr>
            <a:xfrm>
              <a:off x="8779413" y="4718302"/>
              <a:ext cx="902811" cy="523220"/>
            </a:xfrm>
            <a:prstGeom prst="rect">
              <a:avLst/>
            </a:prstGeom>
            <a:noFill/>
          </p:spPr>
          <p:txBody>
            <a:bodyPr wrap="none" rtlCol="0">
              <a:spAutoFit/>
            </a:bodyPr>
            <a:lstStyle/>
            <a:p>
              <a:r>
                <a:rPr kumimoji="1" lang="ja-JP" altLang="en-US" sz="1400" dirty="0"/>
                <a:t>冷凍食品</a:t>
              </a:r>
              <a:endParaRPr kumimoji="1" lang="en-US" altLang="ja-JP" sz="1400" dirty="0"/>
            </a:p>
            <a:p>
              <a:r>
                <a:rPr kumimoji="1" lang="ja-JP" altLang="en-US" sz="1400" dirty="0"/>
                <a:t>の消費量</a:t>
              </a:r>
            </a:p>
          </p:txBody>
        </p:sp>
        <p:pic>
          <p:nvPicPr>
            <p:cNvPr id="7" name="図 6" descr="グラフ&#10;&#10;低い精度で自動的に生成された説明">
              <a:extLst>
                <a:ext uri="{FF2B5EF4-FFF2-40B4-BE49-F238E27FC236}">
                  <a16:creationId xmlns:a16="http://schemas.microsoft.com/office/drawing/2014/main" id="{39D22B1F-441F-0A12-CDF8-DDC685C88DA5}"/>
                </a:ext>
              </a:extLst>
            </p:cNvPr>
            <p:cNvPicPr>
              <a:picLocks noChangeAspect="1"/>
            </p:cNvPicPr>
            <p:nvPr/>
          </p:nvPicPr>
          <p:blipFill rotWithShape="1">
            <a:blip r:embed="rId4">
              <a:extLst>
                <a:ext uri="{28A0092B-C50C-407E-A947-70E740481C1C}">
                  <a14:useLocalDpi xmlns:a14="http://schemas.microsoft.com/office/drawing/2010/main" val="0"/>
                </a:ext>
              </a:extLst>
            </a:blip>
            <a:srcRect t="7387" b="8016"/>
            <a:stretch/>
          </p:blipFill>
          <p:spPr>
            <a:xfrm>
              <a:off x="6058267" y="1521132"/>
              <a:ext cx="2713319" cy="1287796"/>
            </a:xfrm>
            <a:prstGeom prst="rect">
              <a:avLst/>
            </a:prstGeom>
          </p:spPr>
        </p:pic>
        <p:pic>
          <p:nvPicPr>
            <p:cNvPr id="8" name="Picture 2">
              <a:extLst>
                <a:ext uri="{FF2B5EF4-FFF2-40B4-BE49-F238E27FC236}">
                  <a16:creationId xmlns:a16="http://schemas.microsoft.com/office/drawing/2014/main" id="{3AC10FC7-54DC-055E-183F-8A8F7AC7C6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 t="8994" r="160" b="23430"/>
            <a:stretch/>
          </p:blipFill>
          <p:spPr bwMode="auto">
            <a:xfrm>
              <a:off x="6949629" y="832073"/>
              <a:ext cx="1296873" cy="80910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BF97CDA2-733E-C8D6-2769-CC00CB244701}"/>
                </a:ext>
              </a:extLst>
            </p:cNvPr>
            <p:cNvGrpSpPr/>
            <p:nvPr/>
          </p:nvGrpSpPr>
          <p:grpSpPr>
            <a:xfrm>
              <a:off x="6540278" y="4121898"/>
              <a:ext cx="2323486" cy="1451658"/>
              <a:chOff x="6696766" y="4267724"/>
              <a:chExt cx="2323486" cy="1451658"/>
            </a:xfrm>
          </p:grpSpPr>
          <p:grpSp>
            <p:nvGrpSpPr>
              <p:cNvPr id="18" name="グループ化 17">
                <a:extLst>
                  <a:ext uri="{FF2B5EF4-FFF2-40B4-BE49-F238E27FC236}">
                    <a16:creationId xmlns:a16="http://schemas.microsoft.com/office/drawing/2014/main" id="{AF372B61-209A-A2CA-A9AA-C8FA1736D4D6}"/>
                  </a:ext>
                </a:extLst>
              </p:cNvPr>
              <p:cNvGrpSpPr/>
              <p:nvPr/>
            </p:nvGrpSpPr>
            <p:grpSpPr>
              <a:xfrm>
                <a:off x="6696766" y="4267724"/>
                <a:ext cx="2323486" cy="1451658"/>
                <a:chOff x="6696766" y="4959959"/>
                <a:chExt cx="2323486" cy="1451658"/>
              </a:xfrm>
            </p:grpSpPr>
            <p:pic>
              <p:nvPicPr>
                <p:cNvPr id="21" name="図 20" descr="グラフ, ヒストグラム&#10;&#10;自動的に生成された説明">
                  <a:extLst>
                    <a:ext uri="{FF2B5EF4-FFF2-40B4-BE49-F238E27FC236}">
                      <a16:creationId xmlns:a16="http://schemas.microsoft.com/office/drawing/2014/main" id="{F88454AF-071E-4069-856B-76530B0093A7}"/>
                    </a:ext>
                  </a:extLst>
                </p:cNvPr>
                <p:cNvPicPr>
                  <a:picLocks noChangeAspect="1"/>
                </p:cNvPicPr>
                <p:nvPr/>
              </p:nvPicPr>
              <p:blipFill rotWithShape="1">
                <a:blip r:embed="rId6">
                  <a:extLst>
                    <a:ext uri="{28A0092B-C50C-407E-A947-70E740481C1C}">
                      <a14:useLocalDpi xmlns:a14="http://schemas.microsoft.com/office/drawing/2010/main" val="0"/>
                    </a:ext>
                  </a:extLst>
                </a:blip>
                <a:srcRect t="9217" b="4908"/>
                <a:stretch/>
              </p:blipFill>
              <p:spPr>
                <a:xfrm>
                  <a:off x="6696766" y="4959959"/>
                  <a:ext cx="2323486" cy="1451658"/>
                </a:xfrm>
                <a:prstGeom prst="rect">
                  <a:avLst/>
                </a:prstGeom>
              </p:spPr>
            </p:pic>
            <p:sp>
              <p:nvSpPr>
                <p:cNvPr id="22" name="テキスト ボックス 21">
                  <a:extLst>
                    <a:ext uri="{FF2B5EF4-FFF2-40B4-BE49-F238E27FC236}">
                      <a16:creationId xmlns:a16="http://schemas.microsoft.com/office/drawing/2014/main" id="{2BEF4B5B-57B5-4700-FCB4-1ABB29951953}"/>
                    </a:ext>
                  </a:extLst>
                </p:cNvPr>
                <p:cNvSpPr txBox="1"/>
                <p:nvPr/>
              </p:nvSpPr>
              <p:spPr>
                <a:xfrm>
                  <a:off x="8118586" y="5894838"/>
                  <a:ext cx="441146" cy="153888"/>
                </a:xfrm>
                <a:prstGeom prst="rect">
                  <a:avLst/>
                </a:prstGeom>
                <a:solidFill>
                  <a:schemeClr val="bg1"/>
                </a:solidFill>
                <a:ln>
                  <a:solidFill>
                    <a:schemeClr val="accent2">
                      <a:lumMod val="40000"/>
                      <a:lumOff val="60000"/>
                    </a:schemeClr>
                  </a:solidFill>
                </a:ln>
              </p:spPr>
              <p:txBody>
                <a:bodyPr wrap="none" rtlCol="0">
                  <a:spAutoFit/>
                </a:bodyPr>
                <a:lstStyle/>
                <a:p>
                  <a:r>
                    <a:rPr kumimoji="1" lang="ja-JP" altLang="en-US" sz="400" dirty="0"/>
                    <a:t>国内生産量</a:t>
                  </a:r>
                </a:p>
              </p:txBody>
            </p:sp>
            <p:sp>
              <p:nvSpPr>
                <p:cNvPr id="23" name="テキスト ボックス 22">
                  <a:extLst>
                    <a:ext uri="{FF2B5EF4-FFF2-40B4-BE49-F238E27FC236}">
                      <a16:creationId xmlns:a16="http://schemas.microsoft.com/office/drawing/2014/main" id="{AF6CE38A-7D46-811B-691B-E6FE15D6FD6D}"/>
                    </a:ext>
                  </a:extLst>
                </p:cNvPr>
                <p:cNvSpPr txBox="1"/>
                <p:nvPr/>
              </p:nvSpPr>
              <p:spPr>
                <a:xfrm>
                  <a:off x="8067290" y="5571965"/>
                  <a:ext cx="543739" cy="153888"/>
                </a:xfrm>
                <a:prstGeom prst="rect">
                  <a:avLst/>
                </a:prstGeom>
                <a:solidFill>
                  <a:schemeClr val="bg1"/>
                </a:solidFill>
                <a:ln>
                  <a:solidFill>
                    <a:schemeClr val="accent1">
                      <a:lumMod val="75000"/>
                    </a:schemeClr>
                  </a:solidFill>
                </a:ln>
              </p:spPr>
              <p:txBody>
                <a:bodyPr wrap="none" rtlCol="0">
                  <a:spAutoFit/>
                </a:bodyPr>
                <a:lstStyle/>
                <a:p>
                  <a:r>
                    <a:rPr kumimoji="1" lang="ja-JP" altLang="en-US" sz="400" dirty="0"/>
                    <a:t>冷凍野菜輸入量</a:t>
                  </a:r>
                </a:p>
              </p:txBody>
            </p:sp>
            <p:sp>
              <p:nvSpPr>
                <p:cNvPr id="24" name="テキスト ボックス 23">
                  <a:extLst>
                    <a:ext uri="{FF2B5EF4-FFF2-40B4-BE49-F238E27FC236}">
                      <a16:creationId xmlns:a16="http://schemas.microsoft.com/office/drawing/2014/main" id="{39773CBB-040A-35B5-31D5-97174C0E109D}"/>
                    </a:ext>
                  </a:extLst>
                </p:cNvPr>
                <p:cNvSpPr txBox="1"/>
                <p:nvPr/>
              </p:nvSpPr>
              <p:spPr>
                <a:xfrm>
                  <a:off x="8041641" y="5086273"/>
                  <a:ext cx="595035" cy="153888"/>
                </a:xfrm>
                <a:prstGeom prst="rect">
                  <a:avLst/>
                </a:prstGeom>
                <a:solidFill>
                  <a:schemeClr val="bg1"/>
                </a:solidFill>
                <a:ln>
                  <a:solidFill>
                    <a:srgbClr val="FF3399"/>
                  </a:solidFill>
                </a:ln>
              </p:spPr>
              <p:txBody>
                <a:bodyPr wrap="none" rtlCol="0">
                  <a:spAutoFit/>
                </a:bodyPr>
                <a:lstStyle/>
                <a:p>
                  <a:r>
                    <a:rPr kumimoji="1" lang="ja-JP" altLang="en-US" sz="400" dirty="0"/>
                    <a:t>冷凍調理品輸入量</a:t>
                  </a:r>
                </a:p>
              </p:txBody>
            </p:sp>
          </p:grpSp>
          <p:sp>
            <p:nvSpPr>
              <p:cNvPr id="19" name="正方形/長方形 18">
                <a:extLst>
                  <a:ext uri="{FF2B5EF4-FFF2-40B4-BE49-F238E27FC236}">
                    <a16:creationId xmlns:a16="http://schemas.microsoft.com/office/drawing/2014/main" id="{FD585AD5-C4DD-4FE7-B8D0-026A709A7C32}"/>
                  </a:ext>
                </a:extLst>
              </p:cNvPr>
              <p:cNvSpPr/>
              <p:nvPr/>
            </p:nvSpPr>
            <p:spPr>
              <a:xfrm>
                <a:off x="7106117" y="4719102"/>
                <a:ext cx="577468" cy="290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A4F0B746-CF47-C17C-14D4-755EAD680F1D}"/>
                  </a:ext>
                </a:extLst>
              </p:cNvPr>
              <p:cNvCxnSpPr/>
              <p:nvPr/>
            </p:nvCxnSpPr>
            <p:spPr>
              <a:xfrm>
                <a:off x="6865374" y="4900999"/>
                <a:ext cx="929149" cy="0"/>
              </a:xfrm>
              <a:prstGeom prst="straightConnector1">
                <a:avLst/>
              </a:prstGeom>
              <a:ln w="63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13B066C2-F604-C993-B4C7-9B6A8F07EBA8}"/>
                </a:ext>
              </a:extLst>
            </p:cNvPr>
            <p:cNvGrpSpPr/>
            <p:nvPr/>
          </p:nvGrpSpPr>
          <p:grpSpPr>
            <a:xfrm>
              <a:off x="6142173" y="2878703"/>
              <a:ext cx="2667007" cy="1154489"/>
              <a:chOff x="6142173" y="2878703"/>
              <a:chExt cx="2667007" cy="1154489"/>
            </a:xfrm>
          </p:grpSpPr>
          <p:pic>
            <p:nvPicPr>
              <p:cNvPr id="15" name="図 14" descr="グラフ, ヒストグラム&#10;&#10;自動的に生成された説明">
                <a:extLst>
                  <a:ext uri="{FF2B5EF4-FFF2-40B4-BE49-F238E27FC236}">
                    <a16:creationId xmlns:a16="http://schemas.microsoft.com/office/drawing/2014/main" id="{AF4672B5-1FD4-03BF-5687-E015FAA39019}"/>
                  </a:ext>
                </a:extLst>
              </p:cNvPr>
              <p:cNvPicPr>
                <a:picLocks noChangeAspect="1"/>
              </p:cNvPicPr>
              <p:nvPr/>
            </p:nvPicPr>
            <p:blipFill rotWithShape="1">
              <a:blip r:embed="rId7">
                <a:extLst>
                  <a:ext uri="{28A0092B-C50C-407E-A947-70E740481C1C}">
                    <a14:useLocalDpi xmlns:a14="http://schemas.microsoft.com/office/drawing/2010/main" val="0"/>
                  </a:ext>
                </a:extLst>
              </a:blip>
              <a:srcRect t="14275" b="17409"/>
              <a:stretch/>
            </p:blipFill>
            <p:spPr>
              <a:xfrm>
                <a:off x="6142173" y="2878703"/>
                <a:ext cx="2667007" cy="1154489"/>
              </a:xfrm>
              <a:prstGeom prst="rect">
                <a:avLst/>
              </a:prstGeom>
            </p:spPr>
          </p:pic>
          <p:sp>
            <p:nvSpPr>
              <p:cNvPr id="16" name="テキスト ボックス 15">
                <a:extLst>
                  <a:ext uri="{FF2B5EF4-FFF2-40B4-BE49-F238E27FC236}">
                    <a16:creationId xmlns:a16="http://schemas.microsoft.com/office/drawing/2014/main" id="{AACB0717-5474-94C7-3B61-4AE67496E394}"/>
                  </a:ext>
                </a:extLst>
              </p:cNvPr>
              <p:cNvSpPr txBox="1"/>
              <p:nvPr/>
            </p:nvSpPr>
            <p:spPr>
              <a:xfrm>
                <a:off x="7792821" y="3753544"/>
                <a:ext cx="338554" cy="153888"/>
              </a:xfrm>
              <a:prstGeom prst="rect">
                <a:avLst/>
              </a:prstGeom>
              <a:solidFill>
                <a:schemeClr val="bg1"/>
              </a:solidFill>
              <a:ln>
                <a:solidFill>
                  <a:schemeClr val="accent1">
                    <a:lumMod val="75000"/>
                  </a:schemeClr>
                </a:solidFill>
              </a:ln>
            </p:spPr>
            <p:txBody>
              <a:bodyPr wrap="square" rtlCol="0">
                <a:spAutoFit/>
              </a:bodyPr>
              <a:lstStyle/>
              <a:p>
                <a:r>
                  <a:rPr kumimoji="1" lang="ja-JP" altLang="en-US" sz="400" dirty="0"/>
                  <a:t>国産量</a:t>
                </a:r>
              </a:p>
            </p:txBody>
          </p:sp>
          <p:sp>
            <p:nvSpPr>
              <p:cNvPr id="17" name="テキスト ボックス 16">
                <a:extLst>
                  <a:ext uri="{FF2B5EF4-FFF2-40B4-BE49-F238E27FC236}">
                    <a16:creationId xmlns:a16="http://schemas.microsoft.com/office/drawing/2014/main" id="{9176F1A9-EE23-C6CD-5D7A-4612E3FA115A}"/>
                  </a:ext>
                </a:extLst>
              </p:cNvPr>
              <p:cNvSpPr txBox="1"/>
              <p:nvPr/>
            </p:nvSpPr>
            <p:spPr>
              <a:xfrm>
                <a:off x="7792821" y="3326317"/>
                <a:ext cx="338554" cy="153888"/>
              </a:xfrm>
              <a:prstGeom prst="rect">
                <a:avLst/>
              </a:prstGeom>
              <a:solidFill>
                <a:schemeClr val="bg1"/>
              </a:solidFill>
              <a:ln>
                <a:solidFill>
                  <a:srgbClr val="FFC000"/>
                </a:solidFill>
              </a:ln>
            </p:spPr>
            <p:txBody>
              <a:bodyPr wrap="square" rtlCol="0">
                <a:spAutoFit/>
              </a:bodyPr>
              <a:lstStyle/>
              <a:p>
                <a:r>
                  <a:rPr kumimoji="1" lang="ja-JP" altLang="en-US" sz="400" dirty="0"/>
                  <a:t>輸入量</a:t>
                </a:r>
              </a:p>
            </p:txBody>
          </p:sp>
        </p:grpSp>
        <p:grpSp>
          <p:nvGrpSpPr>
            <p:cNvPr id="12" name="グループ化 11">
              <a:extLst>
                <a:ext uri="{FF2B5EF4-FFF2-40B4-BE49-F238E27FC236}">
                  <a16:creationId xmlns:a16="http://schemas.microsoft.com/office/drawing/2014/main" id="{1D715D27-85FC-B967-BE32-716AF6AD69CC}"/>
                </a:ext>
              </a:extLst>
            </p:cNvPr>
            <p:cNvGrpSpPr/>
            <p:nvPr/>
          </p:nvGrpSpPr>
          <p:grpSpPr>
            <a:xfrm>
              <a:off x="6939996" y="738895"/>
              <a:ext cx="806631" cy="5380209"/>
              <a:chOff x="9722722" y="884721"/>
              <a:chExt cx="806631" cy="5380209"/>
            </a:xfrm>
          </p:grpSpPr>
          <p:cxnSp>
            <p:nvCxnSpPr>
              <p:cNvPr id="13" name="直線コネクタ 12">
                <a:extLst>
                  <a:ext uri="{FF2B5EF4-FFF2-40B4-BE49-F238E27FC236}">
                    <a16:creationId xmlns:a16="http://schemas.microsoft.com/office/drawing/2014/main" id="{00B02CF7-4538-0083-56B5-3D3D326F4646}"/>
                  </a:ext>
                </a:extLst>
              </p:cNvPr>
              <p:cNvCxnSpPr>
                <a:cxnSpLocks/>
              </p:cNvCxnSpPr>
              <p:nvPr/>
            </p:nvCxnSpPr>
            <p:spPr>
              <a:xfrm>
                <a:off x="10089777" y="884721"/>
                <a:ext cx="0" cy="5040000"/>
              </a:xfrm>
              <a:prstGeom prst="line">
                <a:avLst/>
              </a:prstGeom>
              <a:ln w="57150">
                <a:solidFill>
                  <a:srgbClr val="FF3399"/>
                </a:solidFill>
                <a:prstDash val="sysDot"/>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C01AE562-719A-E887-6AEF-AAC05C3C0ED5}"/>
                  </a:ext>
                </a:extLst>
              </p:cNvPr>
              <p:cNvSpPr txBox="1"/>
              <p:nvPr/>
            </p:nvSpPr>
            <p:spPr>
              <a:xfrm>
                <a:off x="9722722" y="5803265"/>
                <a:ext cx="806631" cy="461665"/>
              </a:xfrm>
              <a:prstGeom prst="rect">
                <a:avLst/>
              </a:prstGeom>
              <a:noFill/>
            </p:spPr>
            <p:txBody>
              <a:bodyPr wrap="none" rtlCol="0">
                <a:spAutoFit/>
              </a:bodyPr>
              <a:lstStyle/>
              <a:p>
                <a:r>
                  <a:rPr kumimoji="1" lang="en-US" altLang="ja-JP" sz="2400" b="1" dirty="0">
                    <a:solidFill>
                      <a:srgbClr val="FF0000"/>
                    </a:solidFill>
                  </a:rPr>
                  <a:t>1985</a:t>
                </a:r>
                <a:endParaRPr kumimoji="1" lang="ja-JP" altLang="en-US" sz="2400" b="1" dirty="0">
                  <a:solidFill>
                    <a:srgbClr val="FF0000"/>
                  </a:solidFill>
                </a:endParaRPr>
              </a:p>
            </p:txBody>
          </p:sp>
        </p:grpSp>
      </p:grpSp>
      <p:sp>
        <p:nvSpPr>
          <p:cNvPr id="28" name="テキスト ボックス 27">
            <a:extLst>
              <a:ext uri="{FF2B5EF4-FFF2-40B4-BE49-F238E27FC236}">
                <a16:creationId xmlns:a16="http://schemas.microsoft.com/office/drawing/2014/main" id="{AD902E14-7375-CA05-ECBF-4B8E41610DD3}"/>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7</a:t>
            </a:r>
            <a:endParaRPr kumimoji="1" lang="ja-JP" altLang="en-US" sz="2400" dirty="0"/>
          </a:p>
        </p:txBody>
      </p:sp>
    </p:spTree>
    <p:extLst>
      <p:ext uri="{BB962C8B-B14F-4D97-AF65-F5344CB8AC3E}">
        <p14:creationId xmlns:p14="http://schemas.microsoft.com/office/powerpoint/2010/main" val="1118986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A69269E-DB76-C774-4DA7-BA0769263F62}"/>
              </a:ext>
            </a:extLst>
          </p:cNvPr>
          <p:cNvSpPr txBox="1"/>
          <p:nvPr/>
        </p:nvSpPr>
        <p:spPr>
          <a:xfrm>
            <a:off x="296182" y="247524"/>
            <a:ext cx="4185761" cy="461665"/>
          </a:xfrm>
          <a:prstGeom prst="rect">
            <a:avLst/>
          </a:prstGeom>
          <a:noFill/>
        </p:spPr>
        <p:txBody>
          <a:bodyPr wrap="none" rtlCol="0">
            <a:spAutoFit/>
          </a:bodyPr>
          <a:lstStyle/>
          <a:p>
            <a:r>
              <a:rPr kumimoji="1" lang="ja-JP" altLang="en-US" sz="2400" dirty="0"/>
              <a:t>食の超音波洗浄が拓く新領域</a:t>
            </a:r>
          </a:p>
        </p:txBody>
      </p:sp>
      <p:sp>
        <p:nvSpPr>
          <p:cNvPr id="2" name="テキスト ボックス 1">
            <a:extLst>
              <a:ext uri="{FF2B5EF4-FFF2-40B4-BE49-F238E27FC236}">
                <a16:creationId xmlns:a16="http://schemas.microsoft.com/office/drawing/2014/main" id="{DB4BA78F-D693-412A-4D64-BA03B1B22211}"/>
              </a:ext>
            </a:extLst>
          </p:cNvPr>
          <p:cNvSpPr txBox="1"/>
          <p:nvPr/>
        </p:nvSpPr>
        <p:spPr>
          <a:xfrm>
            <a:off x="464250" y="1160369"/>
            <a:ext cx="7571303" cy="461665"/>
          </a:xfrm>
          <a:prstGeom prst="rect">
            <a:avLst/>
          </a:prstGeom>
          <a:noFill/>
        </p:spPr>
        <p:txBody>
          <a:bodyPr wrap="none" rtlCol="0">
            <a:spAutoFit/>
          </a:bodyPr>
          <a:lstStyle/>
          <a:p>
            <a:r>
              <a:rPr kumimoji="1" lang="ja-JP" altLang="en-US" sz="2400" dirty="0"/>
              <a:t>１．超音波が植物を活性化する未知の生命現象の解明</a:t>
            </a:r>
          </a:p>
        </p:txBody>
      </p:sp>
      <p:sp>
        <p:nvSpPr>
          <p:cNvPr id="5" name="テキスト ボックス 4">
            <a:extLst>
              <a:ext uri="{FF2B5EF4-FFF2-40B4-BE49-F238E27FC236}">
                <a16:creationId xmlns:a16="http://schemas.microsoft.com/office/drawing/2014/main" id="{296CF451-6E6D-D952-6DB4-8C8C1959AEB1}"/>
              </a:ext>
            </a:extLst>
          </p:cNvPr>
          <p:cNvSpPr txBox="1"/>
          <p:nvPr/>
        </p:nvSpPr>
        <p:spPr>
          <a:xfrm>
            <a:off x="464250" y="2876859"/>
            <a:ext cx="8184450" cy="461665"/>
          </a:xfrm>
          <a:prstGeom prst="rect">
            <a:avLst/>
          </a:prstGeom>
          <a:noFill/>
        </p:spPr>
        <p:txBody>
          <a:bodyPr wrap="square" rtlCol="0">
            <a:spAutoFit/>
          </a:bodyPr>
          <a:lstStyle/>
          <a:p>
            <a:pPr marL="631825" indent="-631825"/>
            <a:r>
              <a:rPr kumimoji="1" lang="ja-JP" altLang="en-US" sz="2400" dirty="0"/>
              <a:t>２．安全・安心な食による予防医療の社会実装</a:t>
            </a:r>
          </a:p>
        </p:txBody>
      </p:sp>
      <p:sp>
        <p:nvSpPr>
          <p:cNvPr id="6" name="テキスト ボックス 5">
            <a:extLst>
              <a:ext uri="{FF2B5EF4-FFF2-40B4-BE49-F238E27FC236}">
                <a16:creationId xmlns:a16="http://schemas.microsoft.com/office/drawing/2014/main" id="{B16AA440-5295-C97A-01AB-60C5E2D60388}"/>
              </a:ext>
            </a:extLst>
          </p:cNvPr>
          <p:cNvSpPr txBox="1"/>
          <p:nvPr/>
        </p:nvSpPr>
        <p:spPr>
          <a:xfrm>
            <a:off x="948848" y="4486787"/>
            <a:ext cx="8190952" cy="646331"/>
          </a:xfrm>
          <a:prstGeom prst="rect">
            <a:avLst/>
          </a:prstGeom>
          <a:noFill/>
        </p:spPr>
        <p:txBody>
          <a:bodyPr wrap="square" rtlCol="0">
            <a:spAutoFit/>
          </a:bodyPr>
          <a:lstStyle/>
          <a:p>
            <a:pPr marL="0" marR="0" lvl="0" indent="0" algn="l" defTabSz="844083" rtl="0" eaLnBrk="1" fontAlgn="auto" latinLnBrk="0" hangingPunct="1">
              <a:spcBef>
                <a:spcPts val="0"/>
              </a:spcBef>
              <a:spcAft>
                <a:spcPts val="0"/>
              </a:spcAft>
              <a:buClrTx/>
              <a:buSzTx/>
              <a:buFontTx/>
              <a:buNone/>
              <a:tabLst/>
              <a:defRPr/>
            </a:pPr>
            <a:r>
              <a:rPr kumimoji="1" lang="ja-JP" altLang="en-US"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rPr>
              <a:t>何かを加えておいしくするのではなく、何かを除去しておいしくなるのは、本当の「おいしさ」であり、それは体に良い「おいしさ」である。</a:t>
            </a:r>
          </a:p>
        </p:txBody>
      </p:sp>
      <p:grpSp>
        <p:nvGrpSpPr>
          <p:cNvPr id="35" name="グループ化 34">
            <a:extLst>
              <a:ext uri="{FF2B5EF4-FFF2-40B4-BE49-F238E27FC236}">
                <a16:creationId xmlns:a16="http://schemas.microsoft.com/office/drawing/2014/main" id="{0EA5F63E-2914-4337-69F9-2A1689A1C540}"/>
              </a:ext>
            </a:extLst>
          </p:cNvPr>
          <p:cNvGrpSpPr/>
          <p:nvPr/>
        </p:nvGrpSpPr>
        <p:grpSpPr>
          <a:xfrm>
            <a:off x="392897" y="5265333"/>
            <a:ext cx="9120203" cy="1345143"/>
            <a:chOff x="296182" y="3428226"/>
            <a:chExt cx="9120203" cy="1345143"/>
          </a:xfrm>
        </p:grpSpPr>
        <p:grpSp>
          <p:nvGrpSpPr>
            <p:cNvPr id="31" name="グループ化 30">
              <a:extLst>
                <a:ext uri="{FF2B5EF4-FFF2-40B4-BE49-F238E27FC236}">
                  <a16:creationId xmlns:a16="http://schemas.microsoft.com/office/drawing/2014/main" id="{BC6491BA-B15B-7DCF-C5F4-52316CEAFE41}"/>
                </a:ext>
              </a:extLst>
            </p:cNvPr>
            <p:cNvGrpSpPr/>
            <p:nvPr/>
          </p:nvGrpSpPr>
          <p:grpSpPr>
            <a:xfrm>
              <a:off x="3079741" y="3621042"/>
              <a:ext cx="797627" cy="959511"/>
              <a:chOff x="3079741" y="3570801"/>
              <a:chExt cx="797627" cy="959511"/>
            </a:xfrm>
          </p:grpSpPr>
          <p:cxnSp>
            <p:nvCxnSpPr>
              <p:cNvPr id="8" name="直線矢印コネクタ 7">
                <a:extLst>
                  <a:ext uri="{FF2B5EF4-FFF2-40B4-BE49-F238E27FC236}">
                    <a16:creationId xmlns:a16="http://schemas.microsoft.com/office/drawing/2014/main" id="{765F62E5-BFB2-3101-5C9B-FB52A1195FA7}"/>
                  </a:ext>
                </a:extLst>
              </p:cNvPr>
              <p:cNvCxnSpPr>
                <a:cxnSpLocks/>
              </p:cNvCxnSpPr>
              <p:nvPr/>
            </p:nvCxnSpPr>
            <p:spPr>
              <a:xfrm flipV="1">
                <a:off x="3079741" y="3570801"/>
                <a:ext cx="797627" cy="427759"/>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6D252C94-4580-F9A3-87DD-B4F9D25A8854}"/>
                  </a:ext>
                </a:extLst>
              </p:cNvPr>
              <p:cNvCxnSpPr>
                <a:cxnSpLocks/>
              </p:cNvCxnSpPr>
              <p:nvPr/>
            </p:nvCxnSpPr>
            <p:spPr>
              <a:xfrm>
                <a:off x="3079741" y="4065029"/>
                <a:ext cx="797627" cy="465283"/>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17570E2B-97E3-D9D3-ADE2-B1319F1D860D}"/>
                </a:ext>
              </a:extLst>
            </p:cNvPr>
            <p:cNvGrpSpPr/>
            <p:nvPr/>
          </p:nvGrpSpPr>
          <p:grpSpPr>
            <a:xfrm>
              <a:off x="3927857" y="3428226"/>
              <a:ext cx="1701956" cy="1345143"/>
              <a:chOff x="3927857" y="3392457"/>
              <a:chExt cx="1701956" cy="1345143"/>
            </a:xfrm>
          </p:grpSpPr>
          <p:grpSp>
            <p:nvGrpSpPr>
              <p:cNvPr id="10" name="グループ化 9">
                <a:extLst>
                  <a:ext uri="{FF2B5EF4-FFF2-40B4-BE49-F238E27FC236}">
                    <a16:creationId xmlns:a16="http://schemas.microsoft.com/office/drawing/2014/main" id="{6D76748E-587E-9254-3EB5-A264954D30DF}"/>
                  </a:ext>
                </a:extLst>
              </p:cNvPr>
              <p:cNvGrpSpPr/>
              <p:nvPr/>
            </p:nvGrpSpPr>
            <p:grpSpPr>
              <a:xfrm>
                <a:off x="3927857" y="3392457"/>
                <a:ext cx="1701956" cy="1345143"/>
                <a:chOff x="4105780" y="2204864"/>
                <a:chExt cx="1843785" cy="1457238"/>
              </a:xfrm>
            </p:grpSpPr>
            <p:sp>
              <p:nvSpPr>
                <p:cNvPr id="11" name="テキスト ボックス 10">
                  <a:extLst>
                    <a:ext uri="{FF2B5EF4-FFF2-40B4-BE49-F238E27FC236}">
                      <a16:creationId xmlns:a16="http://schemas.microsoft.com/office/drawing/2014/main" id="{F4405038-8332-6C9F-B319-330D07C0228D}"/>
                    </a:ext>
                  </a:extLst>
                </p:cNvPr>
                <p:cNvSpPr txBox="1"/>
                <p:nvPr/>
              </p:nvSpPr>
              <p:spPr>
                <a:xfrm>
                  <a:off x="4132748" y="2204864"/>
                  <a:ext cx="1816817" cy="377118"/>
                </a:xfrm>
                <a:prstGeom prst="rect">
                  <a:avLst/>
                </a:prstGeom>
                <a:noFill/>
              </p:spPr>
              <p:txBody>
                <a:bodyPr wrap="none" rtlCol="0">
                  <a:spAutoFit/>
                </a:bodyPr>
                <a:lstStyle/>
                <a:p>
                  <a:pPr defTabSz="844083">
                    <a:defRPr/>
                  </a:pPr>
                  <a:r>
                    <a:rPr lang="ja-JP" altLang="en-US" sz="1662" b="1" dirty="0"/>
                    <a:t>食事がおいしい</a:t>
                  </a:r>
                </a:p>
              </p:txBody>
            </p:sp>
            <p:sp>
              <p:nvSpPr>
                <p:cNvPr id="12" name="テキスト ボックス 11">
                  <a:extLst>
                    <a:ext uri="{FF2B5EF4-FFF2-40B4-BE49-F238E27FC236}">
                      <a16:creationId xmlns:a16="http://schemas.microsoft.com/office/drawing/2014/main" id="{3BECF660-250F-2953-BF41-44E08901F104}"/>
                    </a:ext>
                  </a:extLst>
                </p:cNvPr>
                <p:cNvSpPr txBox="1"/>
                <p:nvPr/>
              </p:nvSpPr>
              <p:spPr>
                <a:xfrm>
                  <a:off x="4105780" y="3284984"/>
                  <a:ext cx="1816817" cy="377118"/>
                </a:xfrm>
                <a:prstGeom prst="rect">
                  <a:avLst/>
                </a:prstGeom>
                <a:noFill/>
              </p:spPr>
              <p:txBody>
                <a:bodyPr wrap="none" rtlCol="0">
                  <a:spAutoFit/>
                </a:bodyPr>
                <a:lstStyle/>
                <a:p>
                  <a:pPr defTabSz="844083">
                    <a:defRPr/>
                  </a:pPr>
                  <a:r>
                    <a:rPr lang="ja-JP" altLang="en-US" sz="1662" b="1" dirty="0"/>
                    <a:t>体に良い、健康</a:t>
                  </a:r>
                </a:p>
              </p:txBody>
            </p:sp>
          </p:grpSp>
          <p:grpSp>
            <p:nvGrpSpPr>
              <p:cNvPr id="13" name="グループ化 12">
                <a:extLst>
                  <a:ext uri="{FF2B5EF4-FFF2-40B4-BE49-F238E27FC236}">
                    <a16:creationId xmlns:a16="http://schemas.microsoft.com/office/drawing/2014/main" id="{27333D84-67CA-2870-4E70-5AFF459AA750}"/>
                  </a:ext>
                </a:extLst>
              </p:cNvPr>
              <p:cNvGrpSpPr/>
              <p:nvPr/>
            </p:nvGrpSpPr>
            <p:grpSpPr>
              <a:xfrm>
                <a:off x="4676979" y="3857738"/>
                <a:ext cx="140680" cy="332345"/>
                <a:chOff x="5860628" y="2996952"/>
                <a:chExt cx="152403" cy="360040"/>
              </a:xfrm>
            </p:grpSpPr>
            <p:cxnSp>
              <p:nvCxnSpPr>
                <p:cNvPr id="14" name="直線コネクタ 13">
                  <a:extLst>
                    <a:ext uri="{FF2B5EF4-FFF2-40B4-BE49-F238E27FC236}">
                      <a16:creationId xmlns:a16="http://schemas.microsoft.com/office/drawing/2014/main" id="{03F0437F-6D6D-2906-7035-EF9A87858518}"/>
                    </a:ext>
                  </a:extLst>
                </p:cNvPr>
                <p:cNvCxnSpPr/>
                <p:nvPr/>
              </p:nvCxnSpPr>
              <p:spPr>
                <a:xfrm>
                  <a:off x="5860628" y="299695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8AB20F1-B567-90E6-FB5F-F2DB5194726F}"/>
                    </a:ext>
                  </a:extLst>
                </p:cNvPr>
                <p:cNvCxnSpPr/>
                <p:nvPr/>
              </p:nvCxnSpPr>
              <p:spPr>
                <a:xfrm>
                  <a:off x="6013031" y="299695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 name="グループ化 15">
              <a:extLst>
                <a:ext uri="{FF2B5EF4-FFF2-40B4-BE49-F238E27FC236}">
                  <a16:creationId xmlns:a16="http://schemas.microsoft.com/office/drawing/2014/main" id="{E4F85D8A-9F54-0743-326C-15806EF15289}"/>
                </a:ext>
              </a:extLst>
            </p:cNvPr>
            <p:cNvGrpSpPr/>
            <p:nvPr/>
          </p:nvGrpSpPr>
          <p:grpSpPr>
            <a:xfrm>
              <a:off x="5595391" y="3621042"/>
              <a:ext cx="801437" cy="959511"/>
              <a:chOff x="5696252" y="2420888"/>
              <a:chExt cx="868223" cy="1039470"/>
            </a:xfrm>
          </p:grpSpPr>
          <p:cxnSp>
            <p:nvCxnSpPr>
              <p:cNvPr id="17" name="直線矢印コネクタ 16">
                <a:extLst>
                  <a:ext uri="{FF2B5EF4-FFF2-40B4-BE49-F238E27FC236}">
                    <a16:creationId xmlns:a16="http://schemas.microsoft.com/office/drawing/2014/main" id="{5CFEB648-6E94-46B7-7917-2F9E010E08ED}"/>
                  </a:ext>
                </a:extLst>
              </p:cNvPr>
              <p:cNvCxnSpPr/>
              <p:nvPr/>
            </p:nvCxnSpPr>
            <p:spPr>
              <a:xfrm>
                <a:off x="5696252" y="2420888"/>
                <a:ext cx="864096" cy="46340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3B61691-8378-B7D0-2A2D-142D55018816}"/>
                  </a:ext>
                </a:extLst>
              </p:cNvPr>
              <p:cNvCxnSpPr/>
              <p:nvPr/>
            </p:nvCxnSpPr>
            <p:spPr>
              <a:xfrm flipV="1">
                <a:off x="5700379" y="2956302"/>
                <a:ext cx="864096" cy="50405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45F2AB45-B395-A5D5-7B70-20BFBDCD1E1E}"/>
                </a:ext>
              </a:extLst>
            </p:cNvPr>
            <p:cNvSpPr txBox="1"/>
            <p:nvPr/>
          </p:nvSpPr>
          <p:spPr>
            <a:xfrm>
              <a:off x="6480914" y="3798856"/>
              <a:ext cx="1037463" cy="603883"/>
            </a:xfrm>
            <a:prstGeom prst="rect">
              <a:avLst/>
            </a:prstGeom>
            <a:noFill/>
          </p:spPr>
          <p:txBody>
            <a:bodyPr wrap="none" rtlCol="0">
              <a:spAutoFit/>
            </a:bodyPr>
            <a:lstStyle/>
            <a:p>
              <a:pPr algn="ctr" defTabSz="844083">
                <a:defRPr/>
              </a:pPr>
              <a:r>
                <a:rPr lang="ja-JP" altLang="en-US" sz="1662" b="1" dirty="0"/>
                <a:t>心の平和</a:t>
              </a:r>
              <a:endParaRPr lang="en-US" altLang="ja-JP" sz="1662" b="1" dirty="0"/>
            </a:p>
            <a:p>
              <a:pPr algn="ctr" defTabSz="844083">
                <a:defRPr/>
              </a:pPr>
              <a:r>
                <a:rPr lang="ja-JP" altLang="en-US" sz="1662" b="1" dirty="0"/>
                <a:t>幸せ</a:t>
              </a:r>
            </a:p>
          </p:txBody>
        </p:sp>
        <p:sp>
          <p:nvSpPr>
            <p:cNvPr id="21" name="テキスト ボックス 20">
              <a:extLst>
                <a:ext uri="{FF2B5EF4-FFF2-40B4-BE49-F238E27FC236}">
                  <a16:creationId xmlns:a16="http://schemas.microsoft.com/office/drawing/2014/main" id="{46EC2AC6-B9C6-70D4-AB2C-699DC80077B6}"/>
                </a:ext>
              </a:extLst>
            </p:cNvPr>
            <p:cNvSpPr txBox="1"/>
            <p:nvPr/>
          </p:nvSpPr>
          <p:spPr>
            <a:xfrm>
              <a:off x="296182" y="3798856"/>
              <a:ext cx="2743059" cy="603883"/>
            </a:xfrm>
            <a:prstGeom prst="rect">
              <a:avLst/>
            </a:prstGeom>
            <a:noFill/>
          </p:spPr>
          <p:txBody>
            <a:bodyPr wrap="none" rtlCol="0">
              <a:spAutoFit/>
            </a:bodyPr>
            <a:lstStyle/>
            <a:p>
              <a:pPr defTabSz="844083">
                <a:defRPr/>
              </a:pPr>
              <a:r>
                <a:rPr lang="ja-JP" altLang="en-US" sz="1662" b="1" dirty="0"/>
                <a:t>超音波による肉、魚介類の</a:t>
              </a:r>
              <a:endParaRPr lang="en-US" altLang="ja-JP" sz="1662" b="1" dirty="0"/>
            </a:p>
            <a:p>
              <a:pPr defTabSz="844083">
                <a:defRPr/>
              </a:pPr>
              <a:r>
                <a:rPr lang="ja-JP" altLang="en-US" sz="1662" b="1" dirty="0"/>
                <a:t>酸化脂質の除去</a:t>
              </a:r>
            </a:p>
          </p:txBody>
        </p:sp>
        <p:cxnSp>
          <p:nvCxnSpPr>
            <p:cNvPr id="26" name="直線矢印コネクタ 25">
              <a:extLst>
                <a:ext uri="{FF2B5EF4-FFF2-40B4-BE49-F238E27FC236}">
                  <a16:creationId xmlns:a16="http://schemas.microsoft.com/office/drawing/2014/main" id="{85E9B998-6BF2-CF41-C1B2-338A43C5CA73}"/>
                </a:ext>
              </a:extLst>
            </p:cNvPr>
            <p:cNvCxnSpPr>
              <a:cxnSpLocks/>
            </p:cNvCxnSpPr>
            <p:nvPr/>
          </p:nvCxnSpPr>
          <p:spPr>
            <a:xfrm rot="5400000" flipH="1" flipV="1">
              <a:off x="7895349" y="3881859"/>
              <a:ext cx="1" cy="434146"/>
            </a:xfrm>
            <a:prstGeom prst="straightConnector1">
              <a:avLst/>
            </a:prstGeom>
            <a:ln w="381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F1F0C94E-B040-23F8-F910-05A680638A98}"/>
                </a:ext>
              </a:extLst>
            </p:cNvPr>
            <p:cNvGrpSpPr/>
            <p:nvPr/>
          </p:nvGrpSpPr>
          <p:grpSpPr>
            <a:xfrm>
              <a:off x="8165722" y="3750823"/>
              <a:ext cx="1250663" cy="699949"/>
              <a:chOff x="8165722" y="3660866"/>
              <a:chExt cx="1250663" cy="699949"/>
            </a:xfrm>
          </p:grpSpPr>
          <p:sp>
            <p:nvSpPr>
              <p:cNvPr id="25" name="テキスト ボックス 24">
                <a:extLst>
                  <a:ext uri="{FF2B5EF4-FFF2-40B4-BE49-F238E27FC236}">
                    <a16:creationId xmlns:a16="http://schemas.microsoft.com/office/drawing/2014/main" id="{BBDF749D-7844-FD3A-3FB6-63C207319F8E}"/>
                  </a:ext>
                </a:extLst>
              </p:cNvPr>
              <p:cNvSpPr txBox="1"/>
              <p:nvPr/>
            </p:nvSpPr>
            <p:spPr>
              <a:xfrm>
                <a:off x="8165722" y="3660866"/>
                <a:ext cx="1250663" cy="348109"/>
              </a:xfrm>
              <a:prstGeom prst="rect">
                <a:avLst/>
              </a:prstGeom>
              <a:noFill/>
            </p:spPr>
            <p:txBody>
              <a:bodyPr wrap="none" rtlCol="0">
                <a:spAutoFit/>
              </a:bodyPr>
              <a:lstStyle/>
              <a:p>
                <a:pPr defTabSz="844083" eaLnBrk="0" hangingPunct="0">
                  <a:defRPr/>
                </a:pPr>
                <a:r>
                  <a:rPr lang="ja-JP" altLang="en-US" sz="1662" b="1" dirty="0"/>
                  <a:t>平和な社会</a:t>
                </a:r>
              </a:p>
            </p:txBody>
          </p:sp>
          <p:sp>
            <p:nvSpPr>
              <p:cNvPr id="33" name="テキスト ボックス 32">
                <a:extLst>
                  <a:ext uri="{FF2B5EF4-FFF2-40B4-BE49-F238E27FC236}">
                    <a16:creationId xmlns:a16="http://schemas.microsoft.com/office/drawing/2014/main" id="{F2955C67-D241-88E6-DE23-21C4A9375B35}"/>
                  </a:ext>
                </a:extLst>
              </p:cNvPr>
              <p:cNvSpPr txBox="1"/>
              <p:nvPr/>
            </p:nvSpPr>
            <p:spPr>
              <a:xfrm>
                <a:off x="8272322" y="4012706"/>
                <a:ext cx="1037463" cy="348109"/>
              </a:xfrm>
              <a:prstGeom prst="rect">
                <a:avLst/>
              </a:prstGeom>
              <a:noFill/>
            </p:spPr>
            <p:txBody>
              <a:bodyPr wrap="none" rtlCol="0">
                <a:spAutoFit/>
              </a:bodyPr>
              <a:lstStyle/>
              <a:p>
                <a:pPr defTabSz="844083" eaLnBrk="0" hangingPunct="0">
                  <a:defRPr/>
                </a:pPr>
                <a:r>
                  <a:rPr lang="ja-JP" altLang="en-US" sz="1662" b="1" dirty="0"/>
                  <a:t>世界平和</a:t>
                </a:r>
              </a:p>
            </p:txBody>
          </p:sp>
        </p:grpSp>
      </p:grpSp>
      <p:sp>
        <p:nvSpPr>
          <p:cNvPr id="36" name="テキスト ボックス 35">
            <a:extLst>
              <a:ext uri="{FF2B5EF4-FFF2-40B4-BE49-F238E27FC236}">
                <a16:creationId xmlns:a16="http://schemas.microsoft.com/office/drawing/2014/main" id="{7FE91CB9-7017-8DE2-69CD-C6FDDFDC6BBF}"/>
              </a:ext>
            </a:extLst>
          </p:cNvPr>
          <p:cNvSpPr txBox="1"/>
          <p:nvPr/>
        </p:nvSpPr>
        <p:spPr>
          <a:xfrm>
            <a:off x="948849" y="1729290"/>
            <a:ext cx="8190952" cy="923330"/>
          </a:xfrm>
          <a:prstGeom prst="rect">
            <a:avLst/>
          </a:prstGeom>
          <a:noFill/>
        </p:spPr>
        <p:txBody>
          <a:bodyPr wrap="square" rtlCol="0">
            <a:spAutoFit/>
          </a:bodyPr>
          <a:lstStyle/>
          <a:p>
            <a:r>
              <a:rPr kumimoji="1" lang="ja-JP" altLang="en-US" dirty="0"/>
              <a:t>超音波処理による発芽の促進効果が古くより知られている。収穫後の野菜、果物、花卉を活性化して日持ちを延伸するなど、農業流通に革新をもたらせる可能性がある。</a:t>
            </a:r>
          </a:p>
        </p:txBody>
      </p:sp>
      <p:sp>
        <p:nvSpPr>
          <p:cNvPr id="4" name="テキスト ボックス 3">
            <a:extLst>
              <a:ext uri="{FF2B5EF4-FFF2-40B4-BE49-F238E27FC236}">
                <a16:creationId xmlns:a16="http://schemas.microsoft.com/office/drawing/2014/main" id="{063B0C4F-0359-F8E8-B182-B145261FDA87}"/>
              </a:ext>
            </a:extLst>
          </p:cNvPr>
          <p:cNvSpPr txBox="1"/>
          <p:nvPr/>
        </p:nvSpPr>
        <p:spPr>
          <a:xfrm>
            <a:off x="948848" y="3441483"/>
            <a:ext cx="8190952" cy="923330"/>
          </a:xfrm>
          <a:prstGeom prst="rect">
            <a:avLst/>
          </a:prstGeom>
          <a:noFill/>
        </p:spPr>
        <p:txBody>
          <a:bodyPr wrap="square" rtlCol="0">
            <a:spAutoFit/>
          </a:bodyPr>
          <a:lstStyle/>
          <a:p>
            <a:r>
              <a:rPr kumimoji="1" lang="ja-JP" altLang="en-US" dirty="0"/>
              <a:t>予防原則に従って安全基準以下であっても残留農薬、食品添加剤、可塑剤等を洗浄除去することは、食の安全・安心を深化し、医食同源による予防医療の社会実装を加速する。</a:t>
            </a:r>
          </a:p>
        </p:txBody>
      </p:sp>
      <p:sp>
        <p:nvSpPr>
          <p:cNvPr id="20" name="テキスト ボックス 19">
            <a:extLst>
              <a:ext uri="{FF2B5EF4-FFF2-40B4-BE49-F238E27FC236}">
                <a16:creationId xmlns:a16="http://schemas.microsoft.com/office/drawing/2014/main" id="{20758480-5529-DA6B-8D74-54AAB991D454}"/>
              </a:ext>
            </a:extLst>
          </p:cNvPr>
          <p:cNvSpPr txBox="1"/>
          <p:nvPr/>
        </p:nvSpPr>
        <p:spPr>
          <a:xfrm>
            <a:off x="9244282" y="278640"/>
            <a:ext cx="340158" cy="461665"/>
          </a:xfrm>
          <a:prstGeom prst="rect">
            <a:avLst/>
          </a:prstGeom>
          <a:noFill/>
        </p:spPr>
        <p:txBody>
          <a:bodyPr wrap="none" rtlCol="0">
            <a:spAutoFit/>
          </a:bodyPr>
          <a:lstStyle/>
          <a:p>
            <a:r>
              <a:rPr kumimoji="1" lang="en-US" altLang="ja-JP" sz="2400" dirty="0"/>
              <a:t>8</a:t>
            </a:r>
            <a:endParaRPr kumimoji="1" lang="ja-JP" altLang="en-US" sz="2400" dirty="0"/>
          </a:p>
        </p:txBody>
      </p:sp>
    </p:spTree>
    <p:extLst>
      <p:ext uri="{BB962C8B-B14F-4D97-AF65-F5344CB8AC3E}">
        <p14:creationId xmlns:p14="http://schemas.microsoft.com/office/powerpoint/2010/main" val="415508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DB90465-33FB-FC88-F005-1447A78E04D0}"/>
              </a:ext>
            </a:extLst>
          </p:cNvPr>
          <p:cNvSpPr txBox="1"/>
          <p:nvPr/>
        </p:nvSpPr>
        <p:spPr>
          <a:xfrm>
            <a:off x="296182" y="247524"/>
            <a:ext cx="603242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食材を超音波洗浄する効用（植物性食材）</a:t>
            </a:r>
          </a:p>
        </p:txBody>
      </p:sp>
      <p:sp>
        <p:nvSpPr>
          <p:cNvPr id="5" name="テキスト ボックス 4">
            <a:extLst>
              <a:ext uri="{FF2B5EF4-FFF2-40B4-BE49-F238E27FC236}">
                <a16:creationId xmlns:a16="http://schemas.microsoft.com/office/drawing/2014/main" id="{2CA46F84-66A0-5F2A-FC98-A8000B778D6C}"/>
              </a:ext>
            </a:extLst>
          </p:cNvPr>
          <p:cNvSpPr txBox="1"/>
          <p:nvPr/>
        </p:nvSpPr>
        <p:spPr>
          <a:xfrm>
            <a:off x="410748" y="797484"/>
            <a:ext cx="9084504" cy="1477328"/>
          </a:xfrm>
          <a:prstGeom prst="rect">
            <a:avLst/>
          </a:prstGeom>
          <a:noFill/>
        </p:spPr>
        <p:txBody>
          <a:bodyPr wrap="square" rtlCol="0">
            <a:spAutoFit/>
          </a:bodyPr>
          <a:lstStyle/>
          <a:p>
            <a:r>
              <a:rPr kumimoji="1" lang="ja-JP" altLang="en-US" dirty="0"/>
              <a:t>　超音波処理により、植物（野菜、果物）の萎れていた葉が伸長し、瑞々しさが回復・維持されることを発見しました。エチレンシグナルが抑制されて気孔が閉じた状態が持続するために、吸水し回復したみずみずしさ、シャキシャキ感が長く持続するほか、超音波処理によって植物ホルモンの作用が変化することを明らかにしました。（参考文献＝右</a:t>
            </a:r>
            <a:r>
              <a:rPr kumimoji="1" lang="en-US" altLang="ja-JP" dirty="0"/>
              <a:t>QR</a:t>
            </a:r>
            <a:r>
              <a:rPr kumimoji="1" lang="ja-JP" altLang="en-US" dirty="0"/>
              <a:t>コードを参照）</a:t>
            </a:r>
          </a:p>
        </p:txBody>
      </p:sp>
      <p:sp>
        <p:nvSpPr>
          <p:cNvPr id="6" name="テキスト ボックス 5">
            <a:extLst>
              <a:ext uri="{FF2B5EF4-FFF2-40B4-BE49-F238E27FC236}">
                <a16:creationId xmlns:a16="http://schemas.microsoft.com/office/drawing/2014/main" id="{85492362-C426-879D-A8AC-54DE382D7FE5}"/>
              </a:ext>
            </a:extLst>
          </p:cNvPr>
          <p:cNvSpPr txBox="1"/>
          <p:nvPr/>
        </p:nvSpPr>
        <p:spPr>
          <a:xfrm>
            <a:off x="347248" y="4798796"/>
            <a:ext cx="9211504" cy="2061718"/>
          </a:xfrm>
          <a:prstGeom prst="rect">
            <a:avLst/>
          </a:prstGeom>
          <a:noFill/>
        </p:spPr>
        <p:txBody>
          <a:bodyPr wrap="square" rtlCol="0">
            <a:spAutoFit/>
          </a:bodyPr>
          <a:lstStyle/>
          <a:p>
            <a:pPr>
              <a:lnSpc>
                <a:spcPts val="2200"/>
              </a:lnSpc>
            </a:pPr>
            <a:r>
              <a:rPr kumimoji="1" lang="ja-JP" altLang="en-US" u="sng" dirty="0">
                <a:latin typeface="+mn-ea"/>
              </a:rPr>
              <a:t>野菜・果物類における効用：</a:t>
            </a:r>
            <a:endParaRPr kumimoji="1" lang="en-US" altLang="ja-JP" dirty="0">
              <a:latin typeface="+mn-ea"/>
            </a:endParaRPr>
          </a:p>
          <a:p>
            <a:pPr marL="266700" indent="-266700">
              <a:lnSpc>
                <a:spcPts val="2200"/>
              </a:lnSpc>
            </a:pPr>
            <a:r>
              <a:rPr kumimoji="1" lang="ja-JP" altLang="en-US" dirty="0">
                <a:latin typeface="+mn-ea"/>
              </a:rPr>
              <a:t>１）表面に残留する土ほこり（放射能含む）、泥汚れ、雑菌、農薬、ワックス、添加剤等が除去される。</a:t>
            </a:r>
            <a:endParaRPr kumimoji="1" lang="en-US" altLang="ja-JP" dirty="0">
              <a:latin typeface="+mn-ea"/>
            </a:endParaRPr>
          </a:p>
          <a:p>
            <a:pPr marL="266700" indent="-266700">
              <a:lnSpc>
                <a:spcPts val="2200"/>
              </a:lnSpc>
            </a:pPr>
            <a:r>
              <a:rPr kumimoji="1" lang="ja-JP" altLang="en-US" dirty="0">
                <a:latin typeface="+mn-ea"/>
              </a:rPr>
              <a:t>２）レタス、白菜のような縮れた葉、ブロッコリー、エノキダケなどの複雑な形状のもの、モヤシなどの細い形状のものも洗浄が可能。</a:t>
            </a:r>
            <a:endParaRPr kumimoji="1" lang="en-US" altLang="ja-JP" dirty="0">
              <a:latin typeface="+mn-ea"/>
            </a:endParaRPr>
          </a:p>
          <a:p>
            <a:pPr marL="266700" indent="-266700">
              <a:lnSpc>
                <a:spcPts val="2200"/>
              </a:lnSpc>
            </a:pPr>
            <a:r>
              <a:rPr kumimoji="1" lang="ja-JP" altLang="en-US" dirty="0">
                <a:latin typeface="+mn-ea"/>
              </a:rPr>
              <a:t>３）長期間（１か月以上）にわたり冷蔵庫内で鮮度を維持できる。</a:t>
            </a:r>
            <a:endParaRPr kumimoji="1" lang="en-US" altLang="ja-JP" dirty="0">
              <a:latin typeface="+mn-ea"/>
            </a:endParaRPr>
          </a:p>
          <a:p>
            <a:pPr marL="266700" indent="-266700">
              <a:lnSpc>
                <a:spcPts val="2200"/>
              </a:lnSpc>
            </a:pPr>
            <a:r>
              <a:rPr kumimoji="1" lang="ja-JP" altLang="en-US" dirty="0">
                <a:latin typeface="+mn-ea"/>
              </a:rPr>
              <a:t>４）米研ぎが可能</a:t>
            </a:r>
            <a:endParaRPr kumimoji="1" lang="en-US" altLang="ja-JP" dirty="0">
              <a:latin typeface="+mn-ea"/>
            </a:endParaRPr>
          </a:p>
        </p:txBody>
      </p:sp>
      <p:grpSp>
        <p:nvGrpSpPr>
          <p:cNvPr id="7" name="グループ化 6">
            <a:extLst>
              <a:ext uri="{FF2B5EF4-FFF2-40B4-BE49-F238E27FC236}">
                <a16:creationId xmlns:a16="http://schemas.microsoft.com/office/drawing/2014/main" id="{7B3380E9-C079-B365-3028-B6BAF0625BC0}"/>
              </a:ext>
            </a:extLst>
          </p:cNvPr>
          <p:cNvGrpSpPr/>
          <p:nvPr/>
        </p:nvGrpSpPr>
        <p:grpSpPr>
          <a:xfrm>
            <a:off x="1073558" y="2530482"/>
            <a:ext cx="3656869" cy="1905797"/>
            <a:chOff x="1305339" y="3137933"/>
            <a:chExt cx="3024187" cy="1576071"/>
          </a:xfrm>
        </p:grpSpPr>
        <p:pic>
          <p:nvPicPr>
            <p:cNvPr id="8" name="Picture 23" descr="小松菜">
              <a:extLst>
                <a:ext uri="{FF2B5EF4-FFF2-40B4-BE49-F238E27FC236}">
                  <a16:creationId xmlns:a16="http://schemas.microsoft.com/office/drawing/2014/main" id="{B0F02405-7619-96E1-3702-1DF494E3A237}"/>
                </a:ext>
              </a:extLst>
            </p:cNvPr>
            <p:cNvPicPr>
              <a:picLocks noChangeAspect="1" noChangeArrowheads="1"/>
            </p:cNvPicPr>
            <p:nvPr/>
          </p:nvPicPr>
          <p:blipFill>
            <a:blip r:embed="rId2" cstate="print"/>
            <a:srcRect/>
            <a:stretch>
              <a:fillRect/>
            </a:stretch>
          </p:blipFill>
          <p:spPr bwMode="auto">
            <a:xfrm>
              <a:off x="1305339" y="3178891"/>
              <a:ext cx="3024187" cy="1535113"/>
            </a:xfrm>
            <a:prstGeom prst="rect">
              <a:avLst/>
            </a:prstGeom>
            <a:noFill/>
            <a:ln w="9525">
              <a:noFill/>
              <a:miter lim="800000"/>
              <a:headEnd/>
              <a:tailEnd/>
            </a:ln>
          </p:spPr>
        </p:pic>
        <p:sp>
          <p:nvSpPr>
            <p:cNvPr id="9" name="Text Box 24">
              <a:extLst>
                <a:ext uri="{FF2B5EF4-FFF2-40B4-BE49-F238E27FC236}">
                  <a16:creationId xmlns:a16="http://schemas.microsoft.com/office/drawing/2014/main" id="{8A6684F3-95D8-E744-D8B0-B4C022986C11}"/>
                </a:ext>
              </a:extLst>
            </p:cNvPr>
            <p:cNvSpPr txBox="1">
              <a:spLocks noChangeArrowheads="1"/>
            </p:cNvSpPr>
            <p:nvPr/>
          </p:nvSpPr>
          <p:spPr bwMode="auto">
            <a:xfrm>
              <a:off x="3057948" y="3137933"/>
              <a:ext cx="863600" cy="254528"/>
            </a:xfrm>
            <a:prstGeom prst="rect">
              <a:avLst/>
            </a:prstGeom>
            <a:solidFill>
              <a:schemeClr val="bg1"/>
            </a:solidFill>
            <a:ln w="9525">
              <a:noFill/>
              <a:miter lim="800000"/>
              <a:headEnd/>
              <a:tailEnd/>
            </a:ln>
          </p:spPr>
          <p:txBody>
            <a:bodyPr>
              <a:spAutoFit/>
            </a:bodyPr>
            <a:lstStyle/>
            <a:p>
              <a:pPr algn="ctr" defTabSz="914400">
                <a:defRPr/>
              </a:pPr>
              <a:r>
                <a:rPr kumimoji="1" lang="ja-JP" altLang="en-US" sz="1400" dirty="0">
                  <a:solidFill>
                    <a:prstClr val="black"/>
                  </a:solidFill>
                  <a:latin typeface="Calibri"/>
                  <a:ea typeface="ＭＳ Ｐゴシック" panose="020B0600070205080204" pitchFamily="50" charset="-128"/>
                </a:rPr>
                <a:t>超音波あり</a:t>
              </a:r>
            </a:p>
          </p:txBody>
        </p:sp>
        <p:sp>
          <p:nvSpPr>
            <p:cNvPr id="10" name="Text Box 25">
              <a:extLst>
                <a:ext uri="{FF2B5EF4-FFF2-40B4-BE49-F238E27FC236}">
                  <a16:creationId xmlns:a16="http://schemas.microsoft.com/office/drawing/2014/main" id="{B8616363-3301-4712-04EA-B5E8A784226D}"/>
                </a:ext>
              </a:extLst>
            </p:cNvPr>
            <p:cNvSpPr txBox="1">
              <a:spLocks noChangeArrowheads="1"/>
            </p:cNvSpPr>
            <p:nvPr/>
          </p:nvSpPr>
          <p:spPr bwMode="auto">
            <a:xfrm>
              <a:off x="1667671" y="3137933"/>
              <a:ext cx="935037" cy="254528"/>
            </a:xfrm>
            <a:prstGeom prst="rect">
              <a:avLst/>
            </a:prstGeom>
            <a:solidFill>
              <a:schemeClr val="bg1"/>
            </a:solidFill>
            <a:ln w="9525">
              <a:noFill/>
              <a:miter lim="800000"/>
              <a:headEnd/>
              <a:tailEnd/>
            </a:ln>
          </p:spPr>
          <p:txBody>
            <a:bodyPr>
              <a:spAutoFit/>
            </a:bodyPr>
            <a:lstStyle/>
            <a:p>
              <a:pPr algn="ctr" defTabSz="914400">
                <a:defRPr/>
              </a:pPr>
              <a:r>
                <a:rPr kumimoji="1" lang="ja-JP" altLang="en-US" sz="1400" dirty="0">
                  <a:solidFill>
                    <a:prstClr val="black"/>
                  </a:solidFill>
                  <a:latin typeface="Calibri"/>
                  <a:ea typeface="ＭＳ Ｐゴシック" panose="020B0600070205080204" pitchFamily="50" charset="-128"/>
                </a:rPr>
                <a:t>超音波なし</a:t>
              </a:r>
            </a:p>
          </p:txBody>
        </p:sp>
        <p:sp>
          <p:nvSpPr>
            <p:cNvPr id="11" name="Text Box 21">
              <a:extLst>
                <a:ext uri="{FF2B5EF4-FFF2-40B4-BE49-F238E27FC236}">
                  <a16:creationId xmlns:a16="http://schemas.microsoft.com/office/drawing/2014/main" id="{A13BEE4A-7AF3-C5C4-EA38-BCC6CECBAF71}"/>
                </a:ext>
              </a:extLst>
            </p:cNvPr>
            <p:cNvSpPr txBox="1">
              <a:spLocks noChangeArrowheads="1"/>
            </p:cNvSpPr>
            <p:nvPr/>
          </p:nvSpPr>
          <p:spPr bwMode="auto">
            <a:xfrm>
              <a:off x="2135189" y="4452579"/>
              <a:ext cx="1152525" cy="254528"/>
            </a:xfrm>
            <a:prstGeom prst="rect">
              <a:avLst/>
            </a:prstGeom>
            <a:noFill/>
            <a:ln w="9525">
              <a:noFill/>
              <a:miter lim="800000"/>
              <a:headEnd/>
              <a:tailEnd/>
            </a:ln>
          </p:spPr>
          <p:txBody>
            <a:bodyPr>
              <a:spAutoFit/>
            </a:bodyPr>
            <a:lstStyle/>
            <a:p>
              <a:pPr algn="ctr" defTabSz="914400"/>
              <a:r>
                <a:rPr kumimoji="1" lang="ja-JP" altLang="en-US" sz="1400" dirty="0">
                  <a:solidFill>
                    <a:schemeClr val="bg1"/>
                  </a:solidFill>
                  <a:latin typeface="Calibri"/>
                  <a:ea typeface="ＭＳ Ｐゴシック" panose="020B0600070205080204" pitchFamily="50" charset="-128"/>
                </a:rPr>
                <a:t>小松菜</a:t>
              </a:r>
            </a:p>
          </p:txBody>
        </p:sp>
      </p:grpSp>
      <p:pic>
        <p:nvPicPr>
          <p:cNvPr id="12" name="図 11" descr="QR コード&#10;&#10;自動的に生成された説明">
            <a:extLst>
              <a:ext uri="{FF2B5EF4-FFF2-40B4-BE49-F238E27FC236}">
                <a16:creationId xmlns:a16="http://schemas.microsoft.com/office/drawing/2014/main" id="{6421D2F0-94AA-69DC-42B5-0ADB6C6DD136}"/>
              </a:ext>
            </a:extLst>
          </p:cNvPr>
          <p:cNvPicPr>
            <a:picLocks noChangeAspect="1"/>
          </p:cNvPicPr>
          <p:nvPr/>
        </p:nvPicPr>
        <p:blipFill rotWithShape="1">
          <a:blip r:embed="rId3">
            <a:extLst>
              <a:ext uri="{28A0092B-C50C-407E-A947-70E740481C1C}">
                <a14:useLocalDpi xmlns:a14="http://schemas.microsoft.com/office/drawing/2010/main" val="0"/>
              </a:ext>
            </a:extLst>
          </a:blip>
          <a:srcRect l="996" r="19973" b="18422"/>
          <a:stretch/>
        </p:blipFill>
        <p:spPr>
          <a:xfrm>
            <a:off x="8885320" y="2037998"/>
            <a:ext cx="819001" cy="828555"/>
          </a:xfrm>
          <a:prstGeom prst="rect">
            <a:avLst/>
          </a:prstGeom>
        </p:spPr>
      </p:pic>
      <p:pic>
        <p:nvPicPr>
          <p:cNvPr id="13" name="図 12">
            <a:extLst>
              <a:ext uri="{FF2B5EF4-FFF2-40B4-BE49-F238E27FC236}">
                <a16:creationId xmlns:a16="http://schemas.microsoft.com/office/drawing/2014/main" id="{1B6421AE-5576-2FB0-04CA-5284E01FF5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17" t="6065" r="12441" b="4248"/>
          <a:stretch/>
        </p:blipFill>
        <p:spPr>
          <a:xfrm>
            <a:off x="5668905" y="2324803"/>
            <a:ext cx="2841902" cy="2668270"/>
          </a:xfrm>
          <a:prstGeom prst="rect">
            <a:avLst/>
          </a:prstGeom>
        </p:spPr>
      </p:pic>
      <p:sp>
        <p:nvSpPr>
          <p:cNvPr id="14" name="Text Box 21">
            <a:extLst>
              <a:ext uri="{FF2B5EF4-FFF2-40B4-BE49-F238E27FC236}">
                <a16:creationId xmlns:a16="http://schemas.microsoft.com/office/drawing/2014/main" id="{D51E6020-C429-B72F-CE20-709477462790}"/>
              </a:ext>
            </a:extLst>
          </p:cNvPr>
          <p:cNvSpPr txBox="1">
            <a:spLocks noChangeArrowheads="1"/>
          </p:cNvSpPr>
          <p:nvPr/>
        </p:nvSpPr>
        <p:spPr bwMode="auto">
          <a:xfrm>
            <a:off x="5756275" y="4687755"/>
            <a:ext cx="2667162" cy="307777"/>
          </a:xfrm>
          <a:prstGeom prst="rect">
            <a:avLst/>
          </a:prstGeom>
          <a:noFill/>
          <a:ln w="9525">
            <a:noFill/>
            <a:miter lim="800000"/>
            <a:headEnd/>
            <a:tailEnd/>
          </a:ln>
        </p:spPr>
        <p:txBody>
          <a:bodyPr wrap="square">
            <a:spAutoFit/>
          </a:bodyPr>
          <a:lstStyle/>
          <a:p>
            <a:pPr algn="ctr" defTabSz="914400"/>
            <a:r>
              <a:rPr kumimoji="1" lang="ja-JP" altLang="en-US" sz="1400" dirty="0">
                <a:solidFill>
                  <a:schemeClr val="bg1"/>
                </a:solidFill>
                <a:latin typeface="Calibri"/>
                <a:ea typeface="ＭＳ Ｐゴシック" panose="020B0600070205080204" pitchFamily="50" charset="-128"/>
              </a:rPr>
              <a:t>超音波洗浄したホウレン草</a:t>
            </a:r>
          </a:p>
        </p:txBody>
      </p:sp>
      <p:sp>
        <p:nvSpPr>
          <p:cNvPr id="3" name="テキスト ボックス 2">
            <a:extLst>
              <a:ext uri="{FF2B5EF4-FFF2-40B4-BE49-F238E27FC236}">
                <a16:creationId xmlns:a16="http://schemas.microsoft.com/office/drawing/2014/main" id="{22054698-81D2-BBB5-C1BB-60DAC660928F}"/>
              </a:ext>
            </a:extLst>
          </p:cNvPr>
          <p:cNvSpPr txBox="1"/>
          <p:nvPr/>
        </p:nvSpPr>
        <p:spPr>
          <a:xfrm>
            <a:off x="9364163" y="280298"/>
            <a:ext cx="340158" cy="461665"/>
          </a:xfrm>
          <a:prstGeom prst="rect">
            <a:avLst/>
          </a:prstGeom>
          <a:noFill/>
        </p:spPr>
        <p:txBody>
          <a:bodyPr wrap="none" rtlCol="0">
            <a:spAutoFit/>
          </a:bodyPr>
          <a:lstStyle/>
          <a:p>
            <a:r>
              <a:rPr kumimoji="1" lang="en-US" altLang="ja-JP" sz="2400" dirty="0"/>
              <a:t>9</a:t>
            </a:r>
            <a:endParaRPr kumimoji="1" lang="ja-JP" altLang="en-US" sz="2400" dirty="0"/>
          </a:p>
        </p:txBody>
      </p:sp>
    </p:spTree>
    <p:extLst>
      <p:ext uri="{BB962C8B-B14F-4D97-AF65-F5344CB8AC3E}">
        <p14:creationId xmlns:p14="http://schemas.microsoft.com/office/powerpoint/2010/main" val="12133765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1665</TotalTime>
  <Words>2131</Words>
  <Application>Microsoft Office PowerPoint</Application>
  <PresentationFormat>A4 210 x 297 mm</PresentationFormat>
  <Paragraphs>259</Paragraphs>
  <Slides>15</Slides>
  <Notes>3</Notes>
  <HiddenSlides>0</HiddenSlides>
  <MMClips>0</MMClips>
  <ScaleCrop>false</ScaleCrop>
  <HeadingPairs>
    <vt:vector size="6" baseType="variant">
      <vt:variant>
        <vt:lpstr>使用されているフォント</vt:lpstr>
      </vt:variant>
      <vt:variant>
        <vt:i4>9</vt:i4>
      </vt:variant>
      <vt:variant>
        <vt:lpstr>テーマ</vt:lpstr>
      </vt:variant>
      <vt:variant>
        <vt:i4>4</vt:i4>
      </vt:variant>
      <vt:variant>
        <vt:lpstr>スライド タイトル</vt:lpstr>
      </vt:variant>
      <vt:variant>
        <vt:i4>15</vt:i4>
      </vt:variant>
    </vt:vector>
  </HeadingPairs>
  <TitlesOfParts>
    <vt:vector size="28" baseType="lpstr">
      <vt:lpstr>Meiryo UI</vt:lpstr>
      <vt:lpstr>ＭＳ Ｐゴシック</vt:lpstr>
      <vt:lpstr>メイリオ</vt:lpstr>
      <vt:lpstr>游ゴシック</vt:lpstr>
      <vt:lpstr>游明朝 Light</vt:lpstr>
      <vt:lpstr>Arial</vt:lpstr>
      <vt:lpstr>Calibri</vt:lpstr>
      <vt:lpstr>Calibri Light</vt:lpstr>
      <vt:lpstr>Times New Roman</vt:lpstr>
      <vt:lpstr>Office テーマ</vt:lpstr>
      <vt:lpstr>1_Office テーマ</vt:lpstr>
      <vt:lpstr>2_Office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尾田　正二</dc:creator>
  <cp:lastModifiedBy>尾田 正二</cp:lastModifiedBy>
  <cp:revision>132</cp:revision>
  <cp:lastPrinted>2023-01-25T04:12:24Z</cp:lastPrinted>
  <dcterms:created xsi:type="dcterms:W3CDTF">2022-01-05T02:35:51Z</dcterms:created>
  <dcterms:modified xsi:type="dcterms:W3CDTF">2023-02-08T05:47:11Z</dcterms:modified>
</cp:coreProperties>
</file>