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2A9D93-53FB-4771-8B32-3B5831D08F57}">
  <a:tblStyle styleId="{E72A9D93-53FB-4771-8B32-3B5831D08F5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14d6f4bc25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14d6f4bc25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14d6f4bc25_4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14d6f4bc25_4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14d6f4bc25_4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14d6f4bc25_4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14d6f4bc25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14d6f4bc25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14d6f4bc25_8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14d6f4bc25_8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14d6f4bc25_4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14d6f4bc25_4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14d6f4bc25_4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14d6f4bc25_4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14d6f4bc25_4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14d6f4bc25_4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14d6f4bc25_8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14d6f4bc25_8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14d6f4bc25_8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14d6f4bc25_8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14d6f4bc2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14d6f4bc2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14d6f4bc2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14d6f4bc2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14d6f4bc2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14d6f4bc2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14d6f4bc2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14d6f4bc2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14d6f4bc25_1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14d6f4bc25_1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14d6f4bc25_1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14d6f4bc25_1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14d6f4bc25_1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14d6f4bc25_1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14d6f4bc2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14d6f4bc2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14d6f4bc25_1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14d6f4bc25_1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14d6f4bc25_1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14d6f4bc25_1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14d6f4bc25_1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14d6f4bc25_1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14d6f4bc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14d6f4bc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14d6f4bc25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14d6f4bc25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写真は豆乳になってます。</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14d6f4bc2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14d6f4bc2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14d6f4bc25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14d6f4bc25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14d6f4bc25_4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14d6f4bc25_4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14d6f4bc2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14d6f4bc2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14d6f4bc25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14d6f4bc25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14d6f4bc25_1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14d6f4bc25_1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14d6f4bc25_1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14d6f4bc25_1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14d6f4bc25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14d6f4bc25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14d6f4bc25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14d6f4bc25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14d6f4bc2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14d6f4bc2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14d6f4bc25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14d6f4bc25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14d6f4bc25_4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14d6f4bc25_4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14d6f4bc25_4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14d6f4bc25_4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8.jpg"/><Relationship Id="rId5" Type="http://schemas.openxmlformats.org/officeDocument/2006/relationships/image" Target="../media/image10.jpg"/><Relationship Id="rId6" Type="http://schemas.openxmlformats.org/officeDocument/2006/relationships/image" Target="../media/image33.jpg"/><Relationship Id="rId7"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jpg"/><Relationship Id="rId4" Type="http://schemas.openxmlformats.org/officeDocument/2006/relationships/image" Target="../media/image35.jp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4.png"/><Relationship Id="rId6" Type="http://schemas.openxmlformats.org/officeDocument/2006/relationships/image" Target="../media/image19.png"/><Relationship Id="rId7"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1.jp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2.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image" Target="../media/image18.jp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ja" sz="4400">
                <a:latin typeface="HiraMinPro-W3"/>
                <a:ea typeface="HiraMinPro-W3"/>
                <a:cs typeface="HiraMinPro-W3"/>
                <a:sym typeface="HiraMinPro-W3"/>
              </a:rPr>
              <a:t>超音波洗浄による食物への影響</a:t>
            </a:r>
            <a:endParaRPr sz="4400">
              <a:latin typeface="HiraMinPro-W3"/>
              <a:ea typeface="HiraMinPro-W3"/>
              <a:cs typeface="HiraMinPro-W3"/>
              <a:sym typeface="HiraMinPro-W3"/>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Clr>
                <a:schemeClr val="dk1"/>
              </a:buClr>
              <a:buSzPts val="1018"/>
              <a:buFont typeface="Arial"/>
              <a:buNone/>
            </a:pPr>
            <a:r>
              <a:rPr lang="ja" sz="2710">
                <a:solidFill>
                  <a:schemeClr val="dk1"/>
                </a:solidFill>
                <a:latin typeface="HiraMinPro-W3"/>
                <a:ea typeface="HiraMinPro-W3"/>
                <a:cs typeface="HiraMinPro-W3"/>
                <a:sym typeface="HiraMinPro-W3"/>
              </a:rPr>
              <a:t>サバの正体を探る</a:t>
            </a:r>
            <a:endParaRPr sz="490">
              <a:latin typeface="HiraMinPro-W3"/>
              <a:ea typeface="HiraMinPro-W3"/>
              <a:cs typeface="HiraMinPro-W3"/>
              <a:sym typeface="HiraMinPro-W3"/>
            </a:endParaRPr>
          </a:p>
        </p:txBody>
      </p:sp>
      <p:sp>
        <p:nvSpPr>
          <p:cNvPr id="56" name="Google Shape;56;p13"/>
          <p:cNvSpPr txBox="1"/>
          <p:nvPr/>
        </p:nvSpPr>
        <p:spPr>
          <a:xfrm>
            <a:off x="6814550" y="3316300"/>
            <a:ext cx="2017800" cy="20319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Clr>
                <a:schemeClr val="dk1"/>
              </a:buClr>
              <a:buSzPts val="1100"/>
              <a:buFont typeface="Arial"/>
              <a:buNone/>
            </a:pPr>
            <a:r>
              <a:rPr lang="ja" sz="2000">
                <a:solidFill>
                  <a:schemeClr val="dk1"/>
                </a:solidFill>
                <a:latin typeface="HiraMinPro-W3"/>
                <a:ea typeface="HiraMinPro-W3"/>
                <a:cs typeface="HiraMinPro-W3"/>
                <a:sym typeface="HiraMinPro-W3"/>
              </a:rPr>
              <a:t>尾田研：　神田</a:t>
            </a:r>
            <a:endParaRPr sz="2000">
              <a:solidFill>
                <a:schemeClr val="dk1"/>
              </a:solidFill>
              <a:latin typeface="HiraMinPro-W3"/>
              <a:ea typeface="HiraMinPro-W3"/>
              <a:cs typeface="HiraMinPro-W3"/>
              <a:sym typeface="HiraMinPro-W3"/>
            </a:endParaRPr>
          </a:p>
          <a:p>
            <a:pPr indent="0" lvl="0" marL="0" rtl="0" algn="r">
              <a:lnSpc>
                <a:spcPct val="115000"/>
              </a:lnSpc>
              <a:spcBef>
                <a:spcPts val="0"/>
              </a:spcBef>
              <a:spcAft>
                <a:spcPts val="0"/>
              </a:spcAft>
              <a:buClr>
                <a:schemeClr val="dk1"/>
              </a:buClr>
              <a:buSzPts val="1100"/>
              <a:buFont typeface="Arial"/>
              <a:buNone/>
            </a:pPr>
            <a:r>
              <a:rPr lang="ja" sz="2000">
                <a:solidFill>
                  <a:schemeClr val="dk1"/>
                </a:solidFill>
                <a:latin typeface="HiraMinPro-W3"/>
                <a:ea typeface="HiraMinPro-W3"/>
                <a:cs typeface="HiraMinPro-W3"/>
                <a:sym typeface="HiraMinPro-W3"/>
              </a:rPr>
              <a:t>亀之園</a:t>
            </a:r>
            <a:endParaRPr sz="2000">
              <a:solidFill>
                <a:schemeClr val="dk1"/>
              </a:solidFill>
              <a:latin typeface="HiraMinPro-W3"/>
              <a:ea typeface="HiraMinPro-W3"/>
              <a:cs typeface="HiraMinPro-W3"/>
              <a:sym typeface="HiraMinPro-W3"/>
            </a:endParaRPr>
          </a:p>
          <a:p>
            <a:pPr indent="0" lvl="0" marL="0" rtl="0" algn="r">
              <a:lnSpc>
                <a:spcPct val="115000"/>
              </a:lnSpc>
              <a:spcBef>
                <a:spcPts val="0"/>
              </a:spcBef>
              <a:spcAft>
                <a:spcPts val="0"/>
              </a:spcAft>
              <a:buClr>
                <a:schemeClr val="dk1"/>
              </a:buClr>
              <a:buSzPts val="1100"/>
              <a:buFont typeface="Arial"/>
              <a:buNone/>
            </a:pPr>
            <a:r>
              <a:rPr lang="ja" sz="2000">
                <a:solidFill>
                  <a:schemeClr val="dk1"/>
                </a:solidFill>
                <a:latin typeface="HiraMinPro-W3"/>
                <a:ea typeface="HiraMinPro-W3"/>
                <a:cs typeface="HiraMinPro-W3"/>
                <a:sym typeface="HiraMinPro-W3"/>
              </a:rPr>
              <a:t>野本</a:t>
            </a:r>
            <a:endParaRPr sz="2000">
              <a:solidFill>
                <a:schemeClr val="dk1"/>
              </a:solidFill>
              <a:latin typeface="HiraMinPro-W3"/>
              <a:ea typeface="HiraMinPro-W3"/>
              <a:cs typeface="HiraMinPro-W3"/>
              <a:sym typeface="HiraMinPro-W3"/>
            </a:endParaRPr>
          </a:p>
          <a:p>
            <a:pPr indent="0" lvl="0" marL="0" rtl="0" algn="r">
              <a:lnSpc>
                <a:spcPct val="115000"/>
              </a:lnSpc>
              <a:spcBef>
                <a:spcPts val="0"/>
              </a:spcBef>
              <a:spcAft>
                <a:spcPts val="0"/>
              </a:spcAft>
              <a:buNone/>
            </a:pPr>
            <a:r>
              <a:rPr lang="ja" sz="2000">
                <a:solidFill>
                  <a:schemeClr val="dk1"/>
                </a:solidFill>
                <a:latin typeface="HiraMinPro-W3"/>
                <a:ea typeface="HiraMinPro-W3"/>
                <a:cs typeface="HiraMinPro-W3"/>
                <a:sym typeface="HiraMinPro-W3"/>
              </a:rPr>
              <a:t>片桐</a:t>
            </a:r>
            <a:endParaRPr sz="2000">
              <a:solidFill>
                <a:schemeClr val="dk1"/>
              </a:solidFill>
              <a:latin typeface="HiraMinPro-W3"/>
              <a:ea typeface="HiraMinPro-W3"/>
              <a:cs typeface="HiraMinPro-W3"/>
              <a:sym typeface="HiraMinPro-W3"/>
            </a:endParaRPr>
          </a:p>
          <a:p>
            <a:pPr indent="0" lvl="0" marL="0" rtl="0" algn="r">
              <a:spcBef>
                <a:spcPts val="0"/>
              </a:spcBef>
              <a:spcAft>
                <a:spcPts val="0"/>
              </a:spcAft>
              <a:buNone/>
            </a:pPr>
            <a:r>
              <a:rPr lang="ja" sz="2800">
                <a:solidFill>
                  <a:schemeClr val="dk2"/>
                </a:solidFill>
                <a:latin typeface="HiraMinPro-W3"/>
                <a:ea typeface="HiraMinPro-W3"/>
                <a:cs typeface="HiraMinPro-W3"/>
                <a:sym typeface="HiraMinPro-W3"/>
              </a:rPr>
              <a:t> </a:t>
            </a:r>
            <a:endParaRPr/>
          </a:p>
        </p:txBody>
      </p:sp>
      <p:sp>
        <p:nvSpPr>
          <p:cNvPr id="57" name="Google Shape;5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p:nvPr/>
        </p:nvSpPr>
        <p:spPr>
          <a:xfrm>
            <a:off x="4922375" y="0"/>
            <a:ext cx="44229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ja" sz="1900">
                <a:latin typeface="HiraMinPro-W3"/>
                <a:ea typeface="HiraMinPro-W3"/>
                <a:cs typeface="HiraMinPro-W3"/>
                <a:sym typeface="HiraMinPro-W3"/>
              </a:rPr>
              <a:t>洗浄結果②（超音波洗浄によって味に変化が出る）</a:t>
            </a:r>
            <a:endParaRPr b="1" sz="1900">
              <a:latin typeface="HiraMinPro-W3"/>
              <a:ea typeface="HiraMinPro-W3"/>
              <a:cs typeface="HiraMinPro-W3"/>
              <a:sym typeface="HiraMinPro-W3"/>
            </a:endParaRPr>
          </a:p>
        </p:txBody>
      </p:sp>
      <p:sp>
        <p:nvSpPr>
          <p:cNvPr id="141" name="Google Shape;141;p22"/>
          <p:cNvSpPr txBox="1"/>
          <p:nvPr>
            <p:ph idx="1" type="body"/>
          </p:nvPr>
        </p:nvSpPr>
        <p:spPr>
          <a:xfrm>
            <a:off x="498825" y="1152475"/>
            <a:ext cx="2904000" cy="3416400"/>
          </a:xfrm>
          <a:prstGeom prst="rect">
            <a:avLst/>
          </a:prstGeom>
        </p:spPr>
        <p:txBody>
          <a:bodyPr anchorCtr="0" anchor="t" bIns="91425" lIns="91425" spcFirstLastPara="1" rIns="91425" wrap="square" tIns="91425">
            <a:normAutofit fontScale="77500" lnSpcReduction="20000"/>
          </a:bodyPr>
          <a:lstStyle/>
          <a:p>
            <a:pPr indent="0" lvl="0" marL="457200" rtl="0" algn="l">
              <a:spcBef>
                <a:spcPts val="0"/>
              </a:spcBef>
              <a:spcAft>
                <a:spcPts val="0"/>
              </a:spcAft>
              <a:buNone/>
            </a:pPr>
            <a:r>
              <a:rPr b="1" lang="ja">
                <a:solidFill>
                  <a:schemeClr val="dk1"/>
                </a:solidFill>
                <a:latin typeface="HiraMinPro-W3"/>
                <a:ea typeface="HiraMinPro-W3"/>
                <a:cs typeface="HiraMinPro-W3"/>
                <a:sym typeface="HiraMinPro-W3"/>
              </a:rPr>
              <a:t>果物系</a:t>
            </a:r>
            <a:endParaRPr b="1">
              <a:solidFill>
                <a:schemeClr val="dk1"/>
              </a:solidFill>
              <a:latin typeface="HiraMinPro-W3"/>
              <a:ea typeface="HiraMinPro-W3"/>
              <a:cs typeface="HiraMinPro-W3"/>
              <a:sym typeface="HiraMinPro-W3"/>
            </a:endParaRPr>
          </a:p>
          <a:p>
            <a:pPr indent="-297497"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バナナ（経過）</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ブドウ（経過）</a:t>
            </a:r>
            <a:endParaRPr>
              <a:solidFill>
                <a:schemeClr val="dk1"/>
              </a:solidFill>
              <a:highlight>
                <a:srgbClr val="CFE2F3"/>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イチゴ</a:t>
            </a:r>
            <a:endParaRPr>
              <a:solidFill>
                <a:schemeClr val="dk1"/>
              </a:solidFill>
              <a:highlight>
                <a:srgbClr val="CFE2F3"/>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メロゴールド</a:t>
            </a:r>
            <a:endParaRPr>
              <a:solidFill>
                <a:schemeClr val="dk1"/>
              </a:solidFill>
              <a:highlight>
                <a:srgbClr val="CFE2F3"/>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リンゴ（経過）</a:t>
            </a:r>
            <a:endParaRPr>
              <a:solidFill>
                <a:schemeClr val="dk1"/>
              </a:solidFill>
              <a:latin typeface="HiraMinPro-W3"/>
              <a:ea typeface="HiraMinPro-W3"/>
              <a:cs typeface="HiraMinPro-W3"/>
              <a:sym typeface="HiraMinPro-W3"/>
            </a:endParaRPr>
          </a:p>
          <a:p>
            <a:pPr indent="0" lvl="0" marL="457200" rtl="0" algn="l">
              <a:spcBef>
                <a:spcPts val="1200"/>
              </a:spcBef>
              <a:spcAft>
                <a:spcPts val="0"/>
              </a:spcAft>
              <a:buNone/>
            </a:pPr>
            <a:r>
              <a:rPr b="1" lang="ja">
                <a:solidFill>
                  <a:schemeClr val="dk1"/>
                </a:solidFill>
                <a:latin typeface="HiraMinPro-W3"/>
                <a:ea typeface="HiraMinPro-W3"/>
                <a:cs typeface="HiraMinPro-W3"/>
                <a:sym typeface="HiraMinPro-W3"/>
              </a:rPr>
              <a:t>野菜系</a:t>
            </a:r>
            <a:endParaRPr b="1">
              <a:solidFill>
                <a:schemeClr val="dk1"/>
              </a:solidFill>
              <a:latin typeface="HiraMinPro-W3"/>
              <a:ea typeface="HiraMinPro-W3"/>
              <a:cs typeface="HiraMinPro-W3"/>
              <a:sym typeface="HiraMinPro-W3"/>
            </a:endParaRPr>
          </a:p>
          <a:p>
            <a:pPr indent="-297497"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小松菜</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ほうれん草</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にんじん</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しめじ</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ミニトマト</a:t>
            </a:r>
            <a:endParaRPr>
              <a:solidFill>
                <a:schemeClr val="dk1"/>
              </a:solidFill>
              <a:highlight>
                <a:srgbClr val="CFE2F3"/>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キャベツ</a:t>
            </a:r>
            <a:endParaRPr>
              <a:solidFill>
                <a:schemeClr val="dk1"/>
              </a:solidFill>
              <a:highlight>
                <a:srgbClr val="CFE2F3"/>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レタス</a:t>
            </a:r>
            <a:endParaRPr>
              <a:solidFill>
                <a:schemeClr val="dk1"/>
              </a:solidFill>
              <a:highlight>
                <a:srgbClr val="CFE2F3"/>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米</a:t>
            </a:r>
            <a:endParaRPr>
              <a:solidFill>
                <a:schemeClr val="dk1"/>
              </a:solidFill>
              <a:highlight>
                <a:srgbClr val="CFE2F3"/>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さつまいも</a:t>
            </a:r>
            <a:endParaRPr>
              <a:solidFill>
                <a:schemeClr val="dk1"/>
              </a:solidFill>
              <a:latin typeface="HiraMinPro-W3"/>
              <a:ea typeface="HiraMinPro-W3"/>
              <a:cs typeface="HiraMinPro-W3"/>
              <a:sym typeface="HiraMinPro-W3"/>
            </a:endParaRPr>
          </a:p>
        </p:txBody>
      </p:sp>
      <p:sp>
        <p:nvSpPr>
          <p:cNvPr id="142" name="Google Shape;142;p22"/>
          <p:cNvSpPr txBox="1"/>
          <p:nvPr>
            <p:ph idx="1" type="body"/>
          </p:nvPr>
        </p:nvSpPr>
        <p:spPr>
          <a:xfrm>
            <a:off x="2488425" y="1152475"/>
            <a:ext cx="2756700" cy="3416400"/>
          </a:xfrm>
          <a:prstGeom prst="rect">
            <a:avLst/>
          </a:prstGeom>
        </p:spPr>
        <p:txBody>
          <a:bodyPr anchorCtr="0" anchor="t" bIns="91425" lIns="91425" spcFirstLastPara="1" rIns="91425" wrap="square" tIns="91425">
            <a:normAutofit fontScale="92500" lnSpcReduction="20000"/>
          </a:bodyPr>
          <a:lstStyle/>
          <a:p>
            <a:pPr indent="0" lvl="0" marL="457200" rtl="0" algn="l">
              <a:spcBef>
                <a:spcPts val="0"/>
              </a:spcBef>
              <a:spcAft>
                <a:spcPts val="0"/>
              </a:spcAft>
              <a:buNone/>
            </a:pPr>
            <a:r>
              <a:rPr b="1" lang="ja">
                <a:solidFill>
                  <a:schemeClr val="dk1"/>
                </a:solidFill>
                <a:latin typeface="HiraMinPro-W3"/>
                <a:ea typeface="HiraMinPro-W3"/>
                <a:cs typeface="HiraMinPro-W3"/>
                <a:sym typeface="HiraMinPro-W3"/>
              </a:rPr>
              <a:t>肉類</a:t>
            </a:r>
            <a:endParaRPr b="1">
              <a:solidFill>
                <a:schemeClr val="dk1"/>
              </a:solidFill>
              <a:latin typeface="HiraMinPro-W3"/>
              <a:ea typeface="HiraMinPro-W3"/>
              <a:cs typeface="HiraMinPro-W3"/>
              <a:sym typeface="HiraMinPro-W3"/>
            </a:endParaRPr>
          </a:p>
          <a:p>
            <a:pPr indent="-310832" lvl="1" marL="914400" rtl="0" algn="l">
              <a:spcBef>
                <a:spcPts val="120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鯖</a:t>
            </a:r>
            <a:endParaRPr>
              <a:solidFill>
                <a:schemeClr val="dk1"/>
              </a:solidFill>
              <a:highlight>
                <a:srgbClr val="CFE2F3"/>
              </a:highlight>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鶏肉</a:t>
            </a:r>
            <a:endParaRPr>
              <a:solidFill>
                <a:schemeClr val="dk1"/>
              </a:solidFill>
              <a:highlight>
                <a:srgbClr val="CFE2F3"/>
              </a:highlight>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豚肉</a:t>
            </a:r>
            <a:endParaRPr>
              <a:solidFill>
                <a:schemeClr val="dk1"/>
              </a:solidFill>
              <a:highlight>
                <a:srgbClr val="CFE2F3"/>
              </a:highlight>
              <a:latin typeface="HiraMinPro-W3"/>
              <a:ea typeface="HiraMinPro-W3"/>
              <a:cs typeface="HiraMinPro-W3"/>
              <a:sym typeface="HiraMinPro-W3"/>
            </a:endParaRPr>
          </a:p>
          <a:p>
            <a:pPr indent="0" lvl="0" marL="457200" rtl="0" algn="l">
              <a:spcBef>
                <a:spcPts val="1200"/>
              </a:spcBef>
              <a:spcAft>
                <a:spcPts val="0"/>
              </a:spcAft>
              <a:buNone/>
            </a:pPr>
            <a:r>
              <a:rPr b="1" lang="ja">
                <a:solidFill>
                  <a:schemeClr val="dk1"/>
                </a:solidFill>
                <a:latin typeface="HiraMinPro-W3"/>
                <a:ea typeface="HiraMinPro-W3"/>
                <a:cs typeface="HiraMinPro-W3"/>
                <a:sym typeface="HiraMinPro-W3"/>
              </a:rPr>
              <a:t>二枚貝</a:t>
            </a:r>
            <a:endParaRPr b="1">
              <a:solidFill>
                <a:schemeClr val="dk1"/>
              </a:solidFill>
              <a:latin typeface="HiraMinPro-W3"/>
              <a:ea typeface="HiraMinPro-W3"/>
              <a:cs typeface="HiraMinPro-W3"/>
              <a:sym typeface="HiraMinPro-W3"/>
            </a:endParaRPr>
          </a:p>
          <a:p>
            <a:pPr indent="-310832" lvl="1" marL="914400" rtl="0" algn="l">
              <a:spcBef>
                <a:spcPts val="120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アサリ</a:t>
            </a:r>
            <a:endParaRPr>
              <a:solidFill>
                <a:schemeClr val="dk1"/>
              </a:solidFill>
              <a:highlight>
                <a:srgbClr val="CFE2F3"/>
              </a:highlight>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highlight>
                  <a:srgbClr val="CFE2F3"/>
                </a:highlight>
                <a:latin typeface="HiraMinPro-W3"/>
                <a:ea typeface="HiraMinPro-W3"/>
                <a:cs typeface="HiraMinPro-W3"/>
                <a:sym typeface="HiraMinPro-W3"/>
              </a:rPr>
              <a:t>シジミ</a:t>
            </a:r>
            <a:endParaRPr>
              <a:solidFill>
                <a:schemeClr val="dk1"/>
              </a:solidFill>
              <a:highlight>
                <a:srgbClr val="CFE2F3"/>
              </a:highlight>
              <a:latin typeface="HiraMinPro-W3"/>
              <a:ea typeface="HiraMinPro-W3"/>
              <a:cs typeface="HiraMinPro-W3"/>
              <a:sym typeface="HiraMinPro-W3"/>
            </a:endParaRPr>
          </a:p>
          <a:p>
            <a:pPr indent="0" lvl="0" marL="457200" rtl="0" algn="l">
              <a:spcBef>
                <a:spcPts val="1200"/>
              </a:spcBef>
              <a:spcAft>
                <a:spcPts val="0"/>
              </a:spcAft>
              <a:buNone/>
            </a:pPr>
            <a:r>
              <a:rPr b="1" lang="ja">
                <a:solidFill>
                  <a:schemeClr val="dk1"/>
                </a:solidFill>
                <a:latin typeface="HiraMinPro-W3"/>
                <a:ea typeface="HiraMinPro-W3"/>
                <a:cs typeface="HiraMinPro-W3"/>
                <a:sym typeface="HiraMinPro-W3"/>
              </a:rPr>
              <a:t>加工食品</a:t>
            </a:r>
            <a:endParaRPr b="1">
              <a:solidFill>
                <a:schemeClr val="dk1"/>
              </a:solidFill>
              <a:latin typeface="HiraMinPro-W3"/>
              <a:ea typeface="HiraMinPro-W3"/>
              <a:cs typeface="HiraMinPro-W3"/>
              <a:sym typeface="HiraMinPro-W3"/>
            </a:endParaRPr>
          </a:p>
          <a:p>
            <a:pPr indent="-310832"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豆腐 多種</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豆乳</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ヨーグルト</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卵豆腐</a:t>
            </a:r>
            <a:endParaRPr>
              <a:solidFill>
                <a:schemeClr val="dk1"/>
              </a:solidFill>
              <a:latin typeface="HiraMinPro-W3"/>
              <a:ea typeface="HiraMinPro-W3"/>
              <a:cs typeface="HiraMinPro-W3"/>
              <a:sym typeface="HiraMinPro-W3"/>
            </a:endParaRPr>
          </a:p>
        </p:txBody>
      </p:sp>
      <p:pic>
        <p:nvPicPr>
          <p:cNvPr id="143" name="Google Shape;143;p22"/>
          <p:cNvPicPr preferRelativeResize="0"/>
          <p:nvPr/>
        </p:nvPicPr>
        <p:blipFill>
          <a:blip r:embed="rId3">
            <a:alphaModFix/>
          </a:blip>
          <a:stretch>
            <a:fillRect/>
          </a:stretch>
        </p:blipFill>
        <p:spPr>
          <a:xfrm>
            <a:off x="5628772" y="1152475"/>
            <a:ext cx="2756701" cy="3675602"/>
          </a:xfrm>
          <a:prstGeom prst="rect">
            <a:avLst/>
          </a:prstGeom>
          <a:noFill/>
          <a:ln>
            <a:noFill/>
          </a:ln>
        </p:spPr>
      </p:pic>
      <p:pic>
        <p:nvPicPr>
          <p:cNvPr id="144" name="Google Shape;144;p22"/>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145" name="Google Shape;14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
        <p:nvSpPr>
          <p:cNvPr id="146" name="Google Shape;146;p22"/>
          <p:cNvSpPr txBox="1"/>
          <p:nvPr/>
        </p:nvSpPr>
        <p:spPr>
          <a:xfrm>
            <a:off x="6996450" y="798675"/>
            <a:ext cx="124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t>図5：塩サバ</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txBox="1"/>
          <p:nvPr>
            <p:ph type="title"/>
          </p:nvPr>
        </p:nvSpPr>
        <p:spPr>
          <a:xfrm>
            <a:off x="240525" y="2403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ja" sz="2400">
                <a:latin typeface="HiraMinPro-W3"/>
                <a:ea typeface="HiraMinPro-W3"/>
                <a:cs typeface="HiraMinPro-W3"/>
                <a:sym typeface="HiraMinPro-W3"/>
              </a:rPr>
              <a:t>洗浄結果②（超音波洗浄によって味に変化が出る）</a:t>
            </a:r>
            <a:endParaRPr b="1" sz="2400">
              <a:latin typeface="HiraMinPro-W3"/>
              <a:ea typeface="HiraMinPro-W3"/>
              <a:cs typeface="HiraMinPro-W3"/>
              <a:sym typeface="HiraMinPro-W3"/>
            </a:endParaRPr>
          </a:p>
        </p:txBody>
      </p:sp>
      <p:sp>
        <p:nvSpPr>
          <p:cNvPr id="152" name="Google Shape;152;p23"/>
          <p:cNvSpPr txBox="1"/>
          <p:nvPr>
            <p:ph idx="1" type="body"/>
          </p:nvPr>
        </p:nvSpPr>
        <p:spPr>
          <a:xfrm>
            <a:off x="588900" y="1190100"/>
            <a:ext cx="4173600" cy="3518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a:latin typeface="HiraMinPro-W3"/>
                <a:ea typeface="HiraMinPro-W3"/>
                <a:cs typeface="HiraMinPro-W3"/>
                <a:sym typeface="HiraMinPro-W3"/>
              </a:rPr>
              <a:t>イチゴ</a:t>
            </a:r>
            <a:endParaRPr b="1">
              <a:latin typeface="HiraMinPro-W3"/>
              <a:ea typeface="HiraMinPro-W3"/>
              <a:cs typeface="HiraMinPro-W3"/>
              <a:sym typeface="HiraMinPro-W3"/>
            </a:endParaRPr>
          </a:p>
          <a:p>
            <a:pPr indent="0" lvl="0" marL="0" rtl="0" algn="l">
              <a:spcBef>
                <a:spcPts val="1200"/>
              </a:spcBef>
              <a:spcAft>
                <a:spcPts val="0"/>
              </a:spcAft>
              <a:buNone/>
            </a:pPr>
            <a:r>
              <a:rPr lang="ja"/>
              <a:t>　　　　　　　　　　　　　　　　　</a:t>
            </a:r>
            <a:endParaRPr/>
          </a:p>
          <a:p>
            <a:pPr indent="0" lvl="0" marL="0" rtl="0" algn="l">
              <a:spcBef>
                <a:spcPts val="1200"/>
              </a:spcBef>
              <a:spcAft>
                <a:spcPts val="1200"/>
              </a:spcAft>
              <a:buNone/>
            </a:pPr>
            <a:r>
              <a:t/>
            </a:r>
            <a:endParaRPr/>
          </a:p>
        </p:txBody>
      </p:sp>
      <p:pic>
        <p:nvPicPr>
          <p:cNvPr id="153" name="Google Shape;153;p23"/>
          <p:cNvPicPr preferRelativeResize="0"/>
          <p:nvPr/>
        </p:nvPicPr>
        <p:blipFill rotWithShape="1">
          <a:blip r:embed="rId3">
            <a:alphaModFix/>
          </a:blip>
          <a:srcRect b="27705" l="27792" r="0" t="21036"/>
          <a:stretch/>
        </p:blipFill>
        <p:spPr>
          <a:xfrm>
            <a:off x="2729413" y="1759725"/>
            <a:ext cx="1622173" cy="1699123"/>
          </a:xfrm>
          <a:prstGeom prst="rect">
            <a:avLst/>
          </a:prstGeom>
          <a:noFill/>
          <a:ln>
            <a:noFill/>
          </a:ln>
        </p:spPr>
      </p:pic>
      <p:pic>
        <p:nvPicPr>
          <p:cNvPr id="154" name="Google Shape;154;p23"/>
          <p:cNvPicPr preferRelativeResize="0"/>
          <p:nvPr/>
        </p:nvPicPr>
        <p:blipFill rotWithShape="1">
          <a:blip r:embed="rId4">
            <a:alphaModFix/>
          </a:blip>
          <a:srcRect b="32792" l="10474" r="0" t="10077"/>
          <a:stretch/>
        </p:blipFill>
        <p:spPr>
          <a:xfrm>
            <a:off x="771063" y="1759725"/>
            <a:ext cx="1804650" cy="1699123"/>
          </a:xfrm>
          <a:prstGeom prst="rect">
            <a:avLst/>
          </a:prstGeom>
          <a:noFill/>
          <a:ln>
            <a:noFill/>
          </a:ln>
        </p:spPr>
      </p:pic>
      <p:sp>
        <p:nvSpPr>
          <p:cNvPr id="155" name="Google Shape;155;p23"/>
          <p:cNvSpPr txBox="1"/>
          <p:nvPr/>
        </p:nvSpPr>
        <p:spPr>
          <a:xfrm>
            <a:off x="887638" y="3770125"/>
            <a:ext cx="1622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latin typeface="HiraMinPro-W3"/>
                <a:ea typeface="HiraMinPro-W3"/>
                <a:cs typeface="HiraMinPro-W3"/>
                <a:sym typeface="HiraMinPro-W3"/>
              </a:rPr>
              <a:t>処理前糖度：12</a:t>
            </a:r>
            <a:endParaRPr>
              <a:latin typeface="HiraMinPro-W3"/>
              <a:ea typeface="HiraMinPro-W3"/>
              <a:cs typeface="HiraMinPro-W3"/>
              <a:sym typeface="HiraMinPro-W3"/>
            </a:endParaRPr>
          </a:p>
          <a:p>
            <a:pPr indent="0" lvl="0" marL="0" rtl="0" algn="ctr">
              <a:spcBef>
                <a:spcPts val="0"/>
              </a:spcBef>
              <a:spcAft>
                <a:spcPts val="0"/>
              </a:spcAft>
              <a:buNone/>
            </a:pPr>
            <a:r>
              <a:rPr lang="ja">
                <a:latin typeface="HiraMinPro-W3"/>
                <a:ea typeface="HiraMinPro-W3"/>
                <a:cs typeface="HiraMinPro-W3"/>
                <a:sym typeface="HiraMinPro-W3"/>
              </a:rPr>
              <a:t>（イチゴ）</a:t>
            </a:r>
            <a:endParaRPr>
              <a:latin typeface="HiraMinPro-W3"/>
              <a:ea typeface="HiraMinPro-W3"/>
              <a:cs typeface="HiraMinPro-W3"/>
              <a:sym typeface="HiraMinPro-W3"/>
            </a:endParaRPr>
          </a:p>
        </p:txBody>
      </p:sp>
      <p:sp>
        <p:nvSpPr>
          <p:cNvPr id="156" name="Google Shape;156;p23"/>
          <p:cNvSpPr txBox="1"/>
          <p:nvPr/>
        </p:nvSpPr>
        <p:spPr>
          <a:xfrm>
            <a:off x="2699125" y="3770125"/>
            <a:ext cx="1622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latin typeface="HiraMinPro-W3"/>
                <a:ea typeface="HiraMinPro-W3"/>
                <a:cs typeface="HiraMinPro-W3"/>
                <a:sym typeface="HiraMinPro-W3"/>
              </a:rPr>
              <a:t>処理後糖度：11</a:t>
            </a:r>
            <a:endParaRPr>
              <a:latin typeface="HiraMinPro-W3"/>
              <a:ea typeface="HiraMinPro-W3"/>
              <a:cs typeface="HiraMinPro-W3"/>
              <a:sym typeface="HiraMinPro-W3"/>
            </a:endParaRPr>
          </a:p>
          <a:p>
            <a:pPr indent="0" lvl="0" marL="0" rtl="0" algn="ctr">
              <a:spcBef>
                <a:spcPts val="0"/>
              </a:spcBef>
              <a:spcAft>
                <a:spcPts val="0"/>
              </a:spcAft>
              <a:buNone/>
            </a:pPr>
            <a:r>
              <a:rPr lang="ja">
                <a:latin typeface="HiraMinPro-W3"/>
                <a:ea typeface="HiraMinPro-W3"/>
                <a:cs typeface="HiraMinPro-W3"/>
                <a:sym typeface="HiraMinPro-W3"/>
              </a:rPr>
              <a:t>（イチゴ）</a:t>
            </a:r>
            <a:endParaRPr>
              <a:latin typeface="HiraMinPro-W3"/>
              <a:ea typeface="HiraMinPro-W3"/>
              <a:cs typeface="HiraMinPro-W3"/>
              <a:sym typeface="HiraMinPro-W3"/>
            </a:endParaRPr>
          </a:p>
        </p:txBody>
      </p:sp>
      <p:sp>
        <p:nvSpPr>
          <p:cNvPr id="157" name="Google Shape;157;p23"/>
          <p:cNvSpPr txBox="1"/>
          <p:nvPr/>
        </p:nvSpPr>
        <p:spPr>
          <a:xfrm>
            <a:off x="4734075" y="2198000"/>
            <a:ext cx="4173600" cy="2055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HiraMinPro-W3"/>
              <a:buChar char="●"/>
            </a:pPr>
            <a:r>
              <a:rPr lang="ja" sz="1800">
                <a:latin typeface="HiraMinPro-W3"/>
                <a:ea typeface="HiraMinPro-W3"/>
                <a:cs typeface="HiraMinPro-W3"/>
                <a:sym typeface="HiraMinPro-W3"/>
              </a:rPr>
              <a:t>洗浄前に比べ、</a:t>
            </a:r>
            <a:r>
              <a:rPr lang="ja" sz="1800">
                <a:latin typeface="HiraMinPro-W3"/>
                <a:ea typeface="HiraMinPro-W3"/>
                <a:cs typeface="HiraMinPro-W3"/>
                <a:sym typeface="HiraMinPro-W3"/>
              </a:rPr>
              <a:t>酸味が弱まり、甘く感じる</a:t>
            </a:r>
            <a:endParaRPr sz="1800">
              <a:latin typeface="HiraMinPro-W3"/>
              <a:ea typeface="HiraMinPro-W3"/>
              <a:cs typeface="HiraMinPro-W3"/>
              <a:sym typeface="HiraMinPro-W3"/>
            </a:endParaRPr>
          </a:p>
          <a:p>
            <a:pPr indent="-342900" lvl="0" marL="457200" rtl="0" algn="l">
              <a:spcBef>
                <a:spcPts val="0"/>
              </a:spcBef>
              <a:spcAft>
                <a:spcPts val="0"/>
              </a:spcAft>
              <a:buSzPts val="1800"/>
              <a:buFont typeface="HiraMinPro-W3"/>
              <a:buChar char="●"/>
            </a:pPr>
            <a:r>
              <a:rPr lang="ja" sz="1800">
                <a:latin typeface="HiraMinPro-W3"/>
                <a:ea typeface="HiraMinPro-W3"/>
                <a:cs typeface="HiraMinPro-W3"/>
                <a:sym typeface="HiraMinPro-W3"/>
              </a:rPr>
              <a:t>しかし数値上糖度は1減少</a:t>
            </a:r>
            <a:endParaRPr sz="1800">
              <a:latin typeface="HiraMinPro-W3"/>
              <a:ea typeface="HiraMinPro-W3"/>
              <a:cs typeface="HiraMinPro-W3"/>
              <a:sym typeface="HiraMinPro-W3"/>
            </a:endParaRPr>
          </a:p>
          <a:p>
            <a:pPr indent="-342900" lvl="0" marL="457200" rtl="0" algn="l">
              <a:spcBef>
                <a:spcPts val="0"/>
              </a:spcBef>
              <a:spcAft>
                <a:spcPts val="0"/>
              </a:spcAft>
              <a:buSzPts val="1800"/>
              <a:buFont typeface="HiraMinPro-W3"/>
              <a:buChar char="●"/>
            </a:pPr>
            <a:r>
              <a:rPr lang="ja" sz="1800">
                <a:latin typeface="HiraMinPro-W3"/>
                <a:ea typeface="HiraMinPro-W3"/>
                <a:cs typeface="HiraMinPro-W3"/>
                <a:sym typeface="HiraMinPro-W3"/>
              </a:rPr>
              <a:t>硬さの変化は特に見られず</a:t>
            </a:r>
            <a:endParaRPr sz="1800">
              <a:latin typeface="HiraMinPro-W3"/>
              <a:ea typeface="HiraMinPro-W3"/>
              <a:cs typeface="HiraMinPro-W3"/>
              <a:sym typeface="HiraMinPro-W3"/>
            </a:endParaRPr>
          </a:p>
        </p:txBody>
      </p:sp>
      <p:pic>
        <p:nvPicPr>
          <p:cNvPr id="158" name="Google Shape;158;p23"/>
          <p:cNvPicPr preferRelativeResize="0"/>
          <p:nvPr/>
        </p:nvPicPr>
        <p:blipFill>
          <a:blip r:embed="rId5">
            <a:alphaModFix/>
          </a:blip>
          <a:stretch>
            <a:fillRect/>
          </a:stretch>
        </p:blipFill>
        <p:spPr>
          <a:xfrm>
            <a:off x="8695775" y="4798550"/>
            <a:ext cx="320475" cy="248200"/>
          </a:xfrm>
          <a:prstGeom prst="rect">
            <a:avLst/>
          </a:prstGeom>
          <a:noFill/>
          <a:ln>
            <a:noFill/>
          </a:ln>
        </p:spPr>
      </p:pic>
      <p:sp>
        <p:nvSpPr>
          <p:cNvPr id="159" name="Google Shape;15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4"/>
          <p:cNvSpPr txBox="1"/>
          <p:nvPr>
            <p:ph type="title"/>
          </p:nvPr>
        </p:nvSpPr>
        <p:spPr>
          <a:xfrm>
            <a:off x="240525" y="2403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ja" sz="2400">
                <a:latin typeface="HiraMinPro-W3"/>
                <a:ea typeface="HiraMinPro-W3"/>
                <a:cs typeface="HiraMinPro-W3"/>
                <a:sym typeface="HiraMinPro-W3"/>
              </a:rPr>
              <a:t>洗浄結果②（超音波洗浄によって味に変化が出る）</a:t>
            </a:r>
            <a:endParaRPr b="1" sz="2400">
              <a:latin typeface="HiraMinPro-W3"/>
              <a:ea typeface="HiraMinPro-W3"/>
              <a:cs typeface="HiraMinPro-W3"/>
              <a:sym typeface="HiraMinPro-W3"/>
            </a:endParaRPr>
          </a:p>
        </p:txBody>
      </p:sp>
      <p:sp>
        <p:nvSpPr>
          <p:cNvPr id="165" name="Google Shape;165;p24"/>
          <p:cNvSpPr txBox="1"/>
          <p:nvPr>
            <p:ph idx="1" type="body"/>
          </p:nvPr>
        </p:nvSpPr>
        <p:spPr>
          <a:xfrm>
            <a:off x="177975" y="1201325"/>
            <a:ext cx="4173600" cy="3518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a:solidFill>
                  <a:schemeClr val="dk1"/>
                </a:solidFill>
                <a:latin typeface="HiraMinPro-W3"/>
                <a:ea typeface="HiraMinPro-W3"/>
                <a:cs typeface="HiraMinPro-W3"/>
                <a:sym typeface="HiraMinPro-W3"/>
              </a:rPr>
              <a:t>ブドウ</a:t>
            </a:r>
            <a:endParaRPr b="1">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a:t>　　　　　　　　　　　　　　　　　</a:t>
            </a:r>
            <a:endParaRPr/>
          </a:p>
          <a:p>
            <a:pPr indent="0" lvl="0" marL="0" rtl="0" algn="l">
              <a:spcBef>
                <a:spcPts val="1200"/>
              </a:spcBef>
              <a:spcAft>
                <a:spcPts val="1200"/>
              </a:spcAft>
              <a:buNone/>
            </a:pPr>
            <a:r>
              <a:t/>
            </a:r>
            <a:endParaRPr/>
          </a:p>
        </p:txBody>
      </p:sp>
      <p:pic>
        <p:nvPicPr>
          <p:cNvPr id="166" name="Google Shape;166;p24"/>
          <p:cNvPicPr preferRelativeResize="0"/>
          <p:nvPr/>
        </p:nvPicPr>
        <p:blipFill rotWithShape="1">
          <a:blip r:embed="rId3">
            <a:alphaModFix/>
          </a:blip>
          <a:srcRect b="0" l="18086" r="0" t="29062"/>
          <a:stretch/>
        </p:blipFill>
        <p:spPr>
          <a:xfrm>
            <a:off x="652025" y="1879488"/>
            <a:ext cx="3402726" cy="2228304"/>
          </a:xfrm>
          <a:prstGeom prst="rect">
            <a:avLst/>
          </a:prstGeom>
          <a:noFill/>
          <a:ln>
            <a:noFill/>
          </a:ln>
        </p:spPr>
      </p:pic>
      <p:sp>
        <p:nvSpPr>
          <p:cNvPr id="167" name="Google Shape;167;p24"/>
          <p:cNvSpPr txBox="1"/>
          <p:nvPr/>
        </p:nvSpPr>
        <p:spPr>
          <a:xfrm>
            <a:off x="2418438" y="4063036"/>
            <a:ext cx="268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200">
                <a:latin typeface="HiraMinPro-W3"/>
                <a:ea typeface="HiraMinPro-W3"/>
                <a:cs typeface="HiraMinPro-W3"/>
                <a:sym typeface="HiraMinPro-W3"/>
              </a:rPr>
              <a:t>左：処理前  右：処理後</a:t>
            </a:r>
            <a:endParaRPr sz="1200">
              <a:latin typeface="HiraMinPro-W3"/>
              <a:ea typeface="HiraMinPro-W3"/>
              <a:cs typeface="HiraMinPro-W3"/>
              <a:sym typeface="HiraMinPro-W3"/>
            </a:endParaRPr>
          </a:p>
        </p:txBody>
      </p:sp>
      <p:sp>
        <p:nvSpPr>
          <p:cNvPr id="168" name="Google Shape;168;p24"/>
          <p:cNvSpPr txBox="1"/>
          <p:nvPr/>
        </p:nvSpPr>
        <p:spPr>
          <a:xfrm>
            <a:off x="4765513" y="1879500"/>
            <a:ext cx="3365400" cy="13083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HiraMinPro-W3"/>
              <a:buChar char="●"/>
            </a:pPr>
            <a:r>
              <a:rPr lang="ja" sz="1500">
                <a:latin typeface="HiraMinPro-W3"/>
                <a:ea typeface="HiraMinPro-W3"/>
                <a:cs typeface="HiraMinPro-W3"/>
                <a:sym typeface="HiraMinPro-W3"/>
              </a:rPr>
              <a:t>皮：よりシャキシャキした食感</a:t>
            </a:r>
            <a:endParaRPr sz="1500">
              <a:latin typeface="HiraMinPro-W3"/>
              <a:ea typeface="HiraMinPro-W3"/>
              <a:cs typeface="HiraMinPro-W3"/>
              <a:sym typeface="HiraMinPro-W3"/>
            </a:endParaRPr>
          </a:p>
          <a:p>
            <a:pPr indent="-323850" lvl="0" marL="457200" rtl="0" algn="l">
              <a:spcBef>
                <a:spcPts val="0"/>
              </a:spcBef>
              <a:spcAft>
                <a:spcPts val="0"/>
              </a:spcAft>
              <a:buSzPts val="1500"/>
              <a:buFont typeface="HiraMinPro-W3"/>
              <a:buChar char="●"/>
            </a:pPr>
            <a:r>
              <a:rPr lang="ja" sz="1500">
                <a:latin typeface="HiraMinPro-W3"/>
                <a:ea typeface="HiraMinPro-W3"/>
                <a:cs typeface="HiraMinPro-W3"/>
                <a:sym typeface="HiraMinPro-W3"/>
              </a:rPr>
              <a:t>酸味が消え甘味が増した</a:t>
            </a:r>
            <a:endParaRPr sz="1500">
              <a:latin typeface="HiraMinPro-W3"/>
              <a:ea typeface="HiraMinPro-W3"/>
              <a:cs typeface="HiraMinPro-W3"/>
              <a:sym typeface="HiraMinPro-W3"/>
            </a:endParaRPr>
          </a:p>
          <a:p>
            <a:pPr indent="-323850" lvl="0" marL="457200" rtl="0" algn="l">
              <a:spcBef>
                <a:spcPts val="0"/>
              </a:spcBef>
              <a:spcAft>
                <a:spcPts val="0"/>
              </a:spcAft>
              <a:buSzPts val="1500"/>
              <a:buFont typeface="HiraMinPro-W3"/>
              <a:buChar char="●"/>
            </a:pPr>
            <a:r>
              <a:rPr lang="ja" sz="1500">
                <a:latin typeface="HiraMinPro-W3"/>
                <a:ea typeface="HiraMinPro-W3"/>
                <a:cs typeface="HiraMinPro-W3"/>
                <a:sym typeface="HiraMinPro-W3"/>
              </a:rPr>
              <a:t>硬さの変化は特に見られず</a:t>
            </a:r>
            <a:endParaRPr sz="1500">
              <a:latin typeface="HiraMinPro-W3"/>
              <a:ea typeface="HiraMinPro-W3"/>
              <a:cs typeface="HiraMinPro-W3"/>
              <a:sym typeface="HiraMinPro-W3"/>
            </a:endParaRPr>
          </a:p>
          <a:p>
            <a:pPr indent="0" lvl="0" marL="457200" rtl="0" algn="l">
              <a:spcBef>
                <a:spcPts val="0"/>
              </a:spcBef>
              <a:spcAft>
                <a:spcPts val="0"/>
              </a:spcAft>
              <a:buNone/>
            </a:pPr>
            <a:r>
              <a:t/>
            </a:r>
            <a:endParaRPr>
              <a:latin typeface="HiraMinPro-W3"/>
              <a:ea typeface="HiraMinPro-W3"/>
              <a:cs typeface="HiraMinPro-W3"/>
              <a:sym typeface="HiraMinPro-W3"/>
            </a:endParaRPr>
          </a:p>
          <a:p>
            <a:pPr indent="0" lvl="0" marL="457200" rtl="0" algn="l">
              <a:spcBef>
                <a:spcPts val="0"/>
              </a:spcBef>
              <a:spcAft>
                <a:spcPts val="0"/>
              </a:spcAft>
              <a:buNone/>
            </a:pPr>
            <a:r>
              <a:rPr lang="ja">
                <a:latin typeface="HiraMinPro-W3"/>
                <a:ea typeface="HiraMinPro-W3"/>
                <a:cs typeface="HiraMinPro-W3"/>
                <a:sym typeface="HiraMinPro-W3"/>
              </a:rPr>
              <a:t>糖度（Brix値）の変化</a:t>
            </a:r>
            <a:endParaRPr>
              <a:latin typeface="HiraMinPro-W3"/>
              <a:ea typeface="HiraMinPro-W3"/>
              <a:cs typeface="HiraMinPro-W3"/>
              <a:sym typeface="HiraMinPro-W3"/>
            </a:endParaRPr>
          </a:p>
        </p:txBody>
      </p:sp>
      <p:graphicFrame>
        <p:nvGraphicFramePr>
          <p:cNvPr id="169" name="Google Shape;169;p24"/>
          <p:cNvGraphicFramePr/>
          <p:nvPr/>
        </p:nvGraphicFramePr>
        <p:xfrm>
          <a:off x="5229188" y="3117598"/>
          <a:ext cx="3000000" cy="3000000"/>
        </p:xfrm>
        <a:graphic>
          <a:graphicData uri="http://schemas.openxmlformats.org/drawingml/2006/table">
            <a:tbl>
              <a:tblPr>
                <a:noFill/>
                <a:tableStyleId>{E72A9D93-53FB-4771-8B32-3B5831D08F57}</a:tableStyleId>
              </a:tblPr>
              <a:tblGrid>
                <a:gridCol w="1212950"/>
                <a:gridCol w="1225100"/>
              </a:tblGrid>
              <a:tr h="370800">
                <a:tc>
                  <a:txBody>
                    <a:bodyPr/>
                    <a:lstStyle/>
                    <a:p>
                      <a:pPr indent="0" lvl="0" marL="0" rtl="0" algn="l">
                        <a:spcBef>
                          <a:spcPts val="0"/>
                        </a:spcBef>
                        <a:spcAft>
                          <a:spcPts val="0"/>
                        </a:spcAft>
                        <a:buNone/>
                      </a:pPr>
                      <a:r>
                        <a:rPr lang="ja">
                          <a:latin typeface="HiraMinPro-W3"/>
                          <a:ea typeface="HiraMinPro-W3"/>
                          <a:cs typeface="HiraMinPro-W3"/>
                          <a:sym typeface="HiraMinPro-W3"/>
                        </a:rPr>
                        <a:t>処理前糖度</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21 度</a:t>
                      </a:r>
                      <a:endParaRPr>
                        <a:latin typeface="HiraMinPro-W3"/>
                        <a:ea typeface="HiraMinPro-W3"/>
                        <a:cs typeface="HiraMinPro-W3"/>
                        <a:sym typeface="HiraMinPro-W3"/>
                      </a:endParaRPr>
                    </a:p>
                  </a:txBody>
                  <a:tcPr marT="91425" marB="91425" marR="91425" marL="91425"/>
                </a:tc>
              </a:tr>
              <a:tr h="370800">
                <a:tc>
                  <a:txBody>
                    <a:bodyPr/>
                    <a:lstStyle/>
                    <a:p>
                      <a:pPr indent="0" lvl="0" marL="0" rtl="0" algn="l">
                        <a:spcBef>
                          <a:spcPts val="0"/>
                        </a:spcBef>
                        <a:spcAft>
                          <a:spcPts val="0"/>
                        </a:spcAft>
                        <a:buNone/>
                      </a:pPr>
                      <a:r>
                        <a:rPr lang="ja">
                          <a:latin typeface="HiraMinPro-W3"/>
                          <a:ea typeface="HiraMinPro-W3"/>
                          <a:cs typeface="HiraMinPro-W3"/>
                          <a:sym typeface="HiraMinPro-W3"/>
                        </a:rPr>
                        <a:t>処理後糖度</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17 度</a:t>
                      </a:r>
                      <a:endParaRPr>
                        <a:latin typeface="HiraMinPro-W3"/>
                        <a:ea typeface="HiraMinPro-W3"/>
                        <a:cs typeface="HiraMinPro-W3"/>
                        <a:sym typeface="HiraMinPro-W3"/>
                      </a:endParaRPr>
                    </a:p>
                  </a:txBody>
                  <a:tcPr marT="91425" marB="91425" marR="91425" marL="91425"/>
                </a:tc>
              </a:tr>
            </a:tbl>
          </a:graphicData>
        </a:graphic>
      </p:graphicFrame>
      <p:pic>
        <p:nvPicPr>
          <p:cNvPr id="170" name="Google Shape;170;p24"/>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171" name="Google Shape;17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ph type="title"/>
          </p:nvPr>
        </p:nvSpPr>
        <p:spPr>
          <a:xfrm>
            <a:off x="240525" y="2403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ja" sz="2400">
                <a:latin typeface="HiraMinPro-W3"/>
                <a:ea typeface="HiraMinPro-W3"/>
                <a:cs typeface="HiraMinPro-W3"/>
                <a:sym typeface="HiraMinPro-W3"/>
              </a:rPr>
              <a:t>洗浄結果②（超音波洗浄によって味に変化が出る）</a:t>
            </a:r>
            <a:endParaRPr b="1" sz="2400">
              <a:latin typeface="HiraMinPro-W3"/>
              <a:ea typeface="HiraMinPro-W3"/>
              <a:cs typeface="HiraMinPro-W3"/>
              <a:sym typeface="HiraMinPro-W3"/>
            </a:endParaRPr>
          </a:p>
        </p:txBody>
      </p:sp>
      <p:sp>
        <p:nvSpPr>
          <p:cNvPr id="177" name="Google Shape;177;p25"/>
          <p:cNvSpPr txBox="1"/>
          <p:nvPr>
            <p:ph idx="1" type="body"/>
          </p:nvPr>
        </p:nvSpPr>
        <p:spPr>
          <a:xfrm>
            <a:off x="177975" y="1201325"/>
            <a:ext cx="4173600" cy="3518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a:latin typeface="HiraMinPro-W3"/>
                <a:ea typeface="HiraMinPro-W3"/>
                <a:cs typeface="HiraMinPro-W3"/>
                <a:sym typeface="HiraMinPro-W3"/>
              </a:rPr>
              <a:t>ミニトマト（官能評価のみ）</a:t>
            </a:r>
            <a:endParaRPr b="1">
              <a:latin typeface="HiraMinPro-W3"/>
              <a:ea typeface="HiraMinPro-W3"/>
              <a:cs typeface="HiraMinPro-W3"/>
              <a:sym typeface="HiraMinPro-W3"/>
            </a:endParaRPr>
          </a:p>
          <a:p>
            <a:pPr indent="0" lvl="0" marL="0" rtl="0" algn="l">
              <a:spcBef>
                <a:spcPts val="1200"/>
              </a:spcBef>
              <a:spcAft>
                <a:spcPts val="0"/>
              </a:spcAft>
              <a:buNone/>
            </a:pPr>
            <a:r>
              <a:rPr lang="ja"/>
              <a:t>　　　　　　　　　　　　　　　　　</a:t>
            </a:r>
            <a:endParaRPr/>
          </a:p>
          <a:p>
            <a:pPr indent="0" lvl="0" marL="0" rtl="0" algn="l">
              <a:spcBef>
                <a:spcPts val="1200"/>
              </a:spcBef>
              <a:spcAft>
                <a:spcPts val="1200"/>
              </a:spcAft>
              <a:buNone/>
            </a:pPr>
            <a:r>
              <a:t/>
            </a:r>
            <a:endParaRPr/>
          </a:p>
        </p:txBody>
      </p:sp>
      <p:pic>
        <p:nvPicPr>
          <p:cNvPr id="178" name="Google Shape;178;p25"/>
          <p:cNvPicPr preferRelativeResize="0"/>
          <p:nvPr/>
        </p:nvPicPr>
        <p:blipFill>
          <a:blip r:embed="rId3">
            <a:alphaModFix/>
          </a:blip>
          <a:stretch>
            <a:fillRect/>
          </a:stretch>
        </p:blipFill>
        <p:spPr>
          <a:xfrm>
            <a:off x="571925" y="1788650"/>
            <a:ext cx="3450324" cy="2698149"/>
          </a:xfrm>
          <a:prstGeom prst="rect">
            <a:avLst/>
          </a:prstGeom>
          <a:noFill/>
          <a:ln>
            <a:noFill/>
          </a:ln>
        </p:spPr>
      </p:pic>
      <p:sp>
        <p:nvSpPr>
          <p:cNvPr id="179" name="Google Shape;179;p25"/>
          <p:cNvSpPr txBox="1"/>
          <p:nvPr/>
        </p:nvSpPr>
        <p:spPr>
          <a:xfrm>
            <a:off x="4351575" y="2198000"/>
            <a:ext cx="4556100" cy="2055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HiraMinPro-W3"/>
              <a:buChar char="●"/>
            </a:pPr>
            <a:r>
              <a:rPr lang="ja" sz="2400">
                <a:latin typeface="HiraMinPro-W3"/>
                <a:ea typeface="HiraMinPro-W3"/>
                <a:cs typeface="HiraMinPro-W3"/>
                <a:sym typeface="HiraMinPro-W3"/>
              </a:rPr>
              <a:t>洗浄前に比べ、甘みが強まった。</a:t>
            </a:r>
            <a:endParaRPr sz="2400">
              <a:latin typeface="HiraMinPro-W3"/>
              <a:ea typeface="HiraMinPro-W3"/>
              <a:cs typeface="HiraMinPro-W3"/>
              <a:sym typeface="HiraMinPro-W3"/>
            </a:endParaRPr>
          </a:p>
          <a:p>
            <a:pPr indent="0" lvl="0" marL="0" rtl="0" algn="l">
              <a:spcBef>
                <a:spcPts val="0"/>
              </a:spcBef>
              <a:spcAft>
                <a:spcPts val="0"/>
              </a:spcAft>
              <a:buNone/>
            </a:pPr>
            <a:r>
              <a:t/>
            </a:r>
            <a:endParaRPr sz="2400">
              <a:latin typeface="HiraMinPro-W3"/>
              <a:ea typeface="HiraMinPro-W3"/>
              <a:cs typeface="HiraMinPro-W3"/>
              <a:sym typeface="HiraMinPro-W3"/>
            </a:endParaRPr>
          </a:p>
          <a:p>
            <a:pPr indent="-381000" lvl="0" marL="457200" rtl="0" algn="l">
              <a:spcBef>
                <a:spcPts val="0"/>
              </a:spcBef>
              <a:spcAft>
                <a:spcPts val="0"/>
              </a:spcAft>
              <a:buSzPts val="2400"/>
              <a:buFont typeface="HiraMinPro-W3"/>
              <a:buChar char="●"/>
            </a:pPr>
            <a:r>
              <a:rPr lang="ja" sz="2400">
                <a:latin typeface="HiraMinPro-W3"/>
                <a:ea typeface="HiraMinPro-W3"/>
                <a:cs typeface="HiraMinPro-W3"/>
                <a:sym typeface="HiraMinPro-W3"/>
              </a:rPr>
              <a:t>硬さの変化は特に見られず</a:t>
            </a:r>
            <a:endParaRPr sz="2400">
              <a:latin typeface="HiraMinPro-W3"/>
              <a:ea typeface="HiraMinPro-W3"/>
              <a:cs typeface="HiraMinPro-W3"/>
              <a:sym typeface="HiraMinPro-W3"/>
            </a:endParaRPr>
          </a:p>
        </p:txBody>
      </p:sp>
      <p:sp>
        <p:nvSpPr>
          <p:cNvPr id="180" name="Google Shape;180;p25"/>
          <p:cNvSpPr txBox="1"/>
          <p:nvPr/>
        </p:nvSpPr>
        <p:spPr>
          <a:xfrm>
            <a:off x="2045663" y="4547186"/>
            <a:ext cx="268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200">
                <a:latin typeface="HiraMinPro-W3"/>
                <a:ea typeface="HiraMinPro-W3"/>
                <a:cs typeface="HiraMinPro-W3"/>
                <a:sym typeface="HiraMinPro-W3"/>
              </a:rPr>
              <a:t>左：処理前  右：処理後</a:t>
            </a:r>
            <a:endParaRPr sz="1200">
              <a:latin typeface="HiraMinPro-W3"/>
              <a:ea typeface="HiraMinPro-W3"/>
              <a:cs typeface="HiraMinPro-W3"/>
              <a:sym typeface="HiraMinPro-W3"/>
            </a:endParaRPr>
          </a:p>
        </p:txBody>
      </p:sp>
      <p:pic>
        <p:nvPicPr>
          <p:cNvPr id="181" name="Google Shape;181;p25"/>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182" name="Google Shape;18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type="title"/>
          </p:nvPr>
        </p:nvSpPr>
        <p:spPr>
          <a:xfrm>
            <a:off x="311700" y="222550"/>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sz="2400">
                <a:latin typeface="HiraMinPro-W3"/>
                <a:ea typeface="HiraMinPro-W3"/>
                <a:cs typeface="HiraMinPro-W3"/>
                <a:sym typeface="HiraMinPro-W3"/>
              </a:rPr>
              <a:t>洗浄結果②（超音波洗浄によって味に変化が出る）</a:t>
            </a:r>
            <a:endParaRPr b="1" sz="2400">
              <a:latin typeface="HiraMinPro-W3"/>
              <a:ea typeface="HiraMinPro-W3"/>
              <a:cs typeface="HiraMinPro-W3"/>
              <a:sym typeface="HiraMinPro-W3"/>
            </a:endParaRPr>
          </a:p>
        </p:txBody>
      </p:sp>
      <p:sp>
        <p:nvSpPr>
          <p:cNvPr id="188" name="Google Shape;188;p26"/>
          <p:cNvSpPr txBox="1"/>
          <p:nvPr>
            <p:ph idx="1" type="body"/>
          </p:nvPr>
        </p:nvSpPr>
        <p:spPr>
          <a:xfrm>
            <a:off x="311700" y="1165750"/>
            <a:ext cx="4030800" cy="3403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a:latin typeface="HiraMinPro-W3"/>
                <a:ea typeface="HiraMinPro-W3"/>
                <a:cs typeface="HiraMinPro-W3"/>
                <a:sym typeface="HiraMinPro-W3"/>
              </a:rPr>
              <a:t>メロゴールド（官能評価のみ）</a:t>
            </a:r>
            <a:endParaRPr b="1">
              <a:latin typeface="HiraMinPro-W3"/>
              <a:ea typeface="HiraMinPro-W3"/>
              <a:cs typeface="HiraMinPro-W3"/>
              <a:sym typeface="HiraMinPro-W3"/>
            </a:endParaRPr>
          </a:p>
          <a:p>
            <a:pPr indent="0" lvl="0" marL="0" rtl="0" algn="ctr">
              <a:spcBef>
                <a:spcPts val="1200"/>
              </a:spcBef>
              <a:spcAft>
                <a:spcPts val="1200"/>
              </a:spcAft>
              <a:buNone/>
            </a:pPr>
            <a:r>
              <a:t/>
            </a:r>
            <a:endParaRPr>
              <a:latin typeface="HiraMinPro-W3"/>
              <a:ea typeface="HiraMinPro-W3"/>
              <a:cs typeface="HiraMinPro-W3"/>
              <a:sym typeface="HiraMinPro-W3"/>
            </a:endParaRPr>
          </a:p>
        </p:txBody>
      </p:sp>
      <p:pic>
        <p:nvPicPr>
          <p:cNvPr id="189" name="Google Shape;189;p26"/>
          <p:cNvPicPr preferRelativeResize="0"/>
          <p:nvPr/>
        </p:nvPicPr>
        <p:blipFill>
          <a:blip r:embed="rId3">
            <a:alphaModFix/>
          </a:blip>
          <a:stretch>
            <a:fillRect/>
          </a:stretch>
        </p:blipFill>
        <p:spPr>
          <a:xfrm>
            <a:off x="437300" y="1735275"/>
            <a:ext cx="3843799" cy="2882849"/>
          </a:xfrm>
          <a:prstGeom prst="rect">
            <a:avLst/>
          </a:prstGeom>
          <a:noFill/>
          <a:ln>
            <a:noFill/>
          </a:ln>
        </p:spPr>
      </p:pic>
      <p:sp>
        <p:nvSpPr>
          <p:cNvPr id="190" name="Google Shape;190;p26"/>
          <p:cNvSpPr txBox="1"/>
          <p:nvPr/>
        </p:nvSpPr>
        <p:spPr>
          <a:xfrm>
            <a:off x="5010025" y="1690775"/>
            <a:ext cx="3408300" cy="2580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HiraMinPro-W3"/>
              <a:buChar char="●"/>
            </a:pPr>
            <a:r>
              <a:rPr lang="ja" sz="2400">
                <a:latin typeface="HiraMinPro-W3"/>
                <a:ea typeface="HiraMinPro-W3"/>
                <a:cs typeface="HiraMinPro-W3"/>
                <a:sym typeface="HiraMinPro-W3"/>
              </a:rPr>
              <a:t>洗浄前は酸味が強かったが、洗浄によって弱まる。</a:t>
            </a:r>
            <a:endParaRPr sz="2400">
              <a:latin typeface="HiraMinPro-W3"/>
              <a:ea typeface="HiraMinPro-W3"/>
              <a:cs typeface="HiraMinPro-W3"/>
              <a:sym typeface="HiraMinPro-W3"/>
            </a:endParaRPr>
          </a:p>
          <a:p>
            <a:pPr indent="0" lvl="0" marL="0" rtl="0" algn="l">
              <a:spcBef>
                <a:spcPts val="0"/>
              </a:spcBef>
              <a:spcAft>
                <a:spcPts val="0"/>
              </a:spcAft>
              <a:buNone/>
            </a:pPr>
            <a:r>
              <a:t/>
            </a:r>
            <a:endParaRPr sz="2400">
              <a:latin typeface="HiraMinPro-W3"/>
              <a:ea typeface="HiraMinPro-W3"/>
              <a:cs typeface="HiraMinPro-W3"/>
              <a:sym typeface="HiraMinPro-W3"/>
            </a:endParaRPr>
          </a:p>
          <a:p>
            <a:pPr indent="-381000" lvl="0" marL="457200" rtl="0" algn="l">
              <a:spcBef>
                <a:spcPts val="0"/>
              </a:spcBef>
              <a:spcAft>
                <a:spcPts val="0"/>
              </a:spcAft>
              <a:buSzPts val="2400"/>
              <a:buFont typeface="HiraMinPro-W3"/>
              <a:buChar char="●"/>
            </a:pPr>
            <a:r>
              <a:rPr lang="ja" sz="2400">
                <a:latin typeface="HiraMinPro-W3"/>
                <a:ea typeface="HiraMinPro-W3"/>
                <a:cs typeface="HiraMinPro-W3"/>
                <a:sym typeface="HiraMinPro-W3"/>
              </a:rPr>
              <a:t>洗浄後は甘みが強く感じられた。</a:t>
            </a:r>
            <a:endParaRPr sz="2400">
              <a:latin typeface="HiraMinPro-W3"/>
              <a:ea typeface="HiraMinPro-W3"/>
              <a:cs typeface="HiraMinPro-W3"/>
              <a:sym typeface="HiraMinPro-W3"/>
            </a:endParaRPr>
          </a:p>
        </p:txBody>
      </p:sp>
      <p:sp>
        <p:nvSpPr>
          <p:cNvPr id="191" name="Google Shape;191;p26"/>
          <p:cNvSpPr txBox="1"/>
          <p:nvPr/>
        </p:nvSpPr>
        <p:spPr>
          <a:xfrm>
            <a:off x="2431013" y="4675386"/>
            <a:ext cx="2680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200">
                <a:latin typeface="HiraMinPro-W3"/>
                <a:ea typeface="HiraMinPro-W3"/>
                <a:cs typeface="HiraMinPro-W3"/>
                <a:sym typeface="HiraMinPro-W3"/>
              </a:rPr>
              <a:t>写真：</a:t>
            </a:r>
            <a:r>
              <a:rPr lang="ja" sz="1200">
                <a:latin typeface="HiraMinPro-W3"/>
                <a:ea typeface="HiraMinPro-W3"/>
                <a:cs typeface="HiraMinPro-W3"/>
                <a:sym typeface="HiraMinPro-W3"/>
              </a:rPr>
              <a:t>処理後</a:t>
            </a:r>
            <a:endParaRPr sz="1200">
              <a:latin typeface="HiraMinPro-W3"/>
              <a:ea typeface="HiraMinPro-W3"/>
              <a:cs typeface="HiraMinPro-W3"/>
              <a:sym typeface="HiraMinPro-W3"/>
            </a:endParaRPr>
          </a:p>
        </p:txBody>
      </p:sp>
      <p:pic>
        <p:nvPicPr>
          <p:cNvPr id="192" name="Google Shape;192;p26"/>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193" name="Google Shape;19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sz="2400">
                <a:latin typeface="HiraMinPro-W3"/>
                <a:ea typeface="HiraMinPro-W3"/>
                <a:cs typeface="HiraMinPro-W3"/>
                <a:sym typeface="HiraMinPro-W3"/>
              </a:rPr>
              <a:t>洗浄結果②（超音波洗浄によって味に変化が出る）</a:t>
            </a:r>
            <a:endParaRPr b="1" sz="2400">
              <a:latin typeface="HiraMinPro-W3"/>
              <a:ea typeface="HiraMinPro-W3"/>
              <a:cs typeface="HiraMinPro-W3"/>
              <a:sym typeface="HiraMinPro-W3"/>
            </a:endParaRPr>
          </a:p>
        </p:txBody>
      </p:sp>
      <p:sp>
        <p:nvSpPr>
          <p:cNvPr id="199" name="Google Shape;199;p27"/>
          <p:cNvSpPr txBox="1"/>
          <p:nvPr>
            <p:ph idx="1" type="body"/>
          </p:nvPr>
        </p:nvSpPr>
        <p:spPr>
          <a:xfrm>
            <a:off x="311700" y="1165750"/>
            <a:ext cx="4260300" cy="3403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a:latin typeface="HiraMinPro-W3"/>
                <a:ea typeface="HiraMinPro-W3"/>
                <a:cs typeface="HiraMinPro-W3"/>
                <a:sym typeface="HiraMinPro-W3"/>
              </a:rPr>
              <a:t>キャベツ・レタス・</a:t>
            </a:r>
            <a:r>
              <a:rPr b="1" lang="ja">
                <a:latin typeface="HiraMinPro-W3"/>
                <a:ea typeface="HiraMinPro-W3"/>
                <a:cs typeface="HiraMinPro-W3"/>
                <a:sym typeface="HiraMinPro-W3"/>
              </a:rPr>
              <a:t>二枚貝・米・肉類</a:t>
            </a:r>
            <a:endParaRPr b="1">
              <a:latin typeface="HiraMinPro-W3"/>
              <a:ea typeface="HiraMinPro-W3"/>
              <a:cs typeface="HiraMinPro-W3"/>
              <a:sym typeface="HiraMinPro-W3"/>
            </a:endParaRPr>
          </a:p>
          <a:p>
            <a:pPr indent="0" lvl="0" marL="0" rtl="0" algn="ctr">
              <a:spcBef>
                <a:spcPts val="1200"/>
              </a:spcBef>
              <a:spcAft>
                <a:spcPts val="1200"/>
              </a:spcAft>
              <a:buNone/>
            </a:pPr>
            <a:r>
              <a:t/>
            </a:r>
            <a:endParaRPr b="1">
              <a:latin typeface="HiraMinPro-W3"/>
              <a:ea typeface="HiraMinPro-W3"/>
              <a:cs typeface="HiraMinPro-W3"/>
              <a:sym typeface="HiraMinPro-W3"/>
            </a:endParaRPr>
          </a:p>
        </p:txBody>
      </p:sp>
      <p:sp>
        <p:nvSpPr>
          <p:cNvPr id="200" name="Google Shape;200;p27"/>
          <p:cNvSpPr txBox="1"/>
          <p:nvPr/>
        </p:nvSpPr>
        <p:spPr>
          <a:xfrm>
            <a:off x="5010025" y="1256202"/>
            <a:ext cx="3822300" cy="3715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HiraMinPro-W3"/>
              <a:buChar char="●"/>
            </a:pPr>
            <a:r>
              <a:rPr lang="ja" sz="2200">
                <a:latin typeface="HiraMinPro-W3"/>
                <a:ea typeface="HiraMinPro-W3"/>
                <a:cs typeface="HiraMinPro-W3"/>
                <a:sym typeface="HiraMinPro-W3"/>
              </a:rPr>
              <a:t>キャベツ、レタスはみずみずしさが増す。</a:t>
            </a:r>
            <a:br>
              <a:rPr lang="ja" sz="2200">
                <a:latin typeface="HiraMinPro-W3"/>
                <a:ea typeface="HiraMinPro-W3"/>
                <a:cs typeface="HiraMinPro-W3"/>
                <a:sym typeface="HiraMinPro-W3"/>
              </a:rPr>
            </a:br>
            <a:endParaRPr sz="2200">
              <a:latin typeface="HiraMinPro-W3"/>
              <a:ea typeface="HiraMinPro-W3"/>
              <a:cs typeface="HiraMinPro-W3"/>
              <a:sym typeface="HiraMinPro-W3"/>
            </a:endParaRPr>
          </a:p>
          <a:p>
            <a:pPr indent="-368300" lvl="0" marL="457200" rtl="0" algn="l">
              <a:spcBef>
                <a:spcPts val="0"/>
              </a:spcBef>
              <a:spcAft>
                <a:spcPts val="0"/>
              </a:spcAft>
              <a:buSzPts val="2200"/>
              <a:buFont typeface="HiraMinPro-W3"/>
              <a:buChar char="●"/>
            </a:pPr>
            <a:r>
              <a:rPr lang="ja" sz="2200">
                <a:latin typeface="HiraMinPro-W3"/>
                <a:ea typeface="HiraMinPro-W3"/>
                <a:cs typeface="HiraMinPro-W3"/>
                <a:sym typeface="HiraMinPro-W3"/>
              </a:rPr>
              <a:t>浸水なしで米が炊ける</a:t>
            </a:r>
            <a:endParaRPr sz="2200">
              <a:latin typeface="HiraMinPro-W3"/>
              <a:ea typeface="HiraMinPro-W3"/>
              <a:cs typeface="HiraMinPro-W3"/>
              <a:sym typeface="HiraMinPro-W3"/>
            </a:endParaRPr>
          </a:p>
          <a:p>
            <a:pPr indent="0" lvl="0" marL="457200" rtl="0" algn="l">
              <a:spcBef>
                <a:spcPts val="0"/>
              </a:spcBef>
              <a:spcAft>
                <a:spcPts val="0"/>
              </a:spcAft>
              <a:buNone/>
            </a:pPr>
            <a:r>
              <a:t/>
            </a:r>
            <a:endParaRPr sz="2200">
              <a:latin typeface="HiraMinPro-W3"/>
              <a:ea typeface="HiraMinPro-W3"/>
              <a:cs typeface="HiraMinPro-W3"/>
              <a:sym typeface="HiraMinPro-W3"/>
            </a:endParaRPr>
          </a:p>
          <a:p>
            <a:pPr indent="-368300" lvl="0" marL="457200" rtl="0" algn="l">
              <a:spcBef>
                <a:spcPts val="0"/>
              </a:spcBef>
              <a:spcAft>
                <a:spcPts val="0"/>
              </a:spcAft>
              <a:buSzPts val="2200"/>
              <a:buFont typeface="HiraMinPro-W3"/>
              <a:buChar char="●"/>
            </a:pPr>
            <a:r>
              <a:rPr lang="ja" sz="2200">
                <a:latin typeface="HiraMinPro-W3"/>
                <a:ea typeface="HiraMinPro-W3"/>
                <a:cs typeface="HiraMinPro-W3"/>
                <a:sym typeface="HiraMinPro-W3"/>
              </a:rPr>
              <a:t>二枚貝類の臭みが消える</a:t>
            </a:r>
            <a:endParaRPr sz="2200">
              <a:latin typeface="HiraMinPro-W3"/>
              <a:ea typeface="HiraMinPro-W3"/>
              <a:cs typeface="HiraMinPro-W3"/>
              <a:sym typeface="HiraMinPro-W3"/>
            </a:endParaRPr>
          </a:p>
          <a:p>
            <a:pPr indent="0" lvl="0" marL="0" rtl="0" algn="l">
              <a:spcBef>
                <a:spcPts val="0"/>
              </a:spcBef>
              <a:spcAft>
                <a:spcPts val="0"/>
              </a:spcAft>
              <a:buNone/>
            </a:pPr>
            <a:r>
              <a:t/>
            </a:r>
            <a:endParaRPr sz="2200">
              <a:latin typeface="HiraMinPro-W3"/>
              <a:ea typeface="HiraMinPro-W3"/>
              <a:cs typeface="HiraMinPro-W3"/>
              <a:sym typeface="HiraMinPro-W3"/>
            </a:endParaRPr>
          </a:p>
          <a:p>
            <a:pPr indent="-368300" lvl="0" marL="457200" rtl="0" algn="l">
              <a:spcBef>
                <a:spcPts val="0"/>
              </a:spcBef>
              <a:spcAft>
                <a:spcPts val="0"/>
              </a:spcAft>
              <a:buSzPts val="2200"/>
              <a:buFont typeface="HiraMinPro-W3"/>
              <a:buChar char="●"/>
            </a:pPr>
            <a:r>
              <a:rPr lang="ja" sz="2200">
                <a:latin typeface="HiraMinPro-W3"/>
                <a:ea typeface="HiraMinPro-W3"/>
                <a:cs typeface="HiraMinPro-W3"/>
                <a:sym typeface="HiraMinPro-W3"/>
              </a:rPr>
              <a:t>肉類は脂っぽさが消え、臭みのないさっぱりとした味わいに</a:t>
            </a:r>
            <a:endParaRPr sz="2200">
              <a:latin typeface="HiraMinPro-W3"/>
              <a:ea typeface="HiraMinPro-W3"/>
              <a:cs typeface="HiraMinPro-W3"/>
              <a:sym typeface="HiraMinPro-W3"/>
            </a:endParaRPr>
          </a:p>
          <a:p>
            <a:pPr indent="0" lvl="0" marL="457200" rtl="0" algn="l">
              <a:spcBef>
                <a:spcPts val="0"/>
              </a:spcBef>
              <a:spcAft>
                <a:spcPts val="0"/>
              </a:spcAft>
              <a:buNone/>
            </a:pPr>
            <a:r>
              <a:t/>
            </a:r>
            <a:endParaRPr sz="2200">
              <a:latin typeface="HiraMinPro-W3"/>
              <a:ea typeface="HiraMinPro-W3"/>
              <a:cs typeface="HiraMinPro-W3"/>
              <a:sym typeface="HiraMinPro-W3"/>
            </a:endParaRPr>
          </a:p>
          <a:p>
            <a:pPr indent="0" lvl="0" marL="0" rtl="0" algn="l">
              <a:spcBef>
                <a:spcPts val="0"/>
              </a:spcBef>
              <a:spcAft>
                <a:spcPts val="0"/>
              </a:spcAft>
              <a:buNone/>
            </a:pPr>
            <a:r>
              <a:t/>
            </a:r>
            <a:endParaRPr sz="2200">
              <a:latin typeface="HiraMinPro-W3"/>
              <a:ea typeface="HiraMinPro-W3"/>
              <a:cs typeface="HiraMinPro-W3"/>
              <a:sym typeface="HiraMinPro-W3"/>
            </a:endParaRPr>
          </a:p>
        </p:txBody>
      </p:sp>
      <p:pic>
        <p:nvPicPr>
          <p:cNvPr id="201" name="Google Shape;201;p27"/>
          <p:cNvPicPr preferRelativeResize="0"/>
          <p:nvPr/>
        </p:nvPicPr>
        <p:blipFill>
          <a:blip r:embed="rId3">
            <a:alphaModFix/>
          </a:blip>
          <a:stretch>
            <a:fillRect/>
          </a:stretch>
        </p:blipFill>
        <p:spPr>
          <a:xfrm>
            <a:off x="557850" y="1690775"/>
            <a:ext cx="2194400" cy="1551750"/>
          </a:xfrm>
          <a:prstGeom prst="rect">
            <a:avLst/>
          </a:prstGeom>
          <a:noFill/>
          <a:ln>
            <a:noFill/>
          </a:ln>
        </p:spPr>
      </p:pic>
      <p:pic>
        <p:nvPicPr>
          <p:cNvPr id="202" name="Google Shape;202;p27"/>
          <p:cNvPicPr preferRelativeResize="0"/>
          <p:nvPr/>
        </p:nvPicPr>
        <p:blipFill>
          <a:blip r:embed="rId4">
            <a:alphaModFix/>
          </a:blip>
          <a:stretch>
            <a:fillRect/>
          </a:stretch>
        </p:blipFill>
        <p:spPr>
          <a:xfrm rot="-5400000">
            <a:off x="3174401" y="3092899"/>
            <a:ext cx="1413501" cy="1998452"/>
          </a:xfrm>
          <a:prstGeom prst="rect">
            <a:avLst/>
          </a:prstGeom>
          <a:noFill/>
          <a:ln>
            <a:noFill/>
          </a:ln>
        </p:spPr>
      </p:pic>
      <p:pic>
        <p:nvPicPr>
          <p:cNvPr id="203" name="Google Shape;203;p27"/>
          <p:cNvPicPr preferRelativeResize="0"/>
          <p:nvPr/>
        </p:nvPicPr>
        <p:blipFill rotWithShape="1">
          <a:blip r:embed="rId5">
            <a:alphaModFix/>
          </a:blip>
          <a:srcRect b="13145" l="8368" r="9266" t="46481"/>
          <a:stretch/>
        </p:blipFill>
        <p:spPr>
          <a:xfrm>
            <a:off x="557850" y="3364066"/>
            <a:ext cx="2194400" cy="1434809"/>
          </a:xfrm>
          <a:prstGeom prst="rect">
            <a:avLst/>
          </a:prstGeom>
          <a:noFill/>
          <a:ln>
            <a:noFill/>
          </a:ln>
        </p:spPr>
      </p:pic>
      <p:pic>
        <p:nvPicPr>
          <p:cNvPr id="204" name="Google Shape;204;p27"/>
          <p:cNvPicPr preferRelativeResize="0"/>
          <p:nvPr/>
        </p:nvPicPr>
        <p:blipFill>
          <a:blip r:embed="rId6">
            <a:alphaModFix/>
          </a:blip>
          <a:stretch>
            <a:fillRect/>
          </a:stretch>
        </p:blipFill>
        <p:spPr>
          <a:xfrm>
            <a:off x="2881925" y="1717225"/>
            <a:ext cx="1998449" cy="1498825"/>
          </a:xfrm>
          <a:prstGeom prst="rect">
            <a:avLst/>
          </a:prstGeom>
          <a:noFill/>
          <a:ln>
            <a:noFill/>
          </a:ln>
        </p:spPr>
      </p:pic>
      <p:sp>
        <p:nvSpPr>
          <p:cNvPr id="205" name="Google Shape;205;p27"/>
          <p:cNvSpPr txBox="1"/>
          <p:nvPr/>
        </p:nvSpPr>
        <p:spPr>
          <a:xfrm>
            <a:off x="1480028" y="4798875"/>
            <a:ext cx="34005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ja" sz="900">
                <a:latin typeface="HiraMinPro-W3"/>
                <a:ea typeface="HiraMinPro-W3"/>
                <a:cs typeface="HiraMinPro-W3"/>
                <a:sym typeface="HiraMinPro-W3"/>
              </a:rPr>
              <a:t>図９：超音波処理した食材で作られた定食。非常に美味。</a:t>
            </a:r>
            <a:endParaRPr sz="900">
              <a:latin typeface="HiraMinPro-W3"/>
              <a:ea typeface="HiraMinPro-W3"/>
              <a:cs typeface="HiraMinPro-W3"/>
              <a:sym typeface="HiraMinPro-W3"/>
            </a:endParaRPr>
          </a:p>
        </p:txBody>
      </p:sp>
      <p:pic>
        <p:nvPicPr>
          <p:cNvPr id="206" name="Google Shape;206;p27"/>
          <p:cNvPicPr preferRelativeResize="0"/>
          <p:nvPr/>
        </p:nvPicPr>
        <p:blipFill>
          <a:blip r:embed="rId7">
            <a:alphaModFix/>
          </a:blip>
          <a:stretch>
            <a:fillRect/>
          </a:stretch>
        </p:blipFill>
        <p:spPr>
          <a:xfrm>
            <a:off x="8695775" y="4798550"/>
            <a:ext cx="320475" cy="248200"/>
          </a:xfrm>
          <a:prstGeom prst="rect">
            <a:avLst/>
          </a:prstGeom>
          <a:noFill/>
          <a:ln>
            <a:noFill/>
          </a:ln>
        </p:spPr>
      </p:pic>
      <p:sp>
        <p:nvSpPr>
          <p:cNvPr id="207" name="Google Shape;20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8"/>
          <p:cNvSpPr txBox="1"/>
          <p:nvPr/>
        </p:nvSpPr>
        <p:spPr>
          <a:xfrm>
            <a:off x="2231100" y="2571750"/>
            <a:ext cx="512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800">
                <a:latin typeface="HiraMinPro-W3"/>
                <a:ea typeface="HiraMinPro-W3"/>
                <a:cs typeface="HiraMinPro-W3"/>
                <a:sym typeface="HiraMinPro-W3"/>
              </a:rPr>
              <a:t>超音波洗浄</a:t>
            </a:r>
            <a:r>
              <a:rPr lang="ja" sz="1800">
                <a:latin typeface="HiraMinPro-W3"/>
                <a:ea typeface="HiraMinPro-W3"/>
                <a:cs typeface="HiraMinPro-W3"/>
                <a:sym typeface="HiraMinPro-W3"/>
              </a:rPr>
              <a:t>によって外見</a:t>
            </a:r>
            <a:r>
              <a:rPr lang="ja" sz="1800">
                <a:latin typeface="HiraMinPro-W3"/>
                <a:ea typeface="HiraMinPro-W3"/>
                <a:cs typeface="HiraMinPro-W3"/>
                <a:sym typeface="HiraMinPro-W3"/>
              </a:rPr>
              <a:t>に変化が</a:t>
            </a:r>
            <a:r>
              <a:rPr lang="ja" sz="1800">
                <a:latin typeface="HiraMinPro-W3"/>
                <a:ea typeface="HiraMinPro-W3"/>
                <a:cs typeface="HiraMinPro-W3"/>
                <a:sym typeface="HiraMinPro-W3"/>
              </a:rPr>
              <a:t>見られたもの</a:t>
            </a:r>
            <a:endParaRPr sz="1800">
              <a:latin typeface="HiraMinPro-W3"/>
              <a:ea typeface="HiraMinPro-W3"/>
              <a:cs typeface="HiraMinPro-W3"/>
              <a:sym typeface="HiraMinPro-W3"/>
            </a:endParaRPr>
          </a:p>
        </p:txBody>
      </p:sp>
      <p:sp>
        <p:nvSpPr>
          <p:cNvPr id="213" name="Google Shape;213;p28"/>
          <p:cNvSpPr txBox="1"/>
          <p:nvPr>
            <p:ph type="title"/>
          </p:nvPr>
        </p:nvSpPr>
        <p:spPr>
          <a:xfrm>
            <a:off x="329975" y="1798525"/>
            <a:ext cx="8520600" cy="8418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ja" sz="2800">
                <a:solidFill>
                  <a:schemeClr val="dk2"/>
                </a:solidFill>
                <a:latin typeface="HiraMinPro-W3"/>
                <a:ea typeface="HiraMinPro-W3"/>
                <a:cs typeface="HiraMinPro-W3"/>
                <a:sym typeface="HiraMinPro-W3"/>
              </a:rPr>
              <a:t>洗浄結果③</a:t>
            </a:r>
            <a:endParaRPr sz="3900"/>
          </a:p>
        </p:txBody>
      </p:sp>
      <p:sp>
        <p:nvSpPr>
          <p:cNvPr id="214" name="Google Shape;21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9"/>
          <p:cNvSpPr/>
          <p:nvPr/>
        </p:nvSpPr>
        <p:spPr>
          <a:xfrm>
            <a:off x="4922375" y="0"/>
            <a:ext cx="44229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7894"/>
              <a:buFont typeface="Arial"/>
              <a:buNone/>
            </a:pPr>
            <a:r>
              <a:rPr b="1" lang="ja" sz="1900">
                <a:latin typeface="HiraMinPro-W3"/>
                <a:ea typeface="HiraMinPro-W3"/>
                <a:cs typeface="HiraMinPro-W3"/>
                <a:sym typeface="HiraMinPro-W3"/>
              </a:rPr>
              <a:t>洗浄結果③（超音波洗浄によって外見に変化が見られた）</a:t>
            </a:r>
            <a:endParaRPr b="1" sz="1900">
              <a:latin typeface="HiraMinPro-W3"/>
              <a:ea typeface="HiraMinPro-W3"/>
              <a:cs typeface="HiraMinPro-W3"/>
              <a:sym typeface="HiraMinPro-W3"/>
            </a:endParaRPr>
          </a:p>
          <a:p>
            <a:pPr indent="0" lvl="0" marL="0" rtl="0" algn="l">
              <a:spcBef>
                <a:spcPts val="0"/>
              </a:spcBef>
              <a:spcAft>
                <a:spcPts val="0"/>
              </a:spcAft>
              <a:buNone/>
            </a:pPr>
            <a:r>
              <a:t/>
            </a:r>
            <a:endParaRPr>
              <a:latin typeface="HiraMinPro-W3"/>
              <a:ea typeface="HiraMinPro-W3"/>
              <a:cs typeface="HiraMinPro-W3"/>
              <a:sym typeface="HiraMinPro-W3"/>
            </a:endParaRPr>
          </a:p>
        </p:txBody>
      </p:sp>
      <p:sp>
        <p:nvSpPr>
          <p:cNvPr id="221" name="Google Shape;221;p29"/>
          <p:cNvSpPr txBox="1"/>
          <p:nvPr>
            <p:ph idx="1" type="body"/>
          </p:nvPr>
        </p:nvSpPr>
        <p:spPr>
          <a:xfrm>
            <a:off x="498825" y="1152475"/>
            <a:ext cx="2904000" cy="3416400"/>
          </a:xfrm>
          <a:prstGeom prst="rect">
            <a:avLst/>
          </a:prstGeom>
        </p:spPr>
        <p:txBody>
          <a:bodyPr anchorCtr="0" anchor="t" bIns="91425" lIns="91425" spcFirstLastPara="1" rIns="91425" wrap="square" tIns="91425">
            <a:normAutofit fontScale="77500" lnSpcReduction="20000"/>
          </a:bodyPr>
          <a:lstStyle/>
          <a:p>
            <a:pPr indent="0" lvl="0" marL="457200" rtl="0" algn="l">
              <a:spcBef>
                <a:spcPts val="0"/>
              </a:spcBef>
              <a:spcAft>
                <a:spcPts val="0"/>
              </a:spcAft>
              <a:buNone/>
            </a:pPr>
            <a:r>
              <a:rPr b="1" lang="ja">
                <a:latin typeface="HiraMinPro-W3"/>
                <a:ea typeface="HiraMinPro-W3"/>
                <a:cs typeface="HiraMinPro-W3"/>
                <a:sym typeface="HiraMinPro-W3"/>
              </a:rPr>
              <a:t>果物系</a:t>
            </a:r>
            <a:endParaRPr b="1">
              <a:latin typeface="HiraMinPro-W3"/>
              <a:ea typeface="HiraMinPro-W3"/>
              <a:cs typeface="HiraMinPro-W3"/>
              <a:sym typeface="HiraMinPro-W3"/>
            </a:endParaRPr>
          </a:p>
          <a:p>
            <a:pPr indent="-297497" lvl="1" marL="914400" rtl="0" algn="l">
              <a:spcBef>
                <a:spcPts val="1200"/>
              </a:spcBef>
              <a:spcAft>
                <a:spcPts val="0"/>
              </a:spcAft>
              <a:buSzPct val="100000"/>
              <a:buFont typeface="HiraMinPro-W3"/>
              <a:buChar char="-"/>
            </a:pPr>
            <a:r>
              <a:rPr lang="ja">
                <a:latin typeface="HiraMinPro-W3"/>
                <a:ea typeface="HiraMinPro-W3"/>
                <a:cs typeface="HiraMinPro-W3"/>
                <a:sym typeface="HiraMinPro-W3"/>
              </a:rPr>
              <a:t>バナナ（経過）</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ブドウ（経過）</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イチゴ</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メロゴールド</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highlight>
                  <a:srgbClr val="F4CCCC"/>
                </a:highlight>
                <a:latin typeface="HiraMinPro-W3"/>
                <a:ea typeface="HiraMinPro-W3"/>
                <a:cs typeface="HiraMinPro-W3"/>
                <a:sym typeface="HiraMinPro-W3"/>
              </a:rPr>
              <a:t>リンゴ（経過）</a:t>
            </a:r>
            <a:endParaRPr>
              <a:highlight>
                <a:srgbClr val="F4CCCC"/>
              </a:highlight>
              <a:latin typeface="HiraMinPro-W3"/>
              <a:ea typeface="HiraMinPro-W3"/>
              <a:cs typeface="HiraMinPro-W3"/>
              <a:sym typeface="HiraMinPro-W3"/>
            </a:endParaRPr>
          </a:p>
          <a:p>
            <a:pPr indent="0" lvl="0" marL="457200" rtl="0" algn="l">
              <a:spcBef>
                <a:spcPts val="1200"/>
              </a:spcBef>
              <a:spcAft>
                <a:spcPts val="0"/>
              </a:spcAft>
              <a:buNone/>
            </a:pPr>
            <a:r>
              <a:rPr b="1" lang="ja">
                <a:latin typeface="HiraMinPro-W3"/>
                <a:ea typeface="HiraMinPro-W3"/>
                <a:cs typeface="HiraMinPro-W3"/>
                <a:sym typeface="HiraMinPro-W3"/>
              </a:rPr>
              <a:t>野菜系</a:t>
            </a:r>
            <a:endParaRPr b="1">
              <a:latin typeface="HiraMinPro-W3"/>
              <a:ea typeface="HiraMinPro-W3"/>
              <a:cs typeface="HiraMinPro-W3"/>
              <a:sym typeface="HiraMinPro-W3"/>
            </a:endParaRPr>
          </a:p>
          <a:p>
            <a:pPr indent="-297497" lvl="1" marL="914400" rtl="0" algn="l">
              <a:spcBef>
                <a:spcPts val="1200"/>
              </a:spcBef>
              <a:spcAft>
                <a:spcPts val="0"/>
              </a:spcAft>
              <a:buSzPct val="100000"/>
              <a:buFont typeface="HiraMinPro-W3"/>
              <a:buChar char="-"/>
            </a:pPr>
            <a:r>
              <a:rPr lang="ja">
                <a:latin typeface="HiraMinPro-W3"/>
                <a:ea typeface="HiraMinPro-W3"/>
                <a:cs typeface="HiraMinPro-W3"/>
                <a:sym typeface="HiraMinPro-W3"/>
              </a:rPr>
              <a:t>小松菜</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ほうれん草</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にんじん</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しめじ</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ミニトマト</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キャベツ</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レタス</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latin typeface="HiraMinPro-W3"/>
                <a:ea typeface="HiraMinPro-W3"/>
                <a:cs typeface="HiraMinPro-W3"/>
                <a:sym typeface="HiraMinPro-W3"/>
              </a:rPr>
              <a:t>米</a:t>
            </a:r>
            <a:endParaRPr>
              <a:latin typeface="HiraMinPro-W3"/>
              <a:ea typeface="HiraMinPro-W3"/>
              <a:cs typeface="HiraMinPro-W3"/>
              <a:sym typeface="HiraMinPro-W3"/>
            </a:endParaRPr>
          </a:p>
          <a:p>
            <a:pPr indent="-297497" lvl="1" marL="914400" rtl="0" algn="l">
              <a:spcBef>
                <a:spcPts val="0"/>
              </a:spcBef>
              <a:spcAft>
                <a:spcPts val="0"/>
              </a:spcAft>
              <a:buSzPct val="100000"/>
              <a:buFont typeface="HiraMinPro-W3"/>
              <a:buChar char="-"/>
            </a:pPr>
            <a:r>
              <a:rPr lang="ja">
                <a:highlight>
                  <a:srgbClr val="F4CCCC"/>
                </a:highlight>
                <a:latin typeface="HiraMinPro-W3"/>
                <a:ea typeface="HiraMinPro-W3"/>
                <a:cs typeface="HiraMinPro-W3"/>
                <a:sym typeface="HiraMinPro-W3"/>
              </a:rPr>
              <a:t>さつまいも</a:t>
            </a:r>
            <a:endParaRPr>
              <a:highlight>
                <a:srgbClr val="F4CCCC"/>
              </a:highlight>
              <a:latin typeface="HiraMinPro-W3"/>
              <a:ea typeface="HiraMinPro-W3"/>
              <a:cs typeface="HiraMinPro-W3"/>
              <a:sym typeface="HiraMinPro-W3"/>
            </a:endParaRPr>
          </a:p>
        </p:txBody>
      </p:sp>
      <p:sp>
        <p:nvSpPr>
          <p:cNvPr id="222" name="Google Shape;222;p29"/>
          <p:cNvSpPr txBox="1"/>
          <p:nvPr>
            <p:ph idx="1" type="body"/>
          </p:nvPr>
        </p:nvSpPr>
        <p:spPr>
          <a:xfrm>
            <a:off x="2488425" y="1152475"/>
            <a:ext cx="2756700" cy="3416400"/>
          </a:xfrm>
          <a:prstGeom prst="rect">
            <a:avLst/>
          </a:prstGeom>
        </p:spPr>
        <p:txBody>
          <a:bodyPr anchorCtr="0" anchor="t" bIns="91425" lIns="91425" spcFirstLastPara="1" rIns="91425" wrap="square" tIns="91425">
            <a:normAutofit fontScale="92500" lnSpcReduction="20000"/>
          </a:bodyPr>
          <a:lstStyle/>
          <a:p>
            <a:pPr indent="0" lvl="0" marL="457200" rtl="0" algn="l">
              <a:spcBef>
                <a:spcPts val="0"/>
              </a:spcBef>
              <a:spcAft>
                <a:spcPts val="0"/>
              </a:spcAft>
              <a:buNone/>
            </a:pPr>
            <a:r>
              <a:rPr b="1" lang="ja">
                <a:latin typeface="HiraMinPro-W3"/>
                <a:ea typeface="HiraMinPro-W3"/>
                <a:cs typeface="HiraMinPro-W3"/>
                <a:sym typeface="HiraMinPro-W3"/>
              </a:rPr>
              <a:t>肉類</a:t>
            </a:r>
            <a:endParaRPr b="1">
              <a:latin typeface="HiraMinPro-W3"/>
              <a:ea typeface="HiraMinPro-W3"/>
              <a:cs typeface="HiraMinPro-W3"/>
              <a:sym typeface="HiraMinPro-W3"/>
            </a:endParaRPr>
          </a:p>
          <a:p>
            <a:pPr indent="-310832" lvl="1" marL="914400" rtl="0" algn="l">
              <a:spcBef>
                <a:spcPts val="1200"/>
              </a:spcBef>
              <a:spcAft>
                <a:spcPts val="0"/>
              </a:spcAft>
              <a:buSzPct val="100000"/>
              <a:buFont typeface="HiraMinPro-W3"/>
              <a:buChar char="-"/>
            </a:pPr>
            <a:r>
              <a:rPr lang="ja">
                <a:latin typeface="HiraMinPro-W3"/>
                <a:ea typeface="HiraMinPro-W3"/>
                <a:cs typeface="HiraMinPro-W3"/>
                <a:sym typeface="HiraMinPro-W3"/>
              </a:rPr>
              <a:t>鯖</a:t>
            </a:r>
            <a:endParaRPr>
              <a:latin typeface="HiraMinPro-W3"/>
              <a:ea typeface="HiraMinPro-W3"/>
              <a:cs typeface="HiraMinPro-W3"/>
              <a:sym typeface="HiraMinPro-W3"/>
            </a:endParaRPr>
          </a:p>
          <a:p>
            <a:pPr indent="-310832" lvl="1" marL="914400" rtl="0" algn="l">
              <a:spcBef>
                <a:spcPts val="0"/>
              </a:spcBef>
              <a:spcAft>
                <a:spcPts val="0"/>
              </a:spcAft>
              <a:buSzPct val="100000"/>
              <a:buFont typeface="HiraMinPro-W3"/>
              <a:buChar char="-"/>
            </a:pPr>
            <a:r>
              <a:rPr lang="ja">
                <a:latin typeface="HiraMinPro-W3"/>
                <a:ea typeface="HiraMinPro-W3"/>
                <a:cs typeface="HiraMinPro-W3"/>
                <a:sym typeface="HiraMinPro-W3"/>
              </a:rPr>
              <a:t>鶏肉</a:t>
            </a:r>
            <a:endParaRPr>
              <a:latin typeface="HiraMinPro-W3"/>
              <a:ea typeface="HiraMinPro-W3"/>
              <a:cs typeface="HiraMinPro-W3"/>
              <a:sym typeface="HiraMinPro-W3"/>
            </a:endParaRPr>
          </a:p>
          <a:p>
            <a:pPr indent="-310832" lvl="1" marL="914400" rtl="0" algn="l">
              <a:spcBef>
                <a:spcPts val="0"/>
              </a:spcBef>
              <a:spcAft>
                <a:spcPts val="0"/>
              </a:spcAft>
              <a:buSzPct val="100000"/>
              <a:buFont typeface="HiraMinPro-W3"/>
              <a:buChar char="-"/>
            </a:pPr>
            <a:r>
              <a:rPr lang="ja">
                <a:latin typeface="HiraMinPro-W3"/>
                <a:ea typeface="HiraMinPro-W3"/>
                <a:cs typeface="HiraMinPro-W3"/>
                <a:sym typeface="HiraMinPro-W3"/>
              </a:rPr>
              <a:t>豚肉</a:t>
            </a:r>
            <a:endParaRPr>
              <a:latin typeface="HiraMinPro-W3"/>
              <a:ea typeface="HiraMinPro-W3"/>
              <a:cs typeface="HiraMinPro-W3"/>
              <a:sym typeface="HiraMinPro-W3"/>
            </a:endParaRPr>
          </a:p>
          <a:p>
            <a:pPr indent="0" lvl="0" marL="457200" rtl="0" algn="l">
              <a:spcBef>
                <a:spcPts val="1200"/>
              </a:spcBef>
              <a:spcAft>
                <a:spcPts val="0"/>
              </a:spcAft>
              <a:buNone/>
            </a:pPr>
            <a:r>
              <a:rPr b="1" lang="ja">
                <a:latin typeface="HiraMinPro-W3"/>
                <a:ea typeface="HiraMinPro-W3"/>
                <a:cs typeface="HiraMinPro-W3"/>
                <a:sym typeface="HiraMinPro-W3"/>
              </a:rPr>
              <a:t>二枚貝</a:t>
            </a:r>
            <a:endParaRPr b="1">
              <a:latin typeface="HiraMinPro-W3"/>
              <a:ea typeface="HiraMinPro-W3"/>
              <a:cs typeface="HiraMinPro-W3"/>
              <a:sym typeface="HiraMinPro-W3"/>
            </a:endParaRPr>
          </a:p>
          <a:p>
            <a:pPr indent="-310832" lvl="1" marL="914400" rtl="0" algn="l">
              <a:spcBef>
                <a:spcPts val="1200"/>
              </a:spcBef>
              <a:spcAft>
                <a:spcPts val="0"/>
              </a:spcAft>
              <a:buSzPct val="100000"/>
              <a:buFont typeface="HiraMinPro-W3"/>
              <a:buChar char="-"/>
            </a:pPr>
            <a:r>
              <a:rPr lang="ja">
                <a:latin typeface="HiraMinPro-W3"/>
                <a:ea typeface="HiraMinPro-W3"/>
                <a:cs typeface="HiraMinPro-W3"/>
                <a:sym typeface="HiraMinPro-W3"/>
              </a:rPr>
              <a:t>アサリ</a:t>
            </a:r>
            <a:endParaRPr>
              <a:latin typeface="HiraMinPro-W3"/>
              <a:ea typeface="HiraMinPro-W3"/>
              <a:cs typeface="HiraMinPro-W3"/>
              <a:sym typeface="HiraMinPro-W3"/>
            </a:endParaRPr>
          </a:p>
          <a:p>
            <a:pPr indent="-310832" lvl="1" marL="914400" rtl="0" algn="l">
              <a:spcBef>
                <a:spcPts val="0"/>
              </a:spcBef>
              <a:spcAft>
                <a:spcPts val="0"/>
              </a:spcAft>
              <a:buSzPct val="100000"/>
              <a:buFont typeface="HiraMinPro-W3"/>
              <a:buChar char="-"/>
            </a:pPr>
            <a:r>
              <a:rPr lang="ja">
                <a:latin typeface="HiraMinPro-W3"/>
                <a:ea typeface="HiraMinPro-W3"/>
                <a:cs typeface="HiraMinPro-W3"/>
                <a:sym typeface="HiraMinPro-W3"/>
              </a:rPr>
              <a:t>シジミ</a:t>
            </a:r>
            <a:endParaRPr>
              <a:latin typeface="HiraMinPro-W3"/>
              <a:ea typeface="HiraMinPro-W3"/>
              <a:cs typeface="HiraMinPro-W3"/>
              <a:sym typeface="HiraMinPro-W3"/>
            </a:endParaRPr>
          </a:p>
          <a:p>
            <a:pPr indent="0" lvl="0" marL="457200" rtl="0" algn="l">
              <a:spcBef>
                <a:spcPts val="1200"/>
              </a:spcBef>
              <a:spcAft>
                <a:spcPts val="0"/>
              </a:spcAft>
              <a:buNone/>
            </a:pPr>
            <a:r>
              <a:rPr b="1" lang="ja">
                <a:latin typeface="HiraMinPro-W3"/>
                <a:ea typeface="HiraMinPro-W3"/>
                <a:cs typeface="HiraMinPro-W3"/>
                <a:sym typeface="HiraMinPro-W3"/>
              </a:rPr>
              <a:t>加工食品</a:t>
            </a:r>
            <a:endParaRPr b="1">
              <a:latin typeface="HiraMinPro-W3"/>
              <a:ea typeface="HiraMinPro-W3"/>
              <a:cs typeface="HiraMinPro-W3"/>
              <a:sym typeface="HiraMinPro-W3"/>
            </a:endParaRPr>
          </a:p>
          <a:p>
            <a:pPr indent="-310832" lvl="1" marL="914400" rtl="0" algn="l">
              <a:spcBef>
                <a:spcPts val="1200"/>
              </a:spcBef>
              <a:spcAft>
                <a:spcPts val="0"/>
              </a:spcAft>
              <a:buSzPct val="100000"/>
              <a:buFont typeface="HiraMinPro-W3"/>
              <a:buChar char="-"/>
            </a:pPr>
            <a:r>
              <a:rPr lang="ja">
                <a:latin typeface="HiraMinPro-W3"/>
                <a:ea typeface="HiraMinPro-W3"/>
                <a:cs typeface="HiraMinPro-W3"/>
                <a:sym typeface="HiraMinPro-W3"/>
              </a:rPr>
              <a:t>豆腐 多種</a:t>
            </a:r>
            <a:endParaRPr>
              <a:latin typeface="HiraMinPro-W3"/>
              <a:ea typeface="HiraMinPro-W3"/>
              <a:cs typeface="HiraMinPro-W3"/>
              <a:sym typeface="HiraMinPro-W3"/>
            </a:endParaRPr>
          </a:p>
          <a:p>
            <a:pPr indent="-310832" lvl="1" marL="914400" rtl="0" algn="l">
              <a:spcBef>
                <a:spcPts val="0"/>
              </a:spcBef>
              <a:spcAft>
                <a:spcPts val="0"/>
              </a:spcAft>
              <a:buSzPct val="100000"/>
              <a:buFont typeface="HiraMinPro-W3"/>
              <a:buChar char="-"/>
            </a:pPr>
            <a:r>
              <a:rPr lang="ja">
                <a:latin typeface="HiraMinPro-W3"/>
                <a:ea typeface="HiraMinPro-W3"/>
                <a:cs typeface="HiraMinPro-W3"/>
                <a:sym typeface="HiraMinPro-W3"/>
              </a:rPr>
              <a:t>豆乳</a:t>
            </a:r>
            <a:endParaRPr>
              <a:latin typeface="HiraMinPro-W3"/>
              <a:ea typeface="HiraMinPro-W3"/>
              <a:cs typeface="HiraMinPro-W3"/>
              <a:sym typeface="HiraMinPro-W3"/>
            </a:endParaRPr>
          </a:p>
          <a:p>
            <a:pPr indent="-310832" lvl="1" marL="914400" rtl="0" algn="l">
              <a:spcBef>
                <a:spcPts val="0"/>
              </a:spcBef>
              <a:spcAft>
                <a:spcPts val="0"/>
              </a:spcAft>
              <a:buSzPct val="100000"/>
              <a:buFont typeface="HiraMinPro-W3"/>
              <a:buChar char="-"/>
            </a:pPr>
            <a:r>
              <a:rPr lang="ja">
                <a:latin typeface="HiraMinPro-W3"/>
                <a:ea typeface="HiraMinPro-W3"/>
                <a:cs typeface="HiraMinPro-W3"/>
                <a:sym typeface="HiraMinPro-W3"/>
              </a:rPr>
              <a:t>ヨーグルト</a:t>
            </a:r>
            <a:endParaRPr>
              <a:latin typeface="HiraMinPro-W3"/>
              <a:ea typeface="HiraMinPro-W3"/>
              <a:cs typeface="HiraMinPro-W3"/>
              <a:sym typeface="HiraMinPro-W3"/>
            </a:endParaRPr>
          </a:p>
          <a:p>
            <a:pPr indent="-310832" lvl="1" marL="914400" rtl="0" algn="l">
              <a:spcBef>
                <a:spcPts val="0"/>
              </a:spcBef>
              <a:spcAft>
                <a:spcPts val="0"/>
              </a:spcAft>
              <a:buSzPct val="100000"/>
              <a:buFont typeface="HiraMinPro-W3"/>
              <a:buChar char="-"/>
            </a:pPr>
            <a:r>
              <a:rPr lang="ja">
                <a:latin typeface="HiraMinPro-W3"/>
                <a:ea typeface="HiraMinPro-W3"/>
                <a:cs typeface="HiraMinPro-W3"/>
                <a:sym typeface="HiraMinPro-W3"/>
              </a:rPr>
              <a:t>卵豆腐</a:t>
            </a:r>
            <a:endParaRPr>
              <a:latin typeface="HiraMinPro-W3"/>
              <a:ea typeface="HiraMinPro-W3"/>
              <a:cs typeface="HiraMinPro-W3"/>
              <a:sym typeface="HiraMinPro-W3"/>
            </a:endParaRPr>
          </a:p>
        </p:txBody>
      </p:sp>
      <p:pic>
        <p:nvPicPr>
          <p:cNvPr id="223" name="Google Shape;223;p29"/>
          <p:cNvPicPr preferRelativeResize="0"/>
          <p:nvPr/>
        </p:nvPicPr>
        <p:blipFill>
          <a:blip r:embed="rId3">
            <a:alphaModFix/>
          </a:blip>
          <a:stretch>
            <a:fillRect/>
          </a:stretch>
        </p:blipFill>
        <p:spPr>
          <a:xfrm>
            <a:off x="5356394" y="1311088"/>
            <a:ext cx="1805549" cy="2521324"/>
          </a:xfrm>
          <a:prstGeom prst="rect">
            <a:avLst/>
          </a:prstGeom>
          <a:noFill/>
          <a:ln>
            <a:noFill/>
          </a:ln>
        </p:spPr>
      </p:pic>
      <p:pic>
        <p:nvPicPr>
          <p:cNvPr id="224" name="Google Shape;224;p29"/>
          <p:cNvPicPr preferRelativeResize="0"/>
          <p:nvPr/>
        </p:nvPicPr>
        <p:blipFill>
          <a:blip r:embed="rId4">
            <a:alphaModFix/>
          </a:blip>
          <a:stretch>
            <a:fillRect/>
          </a:stretch>
        </p:blipFill>
        <p:spPr>
          <a:xfrm>
            <a:off x="5356394" y="1311088"/>
            <a:ext cx="1805549" cy="2521324"/>
          </a:xfrm>
          <a:prstGeom prst="rect">
            <a:avLst/>
          </a:prstGeom>
          <a:noFill/>
          <a:ln>
            <a:noFill/>
          </a:ln>
        </p:spPr>
      </p:pic>
      <p:pic>
        <p:nvPicPr>
          <p:cNvPr id="225" name="Google Shape;225;p29"/>
          <p:cNvPicPr preferRelativeResize="0"/>
          <p:nvPr/>
        </p:nvPicPr>
        <p:blipFill>
          <a:blip r:embed="rId3">
            <a:alphaModFix/>
          </a:blip>
          <a:stretch>
            <a:fillRect/>
          </a:stretch>
        </p:blipFill>
        <p:spPr>
          <a:xfrm>
            <a:off x="6904268" y="2510125"/>
            <a:ext cx="1479176" cy="1972224"/>
          </a:xfrm>
          <a:prstGeom prst="rect">
            <a:avLst/>
          </a:prstGeom>
          <a:noFill/>
          <a:ln>
            <a:noFill/>
          </a:ln>
        </p:spPr>
      </p:pic>
      <p:sp>
        <p:nvSpPr>
          <p:cNvPr id="226" name="Google Shape;226;p29"/>
          <p:cNvSpPr txBox="1"/>
          <p:nvPr/>
        </p:nvSpPr>
        <p:spPr>
          <a:xfrm>
            <a:off x="6904263" y="4482361"/>
            <a:ext cx="2680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latin typeface="HiraMinPro-W3"/>
                <a:ea typeface="HiraMinPro-W3"/>
                <a:cs typeface="HiraMinPro-W3"/>
                <a:sym typeface="HiraMinPro-W3"/>
              </a:rPr>
              <a:t>左：処理後  右：処理前</a:t>
            </a:r>
            <a:endParaRPr sz="900">
              <a:latin typeface="HiraMinPro-W3"/>
              <a:ea typeface="HiraMinPro-W3"/>
              <a:cs typeface="HiraMinPro-W3"/>
              <a:sym typeface="HiraMinPro-W3"/>
            </a:endParaRPr>
          </a:p>
        </p:txBody>
      </p:sp>
      <p:sp>
        <p:nvSpPr>
          <p:cNvPr id="227" name="Google Shape;227;p29"/>
          <p:cNvSpPr txBox="1"/>
          <p:nvPr/>
        </p:nvSpPr>
        <p:spPr>
          <a:xfrm>
            <a:off x="5412438" y="3832411"/>
            <a:ext cx="2680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latin typeface="HiraMinPro-W3"/>
                <a:ea typeface="HiraMinPro-W3"/>
                <a:cs typeface="HiraMinPro-W3"/>
                <a:sym typeface="HiraMinPro-W3"/>
              </a:rPr>
              <a:t>処理後のリンゴ</a:t>
            </a:r>
            <a:endParaRPr sz="900">
              <a:latin typeface="HiraMinPro-W3"/>
              <a:ea typeface="HiraMinPro-W3"/>
              <a:cs typeface="HiraMinPro-W3"/>
              <a:sym typeface="HiraMinPro-W3"/>
            </a:endParaRPr>
          </a:p>
        </p:txBody>
      </p:sp>
      <p:pic>
        <p:nvPicPr>
          <p:cNvPr id="228" name="Google Shape;228;p29"/>
          <p:cNvPicPr preferRelativeResize="0"/>
          <p:nvPr/>
        </p:nvPicPr>
        <p:blipFill>
          <a:blip r:embed="rId5">
            <a:alphaModFix/>
          </a:blip>
          <a:stretch>
            <a:fillRect/>
          </a:stretch>
        </p:blipFill>
        <p:spPr>
          <a:xfrm>
            <a:off x="8695775" y="4798550"/>
            <a:ext cx="320475" cy="248200"/>
          </a:xfrm>
          <a:prstGeom prst="rect">
            <a:avLst/>
          </a:prstGeom>
          <a:noFill/>
          <a:ln>
            <a:noFill/>
          </a:ln>
        </p:spPr>
      </p:pic>
      <p:sp>
        <p:nvSpPr>
          <p:cNvPr id="229" name="Google Shape;229;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sz="2400">
                <a:latin typeface="HiraMinPro-W3"/>
                <a:ea typeface="HiraMinPro-W3"/>
                <a:cs typeface="HiraMinPro-W3"/>
                <a:sym typeface="HiraMinPro-W3"/>
              </a:rPr>
              <a:t>洗浄結果③（超音波洗浄によって外見に変化が見られた）</a:t>
            </a:r>
            <a:endParaRPr b="1" sz="2400">
              <a:latin typeface="HiraMinPro-W3"/>
              <a:ea typeface="HiraMinPro-W3"/>
              <a:cs typeface="HiraMinPro-W3"/>
              <a:sym typeface="HiraMinPro-W3"/>
            </a:endParaRPr>
          </a:p>
        </p:txBody>
      </p:sp>
      <p:sp>
        <p:nvSpPr>
          <p:cNvPr id="235" name="Google Shape;235;p30"/>
          <p:cNvSpPr txBox="1"/>
          <p:nvPr>
            <p:ph idx="1" type="body"/>
          </p:nvPr>
        </p:nvSpPr>
        <p:spPr>
          <a:xfrm>
            <a:off x="311700" y="1063725"/>
            <a:ext cx="3710700" cy="37416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b="1" lang="ja">
                <a:latin typeface="HiraMinPro-W3"/>
                <a:ea typeface="HiraMinPro-W3"/>
                <a:cs typeface="HiraMinPro-W3"/>
                <a:sym typeface="HiraMinPro-W3"/>
              </a:rPr>
              <a:t>りんご（ふじ、王林）</a:t>
            </a:r>
            <a:endParaRPr b="1">
              <a:latin typeface="HiraMinPro-W3"/>
              <a:ea typeface="HiraMinPro-W3"/>
              <a:cs typeface="HiraMinPro-W3"/>
              <a:sym typeface="HiraMinPro-W3"/>
            </a:endParaRPr>
          </a:p>
          <a:p>
            <a:pPr indent="0" lvl="0" marL="0" rtl="0" algn="ctr">
              <a:spcBef>
                <a:spcPts val="1200"/>
              </a:spcBef>
              <a:spcAft>
                <a:spcPts val="0"/>
              </a:spcAft>
              <a:buNone/>
            </a:pPr>
            <a:r>
              <a:t/>
            </a:r>
            <a:endParaRPr b="1">
              <a:latin typeface="HiraMinPro-W3"/>
              <a:ea typeface="HiraMinPro-W3"/>
              <a:cs typeface="HiraMinPro-W3"/>
              <a:sym typeface="HiraMinPro-W3"/>
            </a:endParaRPr>
          </a:p>
          <a:p>
            <a:pPr indent="0" lvl="0" marL="0" rtl="0" algn="ctr">
              <a:spcBef>
                <a:spcPts val="1200"/>
              </a:spcBef>
              <a:spcAft>
                <a:spcPts val="0"/>
              </a:spcAft>
              <a:buNone/>
            </a:pPr>
            <a:r>
              <a:t/>
            </a:r>
            <a:endParaRPr b="1">
              <a:latin typeface="HiraMinPro-W3"/>
              <a:ea typeface="HiraMinPro-W3"/>
              <a:cs typeface="HiraMinPro-W3"/>
              <a:sym typeface="HiraMinPro-W3"/>
            </a:endParaRPr>
          </a:p>
          <a:p>
            <a:pPr indent="0" lvl="0" marL="0" rtl="0" algn="ctr">
              <a:spcBef>
                <a:spcPts val="1200"/>
              </a:spcBef>
              <a:spcAft>
                <a:spcPts val="0"/>
              </a:spcAft>
              <a:buNone/>
            </a:pPr>
            <a:r>
              <a:t/>
            </a:r>
            <a:endParaRPr b="1">
              <a:latin typeface="HiraMinPro-W3"/>
              <a:ea typeface="HiraMinPro-W3"/>
              <a:cs typeface="HiraMinPro-W3"/>
              <a:sym typeface="HiraMinPro-W3"/>
            </a:endParaRPr>
          </a:p>
          <a:p>
            <a:pPr indent="0" lvl="0" marL="0" rtl="0" algn="ctr">
              <a:spcBef>
                <a:spcPts val="1200"/>
              </a:spcBef>
              <a:spcAft>
                <a:spcPts val="0"/>
              </a:spcAft>
              <a:buNone/>
            </a:pPr>
            <a:r>
              <a:t/>
            </a:r>
            <a:endParaRPr b="1">
              <a:latin typeface="HiraMinPro-W3"/>
              <a:ea typeface="HiraMinPro-W3"/>
              <a:cs typeface="HiraMinPro-W3"/>
              <a:sym typeface="HiraMinPro-W3"/>
            </a:endParaRPr>
          </a:p>
          <a:p>
            <a:pPr indent="0" lvl="0" marL="0" rtl="0" algn="ctr">
              <a:spcBef>
                <a:spcPts val="1200"/>
              </a:spcBef>
              <a:spcAft>
                <a:spcPts val="0"/>
              </a:spcAft>
              <a:buNone/>
            </a:pPr>
            <a:r>
              <a:t/>
            </a:r>
            <a:endParaRPr b="1">
              <a:latin typeface="HiraMinPro-W3"/>
              <a:ea typeface="HiraMinPro-W3"/>
              <a:cs typeface="HiraMinPro-W3"/>
              <a:sym typeface="HiraMinPro-W3"/>
            </a:endParaRPr>
          </a:p>
          <a:p>
            <a:pPr indent="0" lvl="0" marL="0" rtl="0" algn="ctr">
              <a:spcBef>
                <a:spcPts val="1200"/>
              </a:spcBef>
              <a:spcAft>
                <a:spcPts val="0"/>
              </a:spcAft>
              <a:buNone/>
            </a:pPr>
            <a:r>
              <a:t/>
            </a:r>
            <a:endParaRPr b="1">
              <a:latin typeface="HiraMinPro-W3"/>
              <a:ea typeface="HiraMinPro-W3"/>
              <a:cs typeface="HiraMinPro-W3"/>
              <a:sym typeface="HiraMinPro-W3"/>
            </a:endParaRPr>
          </a:p>
          <a:p>
            <a:pPr indent="0" lvl="0" marL="0" rtl="0" algn="l">
              <a:spcBef>
                <a:spcPts val="1200"/>
              </a:spcBef>
              <a:spcAft>
                <a:spcPts val="0"/>
              </a:spcAft>
              <a:buNone/>
            </a:pPr>
            <a:r>
              <a:t/>
            </a:r>
            <a:endParaRPr b="1">
              <a:latin typeface="HiraMinPro-W3"/>
              <a:ea typeface="HiraMinPro-W3"/>
              <a:cs typeface="HiraMinPro-W3"/>
              <a:sym typeface="HiraMinPro-W3"/>
            </a:endParaRPr>
          </a:p>
          <a:p>
            <a:pPr indent="0" lvl="0" marL="0" rtl="0" algn="ctr">
              <a:spcBef>
                <a:spcPts val="1200"/>
              </a:spcBef>
              <a:spcAft>
                <a:spcPts val="1200"/>
              </a:spcAft>
              <a:buNone/>
            </a:pPr>
            <a:r>
              <a:t/>
            </a:r>
            <a:endParaRPr>
              <a:latin typeface="HiraMinPro-W3"/>
              <a:ea typeface="HiraMinPro-W3"/>
              <a:cs typeface="HiraMinPro-W3"/>
              <a:sym typeface="HiraMinPro-W3"/>
            </a:endParaRPr>
          </a:p>
        </p:txBody>
      </p:sp>
      <p:pic>
        <p:nvPicPr>
          <p:cNvPr id="236" name="Google Shape;236;p30"/>
          <p:cNvPicPr preferRelativeResize="0"/>
          <p:nvPr/>
        </p:nvPicPr>
        <p:blipFill rotWithShape="1">
          <a:blip r:embed="rId3">
            <a:alphaModFix/>
          </a:blip>
          <a:srcRect b="1555" l="29832" r="13333" t="0"/>
          <a:stretch/>
        </p:blipFill>
        <p:spPr>
          <a:xfrm rot="-5400000">
            <a:off x="587287" y="1343737"/>
            <a:ext cx="3034501" cy="3461626"/>
          </a:xfrm>
          <a:prstGeom prst="rect">
            <a:avLst/>
          </a:prstGeom>
          <a:noFill/>
          <a:ln>
            <a:noFill/>
          </a:ln>
        </p:spPr>
      </p:pic>
      <p:sp>
        <p:nvSpPr>
          <p:cNvPr id="237" name="Google Shape;237;p30"/>
          <p:cNvSpPr txBox="1"/>
          <p:nvPr/>
        </p:nvSpPr>
        <p:spPr>
          <a:xfrm>
            <a:off x="3906550" y="1735275"/>
            <a:ext cx="4992300" cy="2073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HiraMinPro-W3"/>
              <a:buChar char="●"/>
            </a:pPr>
            <a:r>
              <a:rPr lang="ja" sz="2200">
                <a:latin typeface="HiraMinPro-W3"/>
                <a:ea typeface="HiraMinPro-W3"/>
                <a:cs typeface="HiraMinPro-W3"/>
                <a:sym typeface="HiraMinPro-W3"/>
              </a:rPr>
              <a:t>未洗浄のりんごは、切断後、果肉部分の酸化が顕著に見られた。</a:t>
            </a:r>
            <a:endParaRPr sz="2200">
              <a:latin typeface="HiraMinPro-W3"/>
              <a:ea typeface="HiraMinPro-W3"/>
              <a:cs typeface="HiraMinPro-W3"/>
              <a:sym typeface="HiraMinPro-W3"/>
            </a:endParaRPr>
          </a:p>
          <a:p>
            <a:pPr indent="0" lvl="0" marL="0" rtl="0" algn="l">
              <a:spcBef>
                <a:spcPts val="0"/>
              </a:spcBef>
              <a:spcAft>
                <a:spcPts val="0"/>
              </a:spcAft>
              <a:buNone/>
            </a:pPr>
            <a:r>
              <a:t/>
            </a:r>
            <a:endParaRPr sz="2200">
              <a:latin typeface="HiraMinPro-W3"/>
              <a:ea typeface="HiraMinPro-W3"/>
              <a:cs typeface="HiraMinPro-W3"/>
              <a:sym typeface="HiraMinPro-W3"/>
            </a:endParaRPr>
          </a:p>
          <a:p>
            <a:pPr indent="-368300" lvl="0" marL="457200" rtl="0" algn="l">
              <a:spcBef>
                <a:spcPts val="0"/>
              </a:spcBef>
              <a:spcAft>
                <a:spcPts val="0"/>
              </a:spcAft>
              <a:buSzPts val="2200"/>
              <a:buFont typeface="HiraMinPro-W3"/>
              <a:buChar char="●"/>
            </a:pPr>
            <a:r>
              <a:rPr lang="ja" sz="2200" u="sng">
                <a:latin typeface="HiraMinPro-W3"/>
                <a:ea typeface="HiraMinPro-W3"/>
                <a:cs typeface="HiraMinPro-W3"/>
                <a:sym typeface="HiraMinPro-W3"/>
              </a:rPr>
              <a:t>個体差の域を出ないとも</a:t>
            </a:r>
            <a:br>
              <a:rPr lang="ja" sz="2200" u="sng">
                <a:latin typeface="HiraMinPro-W3"/>
                <a:ea typeface="HiraMinPro-W3"/>
                <a:cs typeface="HiraMinPro-W3"/>
                <a:sym typeface="HiraMinPro-W3"/>
              </a:rPr>
            </a:br>
            <a:r>
              <a:rPr lang="ja" sz="2200" u="sng">
                <a:latin typeface="HiraMinPro-W3"/>
                <a:ea typeface="HiraMinPro-W3"/>
                <a:cs typeface="HiraMinPro-W3"/>
                <a:sym typeface="HiraMinPro-W3"/>
              </a:rPr>
              <a:t>考えられる</a:t>
            </a:r>
            <a:r>
              <a:rPr lang="ja" sz="2200">
                <a:latin typeface="HiraMinPro-W3"/>
                <a:ea typeface="HiraMinPro-W3"/>
                <a:cs typeface="HiraMinPro-W3"/>
                <a:sym typeface="HiraMinPro-W3"/>
              </a:rPr>
              <a:t>。</a:t>
            </a:r>
            <a:endParaRPr sz="2200">
              <a:latin typeface="HiraMinPro-W3"/>
              <a:ea typeface="HiraMinPro-W3"/>
              <a:cs typeface="HiraMinPro-W3"/>
              <a:sym typeface="HiraMinPro-W3"/>
            </a:endParaRPr>
          </a:p>
        </p:txBody>
      </p:sp>
      <p:sp>
        <p:nvSpPr>
          <p:cNvPr id="238" name="Google Shape;238;p30"/>
          <p:cNvSpPr txBox="1"/>
          <p:nvPr/>
        </p:nvSpPr>
        <p:spPr>
          <a:xfrm>
            <a:off x="1512750" y="4671875"/>
            <a:ext cx="2322600" cy="2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a:latin typeface="HiraMinPro-W3"/>
                <a:ea typeface="HiraMinPro-W3"/>
                <a:cs typeface="HiraMinPro-W3"/>
                <a:sym typeface="HiraMinPro-W3"/>
              </a:rPr>
              <a:t>上：</a:t>
            </a:r>
            <a:r>
              <a:rPr lang="ja">
                <a:latin typeface="HiraMinPro-W3"/>
                <a:ea typeface="HiraMinPro-W3"/>
                <a:cs typeface="HiraMinPro-W3"/>
                <a:sym typeface="HiraMinPro-W3"/>
              </a:rPr>
              <a:t>処理前　下：処理後</a:t>
            </a:r>
            <a:endParaRPr>
              <a:latin typeface="HiraMinPro-W3"/>
              <a:ea typeface="HiraMinPro-W3"/>
              <a:cs typeface="HiraMinPro-W3"/>
              <a:sym typeface="HiraMinPro-W3"/>
            </a:endParaRPr>
          </a:p>
        </p:txBody>
      </p:sp>
      <p:pic>
        <p:nvPicPr>
          <p:cNvPr id="239" name="Google Shape;239;p30"/>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240" name="Google Shape;24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sz="2400">
                <a:latin typeface="HiraMinPro-W3"/>
                <a:ea typeface="HiraMinPro-W3"/>
                <a:cs typeface="HiraMinPro-W3"/>
                <a:sym typeface="HiraMinPro-W3"/>
              </a:rPr>
              <a:t>洗浄結果③（超音波洗浄によって外見に変化が見られた）</a:t>
            </a:r>
            <a:endParaRPr b="1" sz="2400">
              <a:latin typeface="HiraMinPro-W3"/>
              <a:ea typeface="HiraMinPro-W3"/>
              <a:cs typeface="HiraMinPro-W3"/>
              <a:sym typeface="HiraMinPro-W3"/>
            </a:endParaRPr>
          </a:p>
        </p:txBody>
      </p:sp>
      <p:sp>
        <p:nvSpPr>
          <p:cNvPr id="246" name="Google Shape;246;p31"/>
          <p:cNvSpPr txBox="1"/>
          <p:nvPr>
            <p:ph idx="1" type="body"/>
          </p:nvPr>
        </p:nvSpPr>
        <p:spPr>
          <a:xfrm>
            <a:off x="311700" y="1076750"/>
            <a:ext cx="4022100" cy="3492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ja">
                <a:latin typeface="HiraMinPro-W3"/>
                <a:ea typeface="HiraMinPro-W3"/>
                <a:cs typeface="HiraMinPro-W3"/>
                <a:sym typeface="HiraMinPro-W3"/>
              </a:rPr>
              <a:t>サツマイモ（紅まさり、紅はるか）</a:t>
            </a:r>
            <a:endParaRPr b="1">
              <a:latin typeface="HiraMinPro-W3"/>
              <a:ea typeface="HiraMinPro-W3"/>
              <a:cs typeface="HiraMinPro-W3"/>
              <a:sym typeface="HiraMinPro-W3"/>
            </a:endParaRPr>
          </a:p>
          <a:p>
            <a:pPr indent="0" lvl="0" marL="0" rtl="0" algn="ctr">
              <a:spcBef>
                <a:spcPts val="1200"/>
              </a:spcBef>
              <a:spcAft>
                <a:spcPts val="1200"/>
              </a:spcAft>
              <a:buNone/>
            </a:pPr>
            <a:r>
              <a:t/>
            </a:r>
            <a:endParaRPr/>
          </a:p>
        </p:txBody>
      </p:sp>
      <p:pic>
        <p:nvPicPr>
          <p:cNvPr id="247" name="Google Shape;247;p31"/>
          <p:cNvPicPr preferRelativeResize="0"/>
          <p:nvPr/>
        </p:nvPicPr>
        <p:blipFill rotWithShape="1">
          <a:blip r:embed="rId3">
            <a:alphaModFix/>
          </a:blip>
          <a:srcRect b="22877" l="2249" r="2019" t="26407"/>
          <a:stretch/>
        </p:blipFill>
        <p:spPr>
          <a:xfrm>
            <a:off x="195775" y="1815350"/>
            <a:ext cx="4458301" cy="2616250"/>
          </a:xfrm>
          <a:prstGeom prst="rect">
            <a:avLst/>
          </a:prstGeom>
          <a:noFill/>
          <a:ln>
            <a:noFill/>
          </a:ln>
        </p:spPr>
      </p:pic>
      <p:sp>
        <p:nvSpPr>
          <p:cNvPr id="248" name="Google Shape;248;p31"/>
          <p:cNvSpPr txBox="1"/>
          <p:nvPr/>
        </p:nvSpPr>
        <p:spPr>
          <a:xfrm>
            <a:off x="4716350" y="1551175"/>
            <a:ext cx="4280100" cy="3085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HiraMinPro-W3"/>
              <a:buChar char="●"/>
            </a:pPr>
            <a:r>
              <a:rPr lang="ja" sz="2200">
                <a:latin typeface="HiraMinPro-W3"/>
                <a:ea typeface="HiraMinPro-W3"/>
                <a:cs typeface="HiraMinPro-W3"/>
                <a:sym typeface="HiraMinPro-W3"/>
              </a:rPr>
              <a:t>洗浄後は、サツマイモを切った際に断面から出る白い液体（ヤラピン）の酸化が速く進み、皮に近い部分が黒く変色する。</a:t>
            </a:r>
            <a:endParaRPr sz="2200">
              <a:latin typeface="HiraMinPro-W3"/>
              <a:ea typeface="HiraMinPro-W3"/>
              <a:cs typeface="HiraMinPro-W3"/>
              <a:sym typeface="HiraMinPro-W3"/>
            </a:endParaRPr>
          </a:p>
          <a:p>
            <a:pPr indent="0" lvl="0" marL="0" rtl="0" algn="l">
              <a:spcBef>
                <a:spcPts val="0"/>
              </a:spcBef>
              <a:spcAft>
                <a:spcPts val="0"/>
              </a:spcAft>
              <a:buNone/>
            </a:pPr>
            <a:r>
              <a:t/>
            </a:r>
            <a:endParaRPr sz="2200">
              <a:latin typeface="HiraMinPro-W3"/>
              <a:ea typeface="HiraMinPro-W3"/>
              <a:cs typeface="HiraMinPro-W3"/>
              <a:sym typeface="HiraMinPro-W3"/>
            </a:endParaRPr>
          </a:p>
          <a:p>
            <a:pPr indent="-368300" lvl="0" marL="457200" rtl="0" algn="l">
              <a:spcBef>
                <a:spcPts val="0"/>
              </a:spcBef>
              <a:spcAft>
                <a:spcPts val="0"/>
              </a:spcAft>
              <a:buSzPts val="2200"/>
              <a:buFont typeface="HiraMinPro-W3"/>
              <a:buChar char="●"/>
            </a:pPr>
            <a:r>
              <a:rPr lang="ja" sz="2200" u="sng">
                <a:latin typeface="HiraMinPro-W3"/>
                <a:ea typeface="HiraMinPro-W3"/>
                <a:cs typeface="HiraMinPro-W3"/>
                <a:sym typeface="HiraMinPro-W3"/>
              </a:rPr>
              <a:t>個体差の域を出ないとも</a:t>
            </a:r>
            <a:br>
              <a:rPr lang="ja" sz="2200" u="sng">
                <a:latin typeface="HiraMinPro-W3"/>
                <a:ea typeface="HiraMinPro-W3"/>
                <a:cs typeface="HiraMinPro-W3"/>
                <a:sym typeface="HiraMinPro-W3"/>
              </a:rPr>
            </a:br>
            <a:r>
              <a:rPr lang="ja" sz="2200" u="sng">
                <a:latin typeface="HiraMinPro-W3"/>
                <a:ea typeface="HiraMinPro-W3"/>
                <a:cs typeface="HiraMinPro-W3"/>
                <a:sym typeface="HiraMinPro-W3"/>
              </a:rPr>
              <a:t>考えられる</a:t>
            </a:r>
            <a:r>
              <a:rPr lang="ja" sz="2200">
                <a:latin typeface="HiraMinPro-W3"/>
                <a:ea typeface="HiraMinPro-W3"/>
                <a:cs typeface="HiraMinPro-W3"/>
                <a:sym typeface="HiraMinPro-W3"/>
              </a:rPr>
              <a:t>。</a:t>
            </a:r>
            <a:endParaRPr sz="2200">
              <a:latin typeface="HiraMinPro-W3"/>
              <a:ea typeface="HiraMinPro-W3"/>
              <a:cs typeface="HiraMinPro-W3"/>
              <a:sym typeface="HiraMinPro-W3"/>
            </a:endParaRPr>
          </a:p>
        </p:txBody>
      </p:sp>
      <p:sp>
        <p:nvSpPr>
          <p:cNvPr id="249" name="Google Shape;249;p31"/>
          <p:cNvSpPr txBox="1"/>
          <p:nvPr/>
        </p:nvSpPr>
        <p:spPr>
          <a:xfrm>
            <a:off x="2269200" y="4506450"/>
            <a:ext cx="230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latin typeface="HiraMinPro-W3"/>
                <a:ea typeface="HiraMinPro-W3"/>
                <a:cs typeface="HiraMinPro-W3"/>
                <a:sym typeface="HiraMinPro-W3"/>
              </a:rPr>
              <a:t>左：処理後　右：処理前</a:t>
            </a:r>
            <a:endParaRPr>
              <a:latin typeface="HiraMinPro-W3"/>
              <a:ea typeface="HiraMinPro-W3"/>
              <a:cs typeface="HiraMinPro-W3"/>
              <a:sym typeface="HiraMinPro-W3"/>
            </a:endParaRPr>
          </a:p>
        </p:txBody>
      </p:sp>
      <p:pic>
        <p:nvPicPr>
          <p:cNvPr id="250" name="Google Shape;250;p31"/>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251" name="Google Shape;251;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ja" sz="2720">
                <a:latin typeface="HiraMinPro-W3"/>
                <a:ea typeface="HiraMinPro-W3"/>
                <a:cs typeface="HiraMinPro-W3"/>
                <a:sym typeface="HiraMinPro-W3"/>
              </a:rPr>
              <a:t>メガネ洗浄において既に実装されている超音波洗浄</a:t>
            </a:r>
            <a:endParaRPr sz="2720">
              <a:latin typeface="HiraMinPro-W3"/>
              <a:ea typeface="HiraMinPro-W3"/>
              <a:cs typeface="HiraMinPro-W3"/>
              <a:sym typeface="HiraMinPro-W3"/>
            </a:endParaRPr>
          </a:p>
        </p:txBody>
      </p:sp>
      <p:sp>
        <p:nvSpPr>
          <p:cNvPr id="63" name="Google Shape;63;p14"/>
          <p:cNvSpPr txBox="1"/>
          <p:nvPr>
            <p:ph idx="1" type="body"/>
          </p:nvPr>
        </p:nvSpPr>
        <p:spPr>
          <a:xfrm>
            <a:off x="311700" y="1422550"/>
            <a:ext cx="4497900" cy="297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ja" sz="2000">
                <a:solidFill>
                  <a:schemeClr val="dk1"/>
                </a:solidFill>
                <a:latin typeface="HiraMinPro-W3"/>
                <a:ea typeface="HiraMinPro-W3"/>
                <a:cs typeface="HiraMinPro-W3"/>
                <a:sym typeface="HiraMinPro-W3"/>
              </a:rPr>
              <a:t>メガネに超音波を照射することで、</a:t>
            </a:r>
            <a:br>
              <a:rPr lang="ja" sz="2000">
                <a:solidFill>
                  <a:schemeClr val="dk1"/>
                </a:solidFill>
                <a:latin typeface="HiraMinPro-W3"/>
                <a:ea typeface="HiraMinPro-W3"/>
                <a:cs typeface="HiraMinPro-W3"/>
                <a:sym typeface="HiraMinPro-W3"/>
              </a:rPr>
            </a:br>
            <a:r>
              <a:rPr lang="ja" sz="2000">
                <a:solidFill>
                  <a:schemeClr val="dk1"/>
                </a:solidFill>
                <a:latin typeface="HiraMinPro-W3"/>
                <a:ea typeface="HiraMinPro-W3"/>
                <a:cs typeface="HiraMinPro-W3"/>
                <a:sym typeface="HiraMinPro-W3"/>
              </a:rPr>
              <a:t>レンズ表面の汚れを取り除く技術がすでに知られている</a:t>
            </a:r>
            <a:endParaRPr sz="2000">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sz="2000">
              <a:solidFill>
                <a:schemeClr val="dk1"/>
              </a:solidFill>
              <a:latin typeface="HiraMinPro-W3"/>
              <a:ea typeface="HiraMinPro-W3"/>
              <a:cs typeface="HiraMinPro-W3"/>
              <a:sym typeface="HiraMinPro-W3"/>
            </a:endParaRPr>
          </a:p>
          <a:p>
            <a:pPr indent="0" lvl="0" marL="0" rtl="0" algn="l">
              <a:spcBef>
                <a:spcPts val="1200"/>
              </a:spcBef>
              <a:spcAft>
                <a:spcPts val="1200"/>
              </a:spcAft>
              <a:buNone/>
            </a:pPr>
            <a:r>
              <a:rPr lang="ja" sz="2000">
                <a:solidFill>
                  <a:schemeClr val="dk1"/>
                </a:solidFill>
                <a:latin typeface="HiraMinPro-W3"/>
                <a:ea typeface="HiraMinPro-W3"/>
                <a:cs typeface="HiraMinPro-W3"/>
                <a:sym typeface="HiraMinPro-W3"/>
              </a:rPr>
              <a:t>これを食材に応用し、放射性物質や農薬を除去できないだろうか</a:t>
            </a:r>
            <a:endParaRPr sz="2000">
              <a:solidFill>
                <a:schemeClr val="dk1"/>
              </a:solidFill>
              <a:latin typeface="HiraMinPro-W3"/>
              <a:ea typeface="HiraMinPro-W3"/>
              <a:cs typeface="HiraMinPro-W3"/>
              <a:sym typeface="HiraMinPro-W3"/>
            </a:endParaRPr>
          </a:p>
        </p:txBody>
      </p:sp>
      <p:pic>
        <p:nvPicPr>
          <p:cNvPr id="64" name="Google Shape;64;p14"/>
          <p:cNvPicPr preferRelativeResize="0"/>
          <p:nvPr/>
        </p:nvPicPr>
        <p:blipFill>
          <a:blip r:embed="rId3">
            <a:alphaModFix/>
          </a:blip>
          <a:stretch>
            <a:fillRect/>
          </a:stretch>
        </p:blipFill>
        <p:spPr>
          <a:xfrm>
            <a:off x="4713450" y="1842700"/>
            <a:ext cx="4334876" cy="3161725"/>
          </a:xfrm>
          <a:prstGeom prst="rect">
            <a:avLst/>
          </a:prstGeom>
          <a:noFill/>
          <a:ln>
            <a:noFill/>
          </a:ln>
        </p:spPr>
      </p:pic>
      <p:pic>
        <p:nvPicPr>
          <p:cNvPr id="65" name="Google Shape;65;p14"/>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66" name="Google Shape;66;p14"/>
          <p:cNvSpPr txBox="1"/>
          <p:nvPr/>
        </p:nvSpPr>
        <p:spPr>
          <a:xfrm>
            <a:off x="4971825" y="1495025"/>
            <a:ext cx="404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latin typeface="HiraMinPro-W3"/>
                <a:ea typeface="HiraMinPro-W3"/>
                <a:cs typeface="HiraMinPro-W3"/>
                <a:sym typeface="HiraMinPro-W3"/>
              </a:rPr>
              <a:t>図１：</a:t>
            </a:r>
            <a:r>
              <a:rPr lang="ja">
                <a:latin typeface="HiraMinPro-W3"/>
                <a:ea typeface="HiraMinPro-W3"/>
                <a:cs typeface="HiraMinPro-W3"/>
                <a:sym typeface="HiraMinPro-W3"/>
              </a:rPr>
              <a:t>すでに実用化されている超音波洗浄の例</a:t>
            </a:r>
            <a:endParaRPr>
              <a:latin typeface="HiraMinPro-W3"/>
              <a:ea typeface="HiraMinPro-W3"/>
              <a:cs typeface="HiraMinPro-W3"/>
              <a:sym typeface="HiraMinPro-W3"/>
            </a:endParaRPr>
          </a:p>
        </p:txBody>
      </p:sp>
      <p:sp>
        <p:nvSpPr>
          <p:cNvPr id="67" name="Google Shape;6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ja">
                <a:latin typeface="HiraMinPro-W3"/>
                <a:ea typeface="HiraMinPro-W3"/>
                <a:cs typeface="HiraMinPro-W3"/>
                <a:sym typeface="HiraMinPro-W3"/>
              </a:rPr>
              <a:t>特徴的な食材：豆腐</a:t>
            </a:r>
            <a:endParaRPr>
              <a:latin typeface="HiraMinPro-W3"/>
              <a:ea typeface="HiraMinPro-W3"/>
              <a:cs typeface="HiraMinPro-W3"/>
              <a:sym typeface="HiraMinPro-W3"/>
            </a:endParaRPr>
          </a:p>
        </p:txBody>
      </p:sp>
      <p:sp>
        <p:nvSpPr>
          <p:cNvPr id="257" name="Google Shape;25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ja" sz="2620">
                <a:latin typeface="HiraMinPro-W3"/>
                <a:ea typeface="HiraMinPro-W3"/>
                <a:cs typeface="HiraMinPro-W3"/>
                <a:sym typeface="HiraMinPro-W3"/>
              </a:rPr>
              <a:t>豆腐における超音波洗浄の影響</a:t>
            </a:r>
            <a:endParaRPr sz="2620">
              <a:latin typeface="HiraMinPro-W3"/>
              <a:ea typeface="HiraMinPro-W3"/>
              <a:cs typeface="HiraMinPro-W3"/>
              <a:sym typeface="HiraMinPro-W3"/>
            </a:endParaRPr>
          </a:p>
        </p:txBody>
      </p:sp>
      <p:sp>
        <p:nvSpPr>
          <p:cNvPr id="263" name="Google Shape;263;p33"/>
          <p:cNvSpPr txBox="1"/>
          <p:nvPr>
            <p:ph idx="1" type="body"/>
          </p:nvPr>
        </p:nvSpPr>
        <p:spPr>
          <a:xfrm>
            <a:off x="311700" y="1152475"/>
            <a:ext cx="8322300" cy="9453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ja" sz="7600">
                <a:solidFill>
                  <a:schemeClr val="dk1"/>
                </a:solidFill>
                <a:latin typeface="HiraMinPro-W3"/>
                <a:ea typeface="HiraMinPro-W3"/>
                <a:cs typeface="HiraMinPro-W3"/>
                <a:sym typeface="HiraMinPro-W3"/>
              </a:rPr>
              <a:t>味噌汁に用いる予定であった豆腐に超音波を施してみたところ、</a:t>
            </a:r>
            <a:br>
              <a:rPr lang="ja" sz="7600">
                <a:solidFill>
                  <a:schemeClr val="dk1"/>
                </a:solidFill>
                <a:latin typeface="HiraMinPro-W3"/>
                <a:ea typeface="HiraMinPro-W3"/>
                <a:cs typeface="HiraMinPro-W3"/>
                <a:sym typeface="HiraMinPro-W3"/>
              </a:rPr>
            </a:br>
            <a:r>
              <a:rPr lang="ja" sz="7600">
                <a:solidFill>
                  <a:schemeClr val="dk1"/>
                </a:solidFill>
                <a:latin typeface="HiraMinPro-W3"/>
                <a:ea typeface="HiraMinPro-W3"/>
                <a:cs typeface="HiraMinPro-W3"/>
                <a:sym typeface="HiraMinPro-W3"/>
              </a:rPr>
              <a:t>豆腐の成分が溶出し、洗浄水がコロイド溶液となることを観測した.</a:t>
            </a:r>
            <a:endParaRPr sz="7600">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sz="1900">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sz="1900">
              <a:solidFill>
                <a:schemeClr val="dk1"/>
              </a:solidFill>
              <a:latin typeface="HiraMinPro-W3"/>
              <a:ea typeface="HiraMinPro-W3"/>
              <a:cs typeface="HiraMinPro-W3"/>
              <a:sym typeface="HiraMinPro-W3"/>
            </a:endParaRPr>
          </a:p>
          <a:p>
            <a:pPr indent="0" lvl="0" marL="0" rtl="0" algn="l">
              <a:spcBef>
                <a:spcPts val="1200"/>
              </a:spcBef>
              <a:spcAft>
                <a:spcPts val="1200"/>
              </a:spcAft>
              <a:buNone/>
            </a:pPr>
            <a:r>
              <a:t/>
            </a:r>
            <a:endParaRPr sz="1900">
              <a:solidFill>
                <a:schemeClr val="dk1"/>
              </a:solidFill>
              <a:latin typeface="HiraMinPro-W3"/>
              <a:ea typeface="HiraMinPro-W3"/>
              <a:cs typeface="HiraMinPro-W3"/>
              <a:sym typeface="HiraMinPro-W3"/>
            </a:endParaRPr>
          </a:p>
        </p:txBody>
      </p:sp>
      <p:pic>
        <p:nvPicPr>
          <p:cNvPr id="264" name="Google Shape;264;p33"/>
          <p:cNvPicPr preferRelativeResize="0"/>
          <p:nvPr/>
        </p:nvPicPr>
        <p:blipFill rotWithShape="1">
          <a:blip r:embed="rId3">
            <a:alphaModFix/>
          </a:blip>
          <a:srcRect b="17166" l="5386" r="20731" t="27008"/>
          <a:stretch/>
        </p:blipFill>
        <p:spPr>
          <a:xfrm>
            <a:off x="5597422" y="2306275"/>
            <a:ext cx="2732540" cy="2753550"/>
          </a:xfrm>
          <a:prstGeom prst="rect">
            <a:avLst/>
          </a:prstGeom>
          <a:noFill/>
          <a:ln>
            <a:noFill/>
          </a:ln>
        </p:spPr>
      </p:pic>
      <p:sp>
        <p:nvSpPr>
          <p:cNvPr id="265" name="Google Shape;265;p33"/>
          <p:cNvSpPr txBox="1"/>
          <p:nvPr/>
        </p:nvSpPr>
        <p:spPr>
          <a:xfrm>
            <a:off x="139075" y="2306275"/>
            <a:ext cx="5296200" cy="213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ja" sz="1900">
                <a:solidFill>
                  <a:schemeClr val="dk1"/>
                </a:solidFill>
                <a:latin typeface="HiraMinPro-W3"/>
                <a:ea typeface="HiraMinPro-W3"/>
                <a:cs typeface="HiraMinPro-W3"/>
                <a:sym typeface="HiraMinPro-W3"/>
              </a:rPr>
              <a:t>さらに、超音波で洗浄したこの豆腐を試食したところ、</a:t>
            </a:r>
            <a:r>
              <a:rPr lang="ja" sz="1900">
                <a:solidFill>
                  <a:srgbClr val="FF0000"/>
                </a:solidFill>
                <a:latin typeface="HiraMinPro-W3"/>
                <a:ea typeface="HiraMinPro-W3"/>
                <a:cs typeface="HiraMinPro-W3"/>
                <a:sym typeface="HiraMinPro-W3"/>
              </a:rPr>
              <a:t>サバのようなえぐみ</a:t>
            </a:r>
            <a:r>
              <a:rPr lang="ja" sz="1900">
                <a:solidFill>
                  <a:schemeClr val="dk1"/>
                </a:solidFill>
                <a:latin typeface="HiraMinPro-W3"/>
                <a:ea typeface="HiraMinPro-W3"/>
                <a:cs typeface="HiraMinPro-W3"/>
                <a:sym typeface="HiraMinPro-W3"/>
              </a:rPr>
              <a:t>を感じるものになった.</a:t>
            </a:r>
            <a:endParaRPr sz="1900">
              <a:solidFill>
                <a:schemeClr val="dk1"/>
              </a:solidFill>
              <a:latin typeface="HiraMinPro-W3"/>
              <a:ea typeface="HiraMinPro-W3"/>
              <a:cs typeface="HiraMinPro-W3"/>
              <a:sym typeface="HiraMinPro-W3"/>
            </a:endParaRPr>
          </a:p>
          <a:p>
            <a:pPr indent="0" lvl="0" marL="0" rtl="0" algn="l">
              <a:lnSpc>
                <a:spcPct val="115000"/>
              </a:lnSpc>
              <a:spcBef>
                <a:spcPts val="1200"/>
              </a:spcBef>
              <a:spcAft>
                <a:spcPts val="0"/>
              </a:spcAft>
              <a:buNone/>
            </a:pPr>
            <a:r>
              <a:t/>
            </a:r>
            <a:endParaRPr sz="1900">
              <a:solidFill>
                <a:schemeClr val="dk1"/>
              </a:solidFill>
              <a:latin typeface="HiraMinPro-W3"/>
              <a:ea typeface="HiraMinPro-W3"/>
              <a:cs typeface="HiraMinPro-W3"/>
              <a:sym typeface="HiraMinPro-W3"/>
            </a:endParaRPr>
          </a:p>
          <a:p>
            <a:pPr indent="0" lvl="0" marL="0" rtl="0" algn="l">
              <a:lnSpc>
                <a:spcPct val="115000"/>
              </a:lnSpc>
              <a:spcBef>
                <a:spcPts val="1200"/>
              </a:spcBef>
              <a:spcAft>
                <a:spcPts val="1200"/>
              </a:spcAft>
              <a:buClr>
                <a:schemeClr val="dk1"/>
              </a:buClr>
              <a:buSzPts val="1100"/>
              <a:buFont typeface="Arial"/>
              <a:buNone/>
            </a:pPr>
            <a:r>
              <a:rPr lang="ja" sz="1900">
                <a:solidFill>
                  <a:schemeClr val="dk1"/>
                </a:solidFill>
                <a:latin typeface="HiraMinPro-W3"/>
                <a:ea typeface="HiraMinPro-W3"/>
                <a:cs typeface="HiraMinPro-W3"/>
                <a:sym typeface="HiraMinPro-W3"/>
              </a:rPr>
              <a:t>この現象を以後</a:t>
            </a:r>
            <a:r>
              <a:rPr b="1" i="1" lang="ja" sz="1900">
                <a:solidFill>
                  <a:schemeClr val="dk1"/>
                </a:solidFill>
                <a:latin typeface="HiraMinPro-W3"/>
                <a:ea typeface="HiraMinPro-W3"/>
                <a:cs typeface="HiraMinPro-W3"/>
                <a:sym typeface="HiraMinPro-W3"/>
              </a:rPr>
              <a:t>sabalization</a:t>
            </a:r>
            <a:r>
              <a:rPr lang="ja" sz="1900">
                <a:solidFill>
                  <a:schemeClr val="dk1"/>
                </a:solidFill>
                <a:latin typeface="HiraMinPro-W3"/>
                <a:ea typeface="HiraMinPro-W3"/>
                <a:cs typeface="HiraMinPro-W3"/>
                <a:sym typeface="HiraMinPro-W3"/>
              </a:rPr>
              <a:t>と呼ぶ。</a:t>
            </a:r>
            <a:endParaRPr sz="1900">
              <a:solidFill>
                <a:schemeClr val="dk1"/>
              </a:solidFill>
              <a:latin typeface="HiraMinPro-W3"/>
              <a:ea typeface="HiraMinPro-W3"/>
              <a:cs typeface="HiraMinPro-W3"/>
              <a:sym typeface="HiraMinPro-W3"/>
            </a:endParaRPr>
          </a:p>
        </p:txBody>
      </p:sp>
      <p:sp>
        <p:nvSpPr>
          <p:cNvPr id="266" name="Google Shape;266;p33"/>
          <p:cNvSpPr txBox="1"/>
          <p:nvPr/>
        </p:nvSpPr>
        <p:spPr>
          <a:xfrm>
            <a:off x="5166650" y="1906075"/>
            <a:ext cx="409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latin typeface="HiraMinPro-W3"/>
                <a:ea typeface="HiraMinPro-W3"/>
                <a:cs typeface="HiraMinPro-W3"/>
                <a:sym typeface="HiraMinPro-W3"/>
              </a:rPr>
              <a:t>図10:洗浄した豆腐。チンダル現象が観測された</a:t>
            </a:r>
            <a:endParaRPr>
              <a:latin typeface="HiraMinPro-W3"/>
              <a:ea typeface="HiraMinPro-W3"/>
              <a:cs typeface="HiraMinPro-W3"/>
              <a:sym typeface="HiraMinPro-W3"/>
            </a:endParaRPr>
          </a:p>
        </p:txBody>
      </p:sp>
      <p:pic>
        <p:nvPicPr>
          <p:cNvPr id="267" name="Google Shape;267;p33"/>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268" name="Google Shape;26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豆腐という食品の構造</a:t>
            </a:r>
            <a:endParaRPr>
              <a:latin typeface="HiraMinPro-W3"/>
              <a:ea typeface="HiraMinPro-W3"/>
              <a:cs typeface="HiraMinPro-W3"/>
              <a:sym typeface="HiraMinPro-W3"/>
            </a:endParaRPr>
          </a:p>
        </p:txBody>
      </p:sp>
      <p:sp>
        <p:nvSpPr>
          <p:cNvPr id="274" name="Google Shape;274;p34"/>
          <p:cNvSpPr txBox="1"/>
          <p:nvPr>
            <p:ph idx="1" type="body"/>
          </p:nvPr>
        </p:nvSpPr>
        <p:spPr>
          <a:xfrm>
            <a:off x="311700" y="1199938"/>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ja">
                <a:solidFill>
                  <a:schemeClr val="dk1"/>
                </a:solidFill>
                <a:latin typeface="HiraMinPro-W3"/>
                <a:ea typeface="HiraMinPro-W3"/>
                <a:cs typeface="HiraMinPro-W3"/>
                <a:sym typeface="HiraMinPro-W3"/>
              </a:rPr>
              <a:t>・豆腐は大豆を吸水させて絞って出来た豆乳にニガリ（塩化マグネシウムなど）を加えて固めたものである。</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a:solidFill>
                  <a:schemeClr val="dk1"/>
                </a:solidFill>
                <a:latin typeface="HiraMinPro-W3"/>
                <a:ea typeface="HiraMinPro-W3"/>
                <a:cs typeface="HiraMinPro-W3"/>
                <a:sym typeface="HiraMinPro-W3"/>
              </a:rPr>
              <a:t>（※木綿と絹の違いは、前者がニガリで凝固させた豆腐を再度押し固めているのに対し、後者はそのまま成形している点である。故に木綿豆腐は油分と水分が絹よりも少ない。）</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a:solidFill>
                  <a:schemeClr val="dk1"/>
                </a:solidFill>
                <a:latin typeface="HiraMinPro-W3"/>
                <a:ea typeface="HiraMinPro-W3"/>
                <a:cs typeface="HiraMinPro-W3"/>
                <a:sym typeface="HiraMinPro-W3"/>
              </a:rPr>
              <a:t>・豆乳の内部ではたんぱく質が油滴の周りに存在し、ニガリをいれることで油滴表面のたんぱく質同士が結合してゲルのような状態になる。</a:t>
            </a:r>
            <a:endParaRPr>
              <a:solidFill>
                <a:schemeClr val="dk1"/>
              </a:solidFill>
              <a:latin typeface="HiraMinPro-W3"/>
              <a:ea typeface="HiraMinPro-W3"/>
              <a:cs typeface="HiraMinPro-W3"/>
              <a:sym typeface="HiraMinPro-W3"/>
            </a:endParaRPr>
          </a:p>
          <a:p>
            <a:pPr indent="0" lvl="0" marL="0" rtl="0" algn="l">
              <a:spcBef>
                <a:spcPts val="1200"/>
              </a:spcBef>
              <a:spcAft>
                <a:spcPts val="1200"/>
              </a:spcAft>
              <a:buNone/>
            </a:pPr>
            <a:r>
              <a:rPr lang="ja">
                <a:solidFill>
                  <a:schemeClr val="dk1"/>
                </a:solidFill>
                <a:latin typeface="HiraMinPro-W3"/>
                <a:ea typeface="HiraMinPro-W3"/>
                <a:cs typeface="HiraMinPro-W3"/>
                <a:sym typeface="HiraMinPro-W3"/>
              </a:rPr>
              <a:t>・豆腐はヨーグルトのようにシネレシス（離漿）がおきることになる。</a:t>
            </a:r>
            <a:endParaRPr>
              <a:solidFill>
                <a:schemeClr val="dk1"/>
              </a:solidFill>
              <a:latin typeface="HiraMinPro-W3"/>
              <a:ea typeface="HiraMinPro-W3"/>
              <a:cs typeface="HiraMinPro-W3"/>
              <a:sym typeface="HiraMinPro-W3"/>
            </a:endParaRPr>
          </a:p>
        </p:txBody>
      </p:sp>
      <p:pic>
        <p:nvPicPr>
          <p:cNvPr id="275" name="Google Shape;275;p34"/>
          <p:cNvPicPr preferRelativeResize="0"/>
          <p:nvPr/>
        </p:nvPicPr>
        <p:blipFill>
          <a:blip r:embed="rId3">
            <a:alphaModFix/>
          </a:blip>
          <a:stretch>
            <a:fillRect/>
          </a:stretch>
        </p:blipFill>
        <p:spPr>
          <a:xfrm>
            <a:off x="8695775" y="4798550"/>
            <a:ext cx="320475" cy="248200"/>
          </a:xfrm>
          <a:prstGeom prst="rect">
            <a:avLst/>
          </a:prstGeom>
          <a:noFill/>
          <a:ln>
            <a:noFill/>
          </a:ln>
        </p:spPr>
      </p:pic>
      <p:sp>
        <p:nvSpPr>
          <p:cNvPr id="276" name="Google Shape;27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sabalizationが</a:t>
            </a:r>
            <a:r>
              <a:rPr lang="ja">
                <a:latin typeface="HiraMinPro-W3"/>
                <a:ea typeface="HiraMinPro-W3"/>
                <a:cs typeface="HiraMinPro-W3"/>
                <a:sym typeface="HiraMinPro-W3"/>
              </a:rPr>
              <a:t>見られる食品とその変化</a:t>
            </a:r>
            <a:endParaRPr>
              <a:latin typeface="HiraMinPro-W3"/>
              <a:ea typeface="HiraMinPro-W3"/>
              <a:cs typeface="HiraMinPro-W3"/>
              <a:sym typeface="HiraMinPro-W3"/>
            </a:endParaRPr>
          </a:p>
        </p:txBody>
      </p:sp>
      <p:sp>
        <p:nvSpPr>
          <p:cNvPr id="282" name="Google Shape;282;p35"/>
          <p:cNvSpPr txBox="1"/>
          <p:nvPr>
            <p:ph idx="1" type="body"/>
          </p:nvPr>
        </p:nvSpPr>
        <p:spPr>
          <a:xfrm>
            <a:off x="311700" y="1152475"/>
            <a:ext cx="8520600" cy="3416400"/>
          </a:xfrm>
          <a:prstGeom prst="rect">
            <a:avLst/>
          </a:prstGeom>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ja" u="sng">
                <a:solidFill>
                  <a:schemeClr val="dk1"/>
                </a:solidFill>
                <a:latin typeface="HiraMinPro-W3"/>
                <a:ea typeface="HiraMinPro-W3"/>
                <a:cs typeface="HiraMinPro-W3"/>
                <a:sym typeface="HiraMinPro-W3"/>
              </a:rPr>
              <a:t>①</a:t>
            </a:r>
            <a:r>
              <a:rPr b="1" lang="ja" u="sng">
                <a:solidFill>
                  <a:schemeClr val="dk1"/>
                </a:solidFill>
                <a:latin typeface="HiraMinPro-W3"/>
                <a:ea typeface="HiraMinPro-W3"/>
                <a:cs typeface="HiraMinPro-W3"/>
                <a:sym typeface="HiraMinPro-W3"/>
              </a:rPr>
              <a:t>豆腐</a:t>
            </a:r>
            <a:endParaRPr b="1" u="sng">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u="sng">
                <a:solidFill>
                  <a:schemeClr val="dk1"/>
                </a:solidFill>
                <a:latin typeface="HiraMinPro-W3"/>
                <a:ea typeface="HiraMinPro-W3"/>
                <a:cs typeface="HiraMinPro-W3"/>
                <a:sym typeface="HiraMinPro-W3"/>
              </a:rPr>
              <a:t>使用した豆腐一覧</a:t>
            </a:r>
            <a:endParaRPr u="sng">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a:solidFill>
                  <a:schemeClr val="dk1"/>
                </a:solidFill>
                <a:latin typeface="HiraMinPro-W3"/>
                <a:ea typeface="HiraMinPro-W3"/>
                <a:cs typeface="HiraMinPro-W3"/>
                <a:sym typeface="HiraMinPro-W3"/>
              </a:rPr>
              <a:t>　セブンイレブン「濃い絹」</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a:solidFill>
                  <a:schemeClr val="dk1"/>
                </a:solidFill>
                <a:latin typeface="HiraMinPro-W3"/>
                <a:ea typeface="HiraMinPro-W3"/>
                <a:cs typeface="HiraMinPro-W3"/>
                <a:sym typeface="HiraMinPro-W3"/>
              </a:rPr>
              <a:t>　セブンイレブン「濃い木綿」</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a:solidFill>
                  <a:schemeClr val="dk1"/>
                </a:solidFill>
                <a:latin typeface="HiraMinPro-W3"/>
                <a:ea typeface="HiraMinPro-W3"/>
                <a:cs typeface="HiraMinPro-W3"/>
                <a:sym typeface="HiraMinPro-W3"/>
              </a:rPr>
              <a:t>　相模屋「絹とうふミニ」</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a:solidFill>
                  <a:schemeClr val="dk1"/>
                </a:solidFill>
                <a:latin typeface="HiraMinPro-W3"/>
                <a:ea typeface="HiraMinPro-W3"/>
                <a:cs typeface="HiraMinPro-W3"/>
                <a:sym typeface="HiraMinPro-W3"/>
              </a:rPr>
              <a:t>　相模屋「木綿とうふミニ」</a:t>
            </a:r>
            <a:endParaRPr>
              <a:solidFill>
                <a:schemeClr val="dk1"/>
              </a:solidFill>
              <a:latin typeface="HiraMinPro-W3"/>
              <a:ea typeface="HiraMinPro-W3"/>
              <a:cs typeface="HiraMinPro-W3"/>
              <a:sym typeface="HiraMinPro-W3"/>
            </a:endParaRPr>
          </a:p>
          <a:p>
            <a:pPr indent="0" lvl="0" marL="0" rtl="0" algn="l">
              <a:spcBef>
                <a:spcPts val="1200"/>
              </a:spcBef>
              <a:spcAft>
                <a:spcPts val="1200"/>
              </a:spcAft>
              <a:buNone/>
            </a:pPr>
            <a:r>
              <a:rPr lang="ja">
                <a:solidFill>
                  <a:schemeClr val="dk1"/>
                </a:solidFill>
                <a:latin typeface="HiraMinPro-W3"/>
                <a:ea typeface="HiraMinPro-W3"/>
                <a:cs typeface="HiraMinPro-W3"/>
                <a:sym typeface="HiraMinPro-W3"/>
              </a:rPr>
              <a:t>　タイシ「ユキホマレ使用きぬとうふ」</a:t>
            </a:r>
            <a:endParaRPr>
              <a:solidFill>
                <a:schemeClr val="dk1"/>
              </a:solidFill>
              <a:latin typeface="HiraMinPro-W3"/>
              <a:ea typeface="HiraMinPro-W3"/>
              <a:cs typeface="HiraMinPro-W3"/>
              <a:sym typeface="HiraMinPro-W3"/>
            </a:endParaRPr>
          </a:p>
        </p:txBody>
      </p:sp>
      <p:pic>
        <p:nvPicPr>
          <p:cNvPr id="283" name="Google Shape;283;p35"/>
          <p:cNvPicPr preferRelativeResize="0"/>
          <p:nvPr/>
        </p:nvPicPr>
        <p:blipFill>
          <a:blip r:embed="rId3">
            <a:alphaModFix/>
          </a:blip>
          <a:stretch>
            <a:fillRect/>
          </a:stretch>
        </p:blipFill>
        <p:spPr>
          <a:xfrm>
            <a:off x="5098600" y="1152475"/>
            <a:ext cx="1531475" cy="1531475"/>
          </a:xfrm>
          <a:prstGeom prst="rect">
            <a:avLst/>
          </a:prstGeom>
          <a:noFill/>
          <a:ln>
            <a:noFill/>
          </a:ln>
        </p:spPr>
      </p:pic>
      <p:pic>
        <p:nvPicPr>
          <p:cNvPr id="284" name="Google Shape;284;p35"/>
          <p:cNvPicPr preferRelativeResize="0"/>
          <p:nvPr/>
        </p:nvPicPr>
        <p:blipFill>
          <a:blip r:embed="rId4">
            <a:alphaModFix/>
          </a:blip>
          <a:stretch>
            <a:fillRect/>
          </a:stretch>
        </p:blipFill>
        <p:spPr>
          <a:xfrm>
            <a:off x="6630075" y="1152475"/>
            <a:ext cx="1531475" cy="1531475"/>
          </a:xfrm>
          <a:prstGeom prst="rect">
            <a:avLst/>
          </a:prstGeom>
          <a:noFill/>
          <a:ln>
            <a:noFill/>
          </a:ln>
        </p:spPr>
      </p:pic>
      <p:pic>
        <p:nvPicPr>
          <p:cNvPr id="285" name="Google Shape;285;p35"/>
          <p:cNvPicPr preferRelativeResize="0"/>
          <p:nvPr/>
        </p:nvPicPr>
        <p:blipFill>
          <a:blip r:embed="rId5">
            <a:alphaModFix/>
          </a:blip>
          <a:stretch>
            <a:fillRect/>
          </a:stretch>
        </p:blipFill>
        <p:spPr>
          <a:xfrm>
            <a:off x="5098600" y="3037400"/>
            <a:ext cx="1531474" cy="1531475"/>
          </a:xfrm>
          <a:prstGeom prst="rect">
            <a:avLst/>
          </a:prstGeom>
          <a:noFill/>
          <a:ln>
            <a:noFill/>
          </a:ln>
        </p:spPr>
      </p:pic>
      <p:pic>
        <p:nvPicPr>
          <p:cNvPr id="286" name="Google Shape;286;p35"/>
          <p:cNvPicPr preferRelativeResize="0"/>
          <p:nvPr/>
        </p:nvPicPr>
        <p:blipFill>
          <a:blip r:embed="rId6">
            <a:alphaModFix/>
          </a:blip>
          <a:stretch>
            <a:fillRect/>
          </a:stretch>
        </p:blipFill>
        <p:spPr>
          <a:xfrm>
            <a:off x="6630075" y="3037400"/>
            <a:ext cx="1640521" cy="1531475"/>
          </a:xfrm>
          <a:prstGeom prst="rect">
            <a:avLst/>
          </a:prstGeom>
          <a:noFill/>
          <a:ln>
            <a:noFill/>
          </a:ln>
        </p:spPr>
      </p:pic>
      <p:pic>
        <p:nvPicPr>
          <p:cNvPr id="287" name="Google Shape;287;p35"/>
          <p:cNvPicPr preferRelativeResize="0"/>
          <p:nvPr/>
        </p:nvPicPr>
        <p:blipFill>
          <a:blip r:embed="rId7">
            <a:alphaModFix/>
          </a:blip>
          <a:stretch>
            <a:fillRect/>
          </a:stretch>
        </p:blipFill>
        <p:spPr>
          <a:xfrm>
            <a:off x="8695775" y="4798550"/>
            <a:ext cx="320475" cy="248200"/>
          </a:xfrm>
          <a:prstGeom prst="rect">
            <a:avLst/>
          </a:prstGeom>
          <a:noFill/>
          <a:ln>
            <a:noFill/>
          </a:ln>
        </p:spPr>
      </p:pic>
      <p:sp>
        <p:nvSpPr>
          <p:cNvPr id="288" name="Google Shape;28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実験方法</a:t>
            </a:r>
            <a:endParaRPr>
              <a:latin typeface="HiraMinPro-W3"/>
              <a:ea typeface="HiraMinPro-W3"/>
              <a:cs typeface="HiraMinPro-W3"/>
              <a:sym typeface="HiraMinPro-W3"/>
            </a:endParaRPr>
          </a:p>
        </p:txBody>
      </p:sp>
      <p:sp>
        <p:nvSpPr>
          <p:cNvPr id="294" name="Google Shape;294;p36"/>
          <p:cNvSpPr txBox="1"/>
          <p:nvPr>
            <p:ph idx="1" type="body"/>
          </p:nvPr>
        </p:nvSpPr>
        <p:spPr>
          <a:xfrm>
            <a:off x="311700" y="1101450"/>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ja">
                <a:solidFill>
                  <a:srgbClr val="000000"/>
                </a:solidFill>
                <a:latin typeface="HiraMinPro-W3"/>
                <a:ea typeface="HiraMinPro-W3"/>
                <a:cs typeface="HiraMinPro-W3"/>
                <a:sym typeface="HiraMinPro-W3"/>
              </a:rPr>
              <a:t>先述した豆腐のsabalizationの再現性を検証するため、三つの豆腐群を用意しそれぞれ以下のような処理を行った。</a:t>
            </a:r>
            <a:endParaRPr>
              <a:solidFill>
                <a:srgbClr val="000000"/>
              </a:solidFill>
              <a:latin typeface="HiraMinPro-W3"/>
              <a:ea typeface="HiraMinPro-W3"/>
              <a:cs typeface="HiraMinPro-W3"/>
              <a:sym typeface="HiraMinPro-W3"/>
            </a:endParaRPr>
          </a:p>
          <a:p>
            <a:pPr indent="0" lvl="0" marL="0" rtl="0" algn="l">
              <a:spcBef>
                <a:spcPts val="1200"/>
              </a:spcBef>
              <a:spcAft>
                <a:spcPts val="0"/>
              </a:spcAft>
              <a:buNone/>
            </a:pPr>
            <a:r>
              <a:rPr lang="ja">
                <a:solidFill>
                  <a:srgbClr val="000000"/>
                </a:solidFill>
                <a:latin typeface="HiraMinPro-W3"/>
                <a:ea typeface="HiraMinPro-W3"/>
                <a:cs typeface="HiraMinPro-W3"/>
                <a:sym typeface="HiraMinPro-W3"/>
              </a:rPr>
              <a:t>　①赤テープ：水中に１０分間静置</a:t>
            </a:r>
            <a:endParaRPr>
              <a:solidFill>
                <a:srgbClr val="000000"/>
              </a:solidFill>
              <a:latin typeface="HiraMinPro-W3"/>
              <a:ea typeface="HiraMinPro-W3"/>
              <a:cs typeface="HiraMinPro-W3"/>
              <a:sym typeface="HiraMinPro-W3"/>
            </a:endParaRPr>
          </a:p>
          <a:p>
            <a:pPr indent="0" lvl="0" marL="0" rtl="0" algn="l">
              <a:spcBef>
                <a:spcPts val="1200"/>
              </a:spcBef>
              <a:spcAft>
                <a:spcPts val="0"/>
              </a:spcAft>
              <a:buNone/>
            </a:pPr>
            <a:r>
              <a:rPr lang="ja">
                <a:solidFill>
                  <a:srgbClr val="000000"/>
                </a:solidFill>
                <a:latin typeface="HiraMinPro-W3"/>
                <a:ea typeface="HiraMinPro-W3"/>
                <a:cs typeface="HiraMinPro-W3"/>
                <a:sym typeface="HiraMinPro-W3"/>
              </a:rPr>
              <a:t>　②青テープ：食品用超音波洗浄機により１０分間超音波処理</a:t>
            </a:r>
            <a:endParaRPr>
              <a:solidFill>
                <a:srgbClr val="000000"/>
              </a:solidFill>
              <a:latin typeface="HiraMinPro-W3"/>
              <a:ea typeface="HiraMinPro-W3"/>
              <a:cs typeface="HiraMinPro-W3"/>
              <a:sym typeface="HiraMinPro-W3"/>
            </a:endParaRPr>
          </a:p>
          <a:p>
            <a:pPr indent="0" lvl="0" marL="0" rtl="0" algn="l">
              <a:spcBef>
                <a:spcPts val="1200"/>
              </a:spcBef>
              <a:spcAft>
                <a:spcPts val="0"/>
              </a:spcAft>
              <a:buNone/>
            </a:pPr>
            <a:r>
              <a:rPr lang="ja">
                <a:solidFill>
                  <a:srgbClr val="000000"/>
                </a:solidFill>
                <a:latin typeface="HiraMinPro-W3"/>
                <a:ea typeface="HiraMinPro-W3"/>
                <a:cs typeface="HiraMinPro-W3"/>
                <a:sym typeface="HiraMinPro-W3"/>
              </a:rPr>
              <a:t>　③黄テープ：眼鏡用超音波洗浄機により１０分間超音波処理</a:t>
            </a:r>
            <a:endParaRPr>
              <a:solidFill>
                <a:srgbClr val="000000"/>
              </a:solidFill>
              <a:latin typeface="HiraMinPro-W3"/>
              <a:ea typeface="HiraMinPro-W3"/>
              <a:cs typeface="HiraMinPro-W3"/>
              <a:sym typeface="HiraMinPro-W3"/>
            </a:endParaRPr>
          </a:p>
          <a:p>
            <a:pPr indent="0" lvl="0" marL="0" rtl="0" algn="l">
              <a:spcBef>
                <a:spcPts val="1200"/>
              </a:spcBef>
              <a:spcAft>
                <a:spcPts val="0"/>
              </a:spcAft>
              <a:buNone/>
            </a:pPr>
            <a:r>
              <a:rPr lang="ja">
                <a:solidFill>
                  <a:srgbClr val="000000"/>
                </a:solidFill>
                <a:latin typeface="HiraMinPro-W3"/>
                <a:ea typeface="HiraMinPro-W3"/>
                <a:cs typeface="HiraMinPro-W3"/>
                <a:sym typeface="HiraMinPro-W3"/>
              </a:rPr>
              <a:t>＜結果＞</a:t>
            </a:r>
            <a:endParaRPr>
              <a:solidFill>
                <a:srgbClr val="000000"/>
              </a:solidFill>
              <a:latin typeface="HiraMinPro-W3"/>
              <a:ea typeface="HiraMinPro-W3"/>
              <a:cs typeface="HiraMinPro-W3"/>
              <a:sym typeface="HiraMinPro-W3"/>
            </a:endParaRPr>
          </a:p>
          <a:p>
            <a:pPr indent="0" lvl="0" marL="0" rtl="0" algn="l">
              <a:spcBef>
                <a:spcPts val="1200"/>
              </a:spcBef>
              <a:spcAft>
                <a:spcPts val="1200"/>
              </a:spcAft>
              <a:buNone/>
            </a:pPr>
            <a:r>
              <a:rPr lang="ja">
                <a:solidFill>
                  <a:srgbClr val="000000"/>
                </a:solidFill>
                <a:latin typeface="HiraMinPro-W3"/>
                <a:ea typeface="HiraMinPro-W3"/>
                <a:cs typeface="HiraMinPro-W3"/>
                <a:sym typeface="HiraMinPro-W3"/>
              </a:rPr>
              <a:t>「濃い絹」、「</a:t>
            </a:r>
            <a:r>
              <a:rPr lang="ja">
                <a:solidFill>
                  <a:schemeClr val="dk1"/>
                </a:solidFill>
                <a:latin typeface="HiraMinPro-W3"/>
                <a:ea typeface="HiraMinPro-W3"/>
                <a:cs typeface="HiraMinPro-W3"/>
                <a:sym typeface="HiraMinPro-W3"/>
              </a:rPr>
              <a:t>ユキホマレ使用きぬとうふ</a:t>
            </a:r>
            <a:r>
              <a:rPr lang="ja">
                <a:solidFill>
                  <a:srgbClr val="000000"/>
                </a:solidFill>
                <a:latin typeface="HiraMinPro-W3"/>
                <a:ea typeface="HiraMinPro-W3"/>
                <a:cs typeface="HiraMinPro-W3"/>
                <a:sym typeface="HiraMinPro-W3"/>
              </a:rPr>
              <a:t>」、</a:t>
            </a:r>
            <a:r>
              <a:rPr lang="ja">
                <a:solidFill>
                  <a:schemeClr val="dk1"/>
                </a:solidFill>
                <a:latin typeface="HiraMinPro-W3"/>
                <a:ea typeface="HiraMinPro-W3"/>
                <a:cs typeface="HiraMinPro-W3"/>
                <a:sym typeface="HiraMinPro-W3"/>
              </a:rPr>
              <a:t>「絹とうふミニ」、「木綿とうふミニ」では③＞②の強さでサバ味が確認された。</a:t>
            </a:r>
            <a:br>
              <a:rPr lang="ja">
                <a:solidFill>
                  <a:schemeClr val="dk1"/>
                </a:solidFill>
                <a:latin typeface="HiraMinPro-W3"/>
                <a:ea typeface="HiraMinPro-W3"/>
                <a:cs typeface="HiraMinPro-W3"/>
                <a:sym typeface="HiraMinPro-W3"/>
              </a:rPr>
            </a:br>
            <a:r>
              <a:rPr lang="ja">
                <a:solidFill>
                  <a:schemeClr val="dk1"/>
                </a:solidFill>
                <a:latin typeface="HiraMinPro-W3"/>
                <a:ea typeface="HiraMinPro-W3"/>
                <a:cs typeface="HiraMinPro-W3"/>
                <a:sym typeface="HiraMinPro-W3"/>
              </a:rPr>
              <a:t>一方「濃い木綿」ではあまりサバの風味はしなかった。</a:t>
            </a:r>
            <a:endParaRPr>
              <a:solidFill>
                <a:srgbClr val="000000"/>
              </a:solidFill>
              <a:latin typeface="HiraMinPro-W3"/>
              <a:ea typeface="HiraMinPro-W3"/>
              <a:cs typeface="HiraMinPro-W3"/>
              <a:sym typeface="HiraMinPro-W3"/>
            </a:endParaRPr>
          </a:p>
        </p:txBody>
      </p:sp>
      <p:pic>
        <p:nvPicPr>
          <p:cNvPr id="295" name="Google Shape;295;p36"/>
          <p:cNvPicPr preferRelativeResize="0"/>
          <p:nvPr/>
        </p:nvPicPr>
        <p:blipFill>
          <a:blip r:embed="rId3">
            <a:alphaModFix/>
          </a:blip>
          <a:stretch>
            <a:fillRect/>
          </a:stretch>
        </p:blipFill>
        <p:spPr>
          <a:xfrm>
            <a:off x="8695775" y="4798550"/>
            <a:ext cx="320475" cy="248200"/>
          </a:xfrm>
          <a:prstGeom prst="rect">
            <a:avLst/>
          </a:prstGeom>
          <a:noFill/>
          <a:ln>
            <a:noFill/>
          </a:ln>
        </p:spPr>
      </p:pic>
      <p:sp>
        <p:nvSpPr>
          <p:cNvPr id="296" name="Google Shape;296;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サバ味のブラインドテスト</a:t>
            </a:r>
            <a:endParaRPr>
              <a:latin typeface="HiraMinPro-W3"/>
              <a:ea typeface="HiraMinPro-W3"/>
              <a:cs typeface="HiraMinPro-W3"/>
              <a:sym typeface="HiraMinPro-W3"/>
            </a:endParaRPr>
          </a:p>
        </p:txBody>
      </p:sp>
      <p:sp>
        <p:nvSpPr>
          <p:cNvPr id="302" name="Google Shape;302;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ja">
                <a:solidFill>
                  <a:srgbClr val="000000"/>
                </a:solidFill>
                <a:latin typeface="HiraMinPro-W3"/>
                <a:ea typeface="HiraMinPro-W3"/>
                <a:cs typeface="HiraMinPro-W3"/>
                <a:sym typeface="HiraMinPro-W3"/>
              </a:rPr>
              <a:t>我々四人でサバ味が思い込みによるものか否か検証するため各メンバーが３回ずつブラインドテストを行った。</a:t>
            </a:r>
            <a:endParaRPr>
              <a:solidFill>
                <a:srgbClr val="000000"/>
              </a:solidFill>
              <a:latin typeface="HiraMinPro-W3"/>
              <a:ea typeface="HiraMinPro-W3"/>
              <a:cs typeface="HiraMinPro-W3"/>
              <a:sym typeface="HiraMinPro-W3"/>
            </a:endParaRPr>
          </a:p>
          <a:p>
            <a:pPr indent="0" lvl="0" marL="0" rtl="0" algn="l">
              <a:spcBef>
                <a:spcPts val="1200"/>
              </a:spcBef>
              <a:spcAft>
                <a:spcPts val="0"/>
              </a:spcAft>
              <a:buNone/>
            </a:pPr>
            <a:r>
              <a:t/>
            </a:r>
            <a:endParaRPr>
              <a:solidFill>
                <a:srgbClr val="000000"/>
              </a:solidFill>
              <a:latin typeface="HiraMinPro-W3"/>
              <a:ea typeface="HiraMinPro-W3"/>
              <a:cs typeface="HiraMinPro-W3"/>
              <a:sym typeface="HiraMinPro-W3"/>
            </a:endParaRPr>
          </a:p>
          <a:p>
            <a:pPr indent="0" lvl="0" marL="0" rtl="0" algn="l">
              <a:spcBef>
                <a:spcPts val="1200"/>
              </a:spcBef>
              <a:spcAft>
                <a:spcPts val="0"/>
              </a:spcAft>
              <a:buNone/>
            </a:pPr>
            <a:r>
              <a:t/>
            </a:r>
            <a:endParaRPr>
              <a:solidFill>
                <a:srgbClr val="000000"/>
              </a:solidFill>
              <a:latin typeface="HiraMinPro-W3"/>
              <a:ea typeface="HiraMinPro-W3"/>
              <a:cs typeface="HiraMinPro-W3"/>
              <a:sym typeface="HiraMinPro-W3"/>
            </a:endParaRPr>
          </a:p>
          <a:p>
            <a:pPr indent="0" lvl="0" marL="0" rtl="0" algn="l">
              <a:spcBef>
                <a:spcPts val="1200"/>
              </a:spcBef>
              <a:spcAft>
                <a:spcPts val="0"/>
              </a:spcAft>
              <a:buNone/>
            </a:pPr>
            <a:r>
              <a:t/>
            </a:r>
            <a:endParaRPr>
              <a:solidFill>
                <a:srgbClr val="000000"/>
              </a:solidFill>
              <a:latin typeface="HiraMinPro-W3"/>
              <a:ea typeface="HiraMinPro-W3"/>
              <a:cs typeface="HiraMinPro-W3"/>
              <a:sym typeface="HiraMinPro-W3"/>
            </a:endParaRPr>
          </a:p>
          <a:p>
            <a:pPr indent="0" lvl="0" marL="0" rtl="0" algn="l">
              <a:spcBef>
                <a:spcPts val="1200"/>
              </a:spcBef>
              <a:spcAft>
                <a:spcPts val="0"/>
              </a:spcAft>
              <a:buNone/>
            </a:pPr>
            <a:r>
              <a:t/>
            </a:r>
            <a:endParaRPr>
              <a:solidFill>
                <a:srgbClr val="000000"/>
              </a:solidFill>
              <a:latin typeface="HiraMinPro-W3"/>
              <a:ea typeface="HiraMinPro-W3"/>
              <a:cs typeface="HiraMinPro-W3"/>
              <a:sym typeface="HiraMinPro-W3"/>
            </a:endParaRPr>
          </a:p>
          <a:p>
            <a:pPr indent="0" lvl="0" marL="0" rtl="0" algn="l">
              <a:spcBef>
                <a:spcPts val="1200"/>
              </a:spcBef>
              <a:spcAft>
                <a:spcPts val="0"/>
              </a:spcAft>
              <a:buNone/>
            </a:pPr>
            <a:r>
              <a:t/>
            </a:r>
            <a:endParaRPr>
              <a:solidFill>
                <a:srgbClr val="000000"/>
              </a:solidFill>
              <a:latin typeface="HiraMinPro-W3"/>
              <a:ea typeface="HiraMinPro-W3"/>
              <a:cs typeface="HiraMinPro-W3"/>
              <a:sym typeface="HiraMinPro-W3"/>
            </a:endParaRPr>
          </a:p>
          <a:p>
            <a:pPr indent="0" lvl="0" marL="0" rtl="0" algn="l">
              <a:spcBef>
                <a:spcPts val="1200"/>
              </a:spcBef>
              <a:spcAft>
                <a:spcPts val="1200"/>
              </a:spcAft>
              <a:buNone/>
            </a:pPr>
            <a:r>
              <a:rPr lang="ja">
                <a:solidFill>
                  <a:srgbClr val="000000"/>
                </a:solidFill>
                <a:latin typeface="HiraMinPro-W3"/>
                <a:ea typeface="HiraMinPro-W3"/>
                <a:cs typeface="HiraMinPro-W3"/>
                <a:sym typeface="HiraMinPro-W3"/>
              </a:rPr>
              <a:t>※テストを重ねるにつれてサバの味が口腔内に残り、判定が出来なくなっていると思われる。</a:t>
            </a:r>
            <a:endParaRPr>
              <a:solidFill>
                <a:srgbClr val="000000"/>
              </a:solidFill>
              <a:latin typeface="HiraMinPro-W3"/>
              <a:ea typeface="HiraMinPro-W3"/>
              <a:cs typeface="HiraMinPro-W3"/>
              <a:sym typeface="HiraMinPro-W3"/>
            </a:endParaRPr>
          </a:p>
        </p:txBody>
      </p:sp>
      <p:pic>
        <p:nvPicPr>
          <p:cNvPr id="303" name="Google Shape;303;p37"/>
          <p:cNvPicPr preferRelativeResize="0"/>
          <p:nvPr/>
        </p:nvPicPr>
        <p:blipFill>
          <a:blip r:embed="rId3">
            <a:alphaModFix/>
          </a:blip>
          <a:stretch>
            <a:fillRect/>
          </a:stretch>
        </p:blipFill>
        <p:spPr>
          <a:xfrm>
            <a:off x="8695775" y="4798550"/>
            <a:ext cx="320475" cy="248200"/>
          </a:xfrm>
          <a:prstGeom prst="rect">
            <a:avLst/>
          </a:prstGeom>
          <a:noFill/>
          <a:ln>
            <a:noFill/>
          </a:ln>
        </p:spPr>
      </p:pic>
      <p:graphicFrame>
        <p:nvGraphicFramePr>
          <p:cNvPr id="304" name="Google Shape;304;p37"/>
          <p:cNvGraphicFramePr/>
          <p:nvPr/>
        </p:nvGraphicFramePr>
        <p:xfrm>
          <a:off x="574900" y="1747195"/>
          <a:ext cx="3000000" cy="3000000"/>
        </p:xfrm>
        <a:graphic>
          <a:graphicData uri="http://schemas.openxmlformats.org/drawingml/2006/table">
            <a:tbl>
              <a:tblPr>
                <a:noFill/>
                <a:tableStyleId>{E72A9D93-53FB-4771-8B32-3B5831D08F57}</a:tableStyleId>
              </a:tblPr>
              <a:tblGrid>
                <a:gridCol w="595650"/>
                <a:gridCol w="595650"/>
                <a:gridCol w="595650"/>
                <a:gridCol w="595650"/>
                <a:gridCol w="595650"/>
                <a:gridCol w="595650"/>
                <a:gridCol w="595650"/>
                <a:gridCol w="595650"/>
                <a:gridCol w="595650"/>
                <a:gridCol w="595650"/>
                <a:gridCol w="595650"/>
                <a:gridCol w="595650"/>
                <a:gridCol w="595650"/>
              </a:tblGrid>
              <a:tr h="495825">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1A</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1B</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1C</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1D</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2A</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2B</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2C</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2D</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3A</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3B</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3C</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3D</a:t>
                      </a:r>
                      <a:endParaRPr>
                        <a:latin typeface="HiraMinPro-W3"/>
                        <a:ea typeface="HiraMinPro-W3"/>
                        <a:cs typeface="HiraMinPro-W3"/>
                        <a:sym typeface="HiraMinPro-W3"/>
                      </a:endParaRPr>
                    </a:p>
                  </a:txBody>
                  <a:tcPr marT="91425" marB="91425" marR="91425" marL="91425"/>
                </a:tc>
              </a:tr>
              <a:tr h="515600">
                <a:tc>
                  <a:txBody>
                    <a:bodyPr/>
                    <a:lstStyle/>
                    <a:p>
                      <a:pPr indent="0" lvl="0" marL="0" rtl="0" algn="l">
                        <a:spcBef>
                          <a:spcPts val="0"/>
                        </a:spcBef>
                        <a:spcAft>
                          <a:spcPts val="0"/>
                        </a:spcAft>
                        <a:buNone/>
                      </a:pPr>
                      <a:r>
                        <a:rPr lang="ja">
                          <a:latin typeface="HiraMinPro-W3"/>
                          <a:ea typeface="HiraMinPro-W3"/>
                          <a:cs typeface="HiraMinPro-W3"/>
                          <a:sym typeface="HiraMinPro-W3"/>
                        </a:rPr>
                        <a:t>赤</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〇</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誤</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正</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誤</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正</a:t>
                      </a:r>
                      <a:endParaRPr>
                        <a:latin typeface="HiraMinPro-W3"/>
                        <a:ea typeface="HiraMinPro-W3"/>
                        <a:cs typeface="HiraMinPro-W3"/>
                        <a:sym typeface="HiraMinPro-W3"/>
                      </a:endParaRPr>
                    </a:p>
                  </a:txBody>
                  <a:tcPr marT="91425" marB="91425" marR="91425" marL="91425"/>
                </a:tc>
              </a:tr>
              <a:tr h="515600">
                <a:tc>
                  <a:txBody>
                    <a:bodyPr/>
                    <a:lstStyle/>
                    <a:p>
                      <a:pPr indent="0" lvl="0" marL="0" rtl="0" algn="l">
                        <a:spcBef>
                          <a:spcPts val="0"/>
                        </a:spcBef>
                        <a:spcAft>
                          <a:spcPts val="0"/>
                        </a:spcAft>
                        <a:buNone/>
                      </a:pPr>
                      <a:r>
                        <a:rPr lang="ja">
                          <a:latin typeface="HiraMinPro-W3"/>
                          <a:ea typeface="HiraMinPro-W3"/>
                          <a:cs typeface="HiraMinPro-W3"/>
                          <a:sym typeface="HiraMinPro-W3"/>
                        </a:rPr>
                        <a:t>青</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〇</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正</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誤</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正</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正</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正</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r>
              <a:tr h="495825">
                <a:tc>
                  <a:txBody>
                    <a:bodyPr/>
                    <a:lstStyle/>
                    <a:p>
                      <a:pPr indent="0" lvl="0" marL="0" rtl="0" algn="l">
                        <a:spcBef>
                          <a:spcPts val="0"/>
                        </a:spcBef>
                        <a:spcAft>
                          <a:spcPts val="0"/>
                        </a:spcAft>
                        <a:buNone/>
                      </a:pPr>
                      <a:r>
                        <a:rPr lang="ja">
                          <a:latin typeface="HiraMinPro-W3"/>
                          <a:ea typeface="HiraMinPro-W3"/>
                          <a:cs typeface="HiraMinPro-W3"/>
                          <a:sym typeface="HiraMinPro-W3"/>
                        </a:rPr>
                        <a:t>黄</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〇</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〇</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誤</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誤</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正</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誤</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誤</a:t>
                      </a:r>
                      <a:endParaRPr>
                        <a:latin typeface="HiraMinPro-W3"/>
                        <a:ea typeface="HiraMinPro-W3"/>
                        <a:cs typeface="HiraMinPro-W3"/>
                        <a:sym typeface="HiraMinPro-W3"/>
                      </a:endParaRPr>
                    </a:p>
                  </a:txBody>
                  <a:tcPr marT="91425" marB="91425" marR="91425" marL="91425"/>
                </a:tc>
              </a:tr>
            </a:tbl>
          </a:graphicData>
        </a:graphic>
      </p:graphicFrame>
      <p:sp>
        <p:nvSpPr>
          <p:cNvPr id="305" name="Google Shape;30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sabalization</a:t>
            </a:r>
            <a:r>
              <a:rPr lang="ja">
                <a:latin typeface="HiraMinPro-W3"/>
                <a:ea typeface="HiraMinPro-W3"/>
                <a:cs typeface="HiraMinPro-W3"/>
                <a:sym typeface="HiraMinPro-W3"/>
              </a:rPr>
              <a:t>に対する観察と考察</a:t>
            </a:r>
            <a:endParaRPr>
              <a:latin typeface="HiraMinPro-W3"/>
              <a:ea typeface="HiraMinPro-W3"/>
              <a:cs typeface="HiraMinPro-W3"/>
              <a:sym typeface="HiraMinPro-W3"/>
            </a:endParaRPr>
          </a:p>
        </p:txBody>
      </p:sp>
      <p:sp>
        <p:nvSpPr>
          <p:cNvPr id="311" name="Google Shape;311;p38"/>
          <p:cNvSpPr txBox="1"/>
          <p:nvPr>
            <p:ph idx="1" type="body"/>
          </p:nvPr>
        </p:nvSpPr>
        <p:spPr>
          <a:xfrm>
            <a:off x="20250" y="1243950"/>
            <a:ext cx="5643900" cy="1327800"/>
          </a:xfrm>
          <a:prstGeom prst="rect">
            <a:avLst/>
          </a:prstGeom>
        </p:spPr>
        <p:txBody>
          <a:bodyPr anchorCtr="0" anchor="t" bIns="91425" lIns="91425" spcFirstLastPara="1" rIns="91425" wrap="square" tIns="91425">
            <a:normAutofit fontScale="25000" lnSpcReduction="20000"/>
          </a:bodyPr>
          <a:lstStyle/>
          <a:p>
            <a:pPr indent="-350959" lvl="0" marL="457200" rtl="0" algn="l">
              <a:spcBef>
                <a:spcPts val="0"/>
              </a:spcBef>
              <a:spcAft>
                <a:spcPts val="0"/>
              </a:spcAft>
              <a:buClr>
                <a:schemeClr val="dk1"/>
              </a:buClr>
              <a:buSzPct val="100000"/>
              <a:buFont typeface="HiraMinPro-W3"/>
              <a:buChar char="●"/>
            </a:pPr>
            <a:r>
              <a:rPr lang="ja" sz="7707">
                <a:solidFill>
                  <a:schemeClr val="dk1"/>
                </a:solidFill>
                <a:latin typeface="HiraMinPro-W3"/>
                <a:ea typeface="HiraMinPro-W3"/>
                <a:cs typeface="HiraMinPro-W3"/>
                <a:sym typeface="HiraMinPro-W3"/>
              </a:rPr>
              <a:t>豆腐の表面に大量に小さな穴が空いている</a:t>
            </a:r>
            <a:endParaRPr sz="7707">
              <a:solidFill>
                <a:schemeClr val="dk1"/>
              </a:solidFill>
              <a:latin typeface="HiraMinPro-W3"/>
              <a:ea typeface="HiraMinPro-W3"/>
              <a:cs typeface="HiraMinPro-W3"/>
              <a:sym typeface="HiraMinPro-W3"/>
            </a:endParaRPr>
          </a:p>
          <a:p>
            <a:pPr indent="-350959" lvl="0" marL="457200" rtl="0" algn="l">
              <a:spcBef>
                <a:spcPts val="0"/>
              </a:spcBef>
              <a:spcAft>
                <a:spcPts val="0"/>
              </a:spcAft>
              <a:buClr>
                <a:schemeClr val="dk1"/>
              </a:buClr>
              <a:buSzPct val="100000"/>
              <a:buFont typeface="HiraMinPro-W3"/>
              <a:buChar char="●"/>
            </a:pPr>
            <a:r>
              <a:rPr lang="ja" sz="7707">
                <a:solidFill>
                  <a:schemeClr val="dk1"/>
                </a:solidFill>
                <a:latin typeface="HiraMinPro-W3"/>
                <a:ea typeface="HiraMinPro-W3"/>
                <a:cs typeface="HiraMinPro-W3"/>
                <a:sym typeface="HiraMinPro-W3"/>
              </a:rPr>
              <a:t>表面の方がサバの風味が強い</a:t>
            </a:r>
            <a:endParaRPr sz="7707">
              <a:solidFill>
                <a:schemeClr val="dk1"/>
              </a:solidFill>
              <a:latin typeface="HiraMinPro-W3"/>
              <a:ea typeface="HiraMinPro-W3"/>
              <a:cs typeface="HiraMinPro-W3"/>
              <a:sym typeface="HiraMinPro-W3"/>
            </a:endParaRPr>
          </a:p>
          <a:p>
            <a:pPr indent="-350959" lvl="0" marL="457200" rtl="0" algn="l">
              <a:spcBef>
                <a:spcPts val="0"/>
              </a:spcBef>
              <a:spcAft>
                <a:spcPts val="0"/>
              </a:spcAft>
              <a:buClr>
                <a:schemeClr val="dk1"/>
              </a:buClr>
              <a:buSzPct val="100000"/>
              <a:buFont typeface="HiraMinPro-W3"/>
              <a:buChar char="●"/>
            </a:pPr>
            <a:r>
              <a:rPr lang="ja" sz="7707">
                <a:solidFill>
                  <a:schemeClr val="dk1"/>
                </a:solidFill>
                <a:latin typeface="HiraMinPro-W3"/>
                <a:ea typeface="HiraMinPro-W3"/>
                <a:cs typeface="HiraMinPro-W3"/>
                <a:sym typeface="HiraMinPro-W3"/>
              </a:rPr>
              <a:t>何かが溶出している</a:t>
            </a:r>
            <a:endParaRPr sz="7707">
              <a:solidFill>
                <a:schemeClr val="dk1"/>
              </a:solidFill>
              <a:latin typeface="HiraMinPro-W3"/>
              <a:ea typeface="HiraMinPro-W3"/>
              <a:cs typeface="HiraMinPro-W3"/>
              <a:sym typeface="HiraMinPro-W3"/>
            </a:endParaRPr>
          </a:p>
          <a:p>
            <a:pPr indent="0" lvl="0" marL="457200" rtl="0" algn="l">
              <a:spcBef>
                <a:spcPts val="1200"/>
              </a:spcBef>
              <a:spcAft>
                <a:spcPts val="1200"/>
              </a:spcAft>
              <a:buNone/>
            </a:pPr>
            <a:r>
              <a:t/>
            </a:r>
            <a:endParaRPr>
              <a:solidFill>
                <a:schemeClr val="dk1"/>
              </a:solidFill>
            </a:endParaRPr>
          </a:p>
        </p:txBody>
      </p:sp>
      <p:pic>
        <p:nvPicPr>
          <p:cNvPr id="312" name="Google Shape;312;p38"/>
          <p:cNvPicPr preferRelativeResize="0"/>
          <p:nvPr/>
        </p:nvPicPr>
        <p:blipFill rotWithShape="1">
          <a:blip r:embed="rId3">
            <a:alphaModFix/>
          </a:blip>
          <a:srcRect b="28799" l="50000" r="0" t="30644"/>
          <a:stretch/>
        </p:blipFill>
        <p:spPr>
          <a:xfrm>
            <a:off x="5403099" y="1243963"/>
            <a:ext cx="3429200" cy="3709624"/>
          </a:xfrm>
          <a:prstGeom prst="rect">
            <a:avLst/>
          </a:prstGeom>
          <a:noFill/>
          <a:ln>
            <a:noFill/>
          </a:ln>
        </p:spPr>
      </p:pic>
      <p:sp>
        <p:nvSpPr>
          <p:cNvPr id="313" name="Google Shape;313;p38"/>
          <p:cNvSpPr txBox="1"/>
          <p:nvPr/>
        </p:nvSpPr>
        <p:spPr>
          <a:xfrm>
            <a:off x="311700" y="2352213"/>
            <a:ext cx="47400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800">
                <a:latin typeface="HiraMinPro-W3"/>
                <a:ea typeface="HiraMinPro-W3"/>
                <a:cs typeface="HiraMinPro-W3"/>
                <a:sym typeface="HiraMinPro-W3"/>
              </a:rPr>
              <a:t>仮説</a:t>
            </a:r>
            <a:endParaRPr sz="1800">
              <a:latin typeface="HiraMinPro-W3"/>
              <a:ea typeface="HiraMinPro-W3"/>
              <a:cs typeface="HiraMinPro-W3"/>
              <a:sym typeface="HiraMinPro-W3"/>
            </a:endParaRPr>
          </a:p>
          <a:p>
            <a:pPr indent="0" lvl="0" marL="0" rtl="0" algn="l">
              <a:spcBef>
                <a:spcPts val="0"/>
              </a:spcBef>
              <a:spcAft>
                <a:spcPts val="0"/>
              </a:spcAft>
              <a:buNone/>
            </a:pPr>
            <a:r>
              <a:t/>
            </a:r>
            <a:endParaRPr sz="1300">
              <a:latin typeface="HiraMinPro-W3"/>
              <a:ea typeface="HiraMinPro-W3"/>
              <a:cs typeface="HiraMinPro-W3"/>
              <a:sym typeface="HiraMinPro-W3"/>
            </a:endParaRPr>
          </a:p>
          <a:p>
            <a:pPr indent="-342900" lvl="0" marL="457200" rtl="0" algn="l">
              <a:spcBef>
                <a:spcPts val="0"/>
              </a:spcBef>
              <a:spcAft>
                <a:spcPts val="0"/>
              </a:spcAft>
              <a:buSzPts val="1800"/>
              <a:buFont typeface="HiraMinPro-W3"/>
              <a:buAutoNum type="arabicPeriod"/>
            </a:pPr>
            <a:r>
              <a:rPr lang="ja" sz="1800">
                <a:latin typeface="HiraMinPro-W3"/>
                <a:ea typeface="HiraMinPro-W3"/>
                <a:cs typeface="HiraMinPro-W3"/>
                <a:sym typeface="HiraMinPro-W3"/>
              </a:rPr>
              <a:t>豆腐中の何らかの成分が溶出することで、えぐみだけが残る</a:t>
            </a:r>
            <a:endParaRPr sz="1800">
              <a:latin typeface="HiraMinPro-W3"/>
              <a:ea typeface="HiraMinPro-W3"/>
              <a:cs typeface="HiraMinPro-W3"/>
              <a:sym typeface="HiraMinPro-W3"/>
            </a:endParaRPr>
          </a:p>
          <a:p>
            <a:pPr indent="-342900" lvl="0" marL="457200" rtl="0" algn="l">
              <a:spcBef>
                <a:spcPts val="0"/>
              </a:spcBef>
              <a:spcAft>
                <a:spcPts val="0"/>
              </a:spcAft>
              <a:buSzPts val="1800"/>
              <a:buFont typeface="HiraMinPro-W3"/>
              <a:buAutoNum type="arabicPeriod"/>
            </a:pPr>
            <a:r>
              <a:rPr lang="ja" sz="1800">
                <a:latin typeface="HiraMinPro-W3"/>
                <a:ea typeface="HiraMinPro-W3"/>
                <a:cs typeface="HiraMinPro-W3"/>
                <a:sym typeface="HiraMinPro-W3"/>
              </a:rPr>
              <a:t>豆腐内部のえぐみ成分が表面に析出</a:t>
            </a:r>
            <a:endParaRPr sz="1800">
              <a:latin typeface="HiraMinPro-W3"/>
              <a:ea typeface="HiraMinPro-W3"/>
              <a:cs typeface="HiraMinPro-W3"/>
              <a:sym typeface="HiraMinPro-W3"/>
            </a:endParaRPr>
          </a:p>
        </p:txBody>
      </p:sp>
      <p:sp>
        <p:nvSpPr>
          <p:cNvPr id="314" name="Google Shape;314;p38"/>
          <p:cNvSpPr txBox="1"/>
          <p:nvPr/>
        </p:nvSpPr>
        <p:spPr>
          <a:xfrm>
            <a:off x="172650" y="3753750"/>
            <a:ext cx="5018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2400">
                <a:latin typeface="HiraMinPro-W3"/>
                <a:ea typeface="HiraMinPro-W3"/>
                <a:cs typeface="HiraMinPro-W3"/>
                <a:sym typeface="HiraMinPro-W3"/>
              </a:rPr>
              <a:t>↓</a:t>
            </a:r>
            <a:endParaRPr sz="2400">
              <a:latin typeface="HiraMinPro-W3"/>
              <a:ea typeface="HiraMinPro-W3"/>
              <a:cs typeface="HiraMinPro-W3"/>
              <a:sym typeface="HiraMinPro-W3"/>
            </a:endParaRPr>
          </a:p>
          <a:p>
            <a:pPr indent="0" lvl="0" marL="0" rtl="0" algn="ctr">
              <a:spcBef>
                <a:spcPts val="0"/>
              </a:spcBef>
              <a:spcAft>
                <a:spcPts val="0"/>
              </a:spcAft>
              <a:buNone/>
            </a:pPr>
            <a:r>
              <a:rPr lang="ja" sz="2400">
                <a:solidFill>
                  <a:srgbClr val="FF0000"/>
                </a:solidFill>
                <a:latin typeface="HiraMinPro-W3"/>
                <a:ea typeface="HiraMinPro-W3"/>
                <a:cs typeface="HiraMinPro-W3"/>
                <a:sym typeface="HiraMinPro-W3"/>
              </a:rPr>
              <a:t>ゲル状の物質に超音波を当てると何らかの変化が起こる？</a:t>
            </a:r>
            <a:endParaRPr sz="2400">
              <a:solidFill>
                <a:srgbClr val="FF0000"/>
              </a:solidFill>
              <a:latin typeface="HiraMinPro-W3"/>
              <a:ea typeface="HiraMinPro-W3"/>
              <a:cs typeface="HiraMinPro-W3"/>
              <a:sym typeface="HiraMinPro-W3"/>
            </a:endParaRPr>
          </a:p>
        </p:txBody>
      </p:sp>
      <p:pic>
        <p:nvPicPr>
          <p:cNvPr id="315" name="Google Shape;315;p38"/>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316" name="Google Shape;316;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コロイドへのアプローチ</a:t>
            </a:r>
            <a:endParaRPr>
              <a:latin typeface="HiraMinPro-W3"/>
              <a:ea typeface="HiraMinPro-W3"/>
              <a:cs typeface="HiraMinPro-W3"/>
              <a:sym typeface="HiraMinPro-W3"/>
            </a:endParaRPr>
          </a:p>
        </p:txBody>
      </p:sp>
      <p:sp>
        <p:nvSpPr>
          <p:cNvPr id="322" name="Google Shape;322;p39"/>
          <p:cNvSpPr txBox="1"/>
          <p:nvPr>
            <p:ph idx="1" type="body"/>
          </p:nvPr>
        </p:nvSpPr>
        <p:spPr>
          <a:xfrm>
            <a:off x="311700" y="1152475"/>
            <a:ext cx="8520600" cy="3772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ja">
                <a:solidFill>
                  <a:schemeClr val="dk1"/>
                </a:solidFill>
                <a:latin typeface="HiraMinPro-W3"/>
                <a:ea typeface="HiraMinPro-W3"/>
                <a:cs typeface="HiraMinPro-W3"/>
                <a:sym typeface="HiraMinPro-W3"/>
              </a:rPr>
              <a:t>コロイドの濃さを調べるため、「濃い絹」と「絹とうふミニ」の実験の際に発生したコロイドを含む洗浄液を分光光度計にかけた。</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a:solidFill>
                <a:schemeClr val="dk1"/>
              </a:solidFill>
              <a:latin typeface="HiraMinPro-W3"/>
              <a:ea typeface="HiraMinPro-W3"/>
              <a:cs typeface="HiraMinPro-W3"/>
              <a:sym typeface="HiraMinPro-W3"/>
            </a:endParaRPr>
          </a:p>
          <a:p>
            <a:pPr indent="0" lvl="0" marL="0" rtl="0" algn="l">
              <a:spcBef>
                <a:spcPts val="1200"/>
              </a:spcBef>
              <a:spcAft>
                <a:spcPts val="1200"/>
              </a:spcAft>
              <a:buNone/>
            </a:pPr>
            <a:r>
              <a:rPr lang="ja">
                <a:solidFill>
                  <a:schemeClr val="dk1"/>
                </a:solidFill>
                <a:latin typeface="HiraMinPro-W3"/>
                <a:ea typeface="HiraMinPro-W3"/>
                <a:cs typeface="HiraMinPro-W3"/>
                <a:sym typeface="HiraMinPro-W3"/>
              </a:rPr>
              <a:t>「絹とうふミニ」のサバ味の方が強く感じられたため、コロイドの濃度とえぐみは比例している可能性がある。</a:t>
            </a:r>
            <a:r>
              <a:rPr lang="ja">
                <a:solidFill>
                  <a:srgbClr val="FF0000"/>
                </a:solidFill>
                <a:latin typeface="HiraMinPro-W3"/>
                <a:ea typeface="HiraMinPro-W3"/>
                <a:cs typeface="HiraMinPro-W3"/>
                <a:sym typeface="HiraMinPro-W3"/>
              </a:rPr>
              <a:t>（成分の不足がえぐみを生む？）</a:t>
            </a:r>
            <a:endParaRPr>
              <a:solidFill>
                <a:srgbClr val="FF0000"/>
              </a:solidFill>
              <a:latin typeface="HiraMinPro-W3"/>
              <a:ea typeface="HiraMinPro-W3"/>
              <a:cs typeface="HiraMinPro-W3"/>
              <a:sym typeface="HiraMinPro-W3"/>
            </a:endParaRPr>
          </a:p>
        </p:txBody>
      </p:sp>
      <p:graphicFrame>
        <p:nvGraphicFramePr>
          <p:cNvPr id="323" name="Google Shape;323;p39"/>
          <p:cNvGraphicFramePr/>
          <p:nvPr/>
        </p:nvGraphicFramePr>
        <p:xfrm>
          <a:off x="248375" y="2001915"/>
          <a:ext cx="3000000" cy="3000000"/>
        </p:xfrm>
        <a:graphic>
          <a:graphicData uri="http://schemas.openxmlformats.org/drawingml/2006/table">
            <a:tbl>
              <a:tblPr>
                <a:noFill/>
                <a:tableStyleId>{E72A9D93-53FB-4771-8B32-3B5831D08F57}</a:tableStyleId>
              </a:tblPr>
              <a:tblGrid>
                <a:gridCol w="1095625"/>
                <a:gridCol w="1095625"/>
                <a:gridCol w="1095625"/>
                <a:gridCol w="1095625"/>
              </a:tblGrid>
              <a:tr h="512150">
                <a:tc>
                  <a:txBody>
                    <a:bodyPr/>
                    <a:lstStyle/>
                    <a:p>
                      <a:pPr indent="0" lvl="0" marL="0" rtl="0" algn="l">
                        <a:spcBef>
                          <a:spcPts val="0"/>
                        </a:spcBef>
                        <a:spcAft>
                          <a:spcPts val="0"/>
                        </a:spcAft>
                        <a:buNone/>
                      </a:pPr>
                      <a:r>
                        <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赤</a:t>
                      </a:r>
                      <a:r>
                        <a:rPr lang="ja">
                          <a:latin typeface="HiraMinPro-W3"/>
                          <a:ea typeface="HiraMinPro-W3"/>
                          <a:cs typeface="HiraMinPro-W3"/>
                          <a:sym typeface="HiraMinPro-W3"/>
                        </a:rPr>
                        <a:t>（処理無）</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青</a:t>
                      </a:r>
                      <a:r>
                        <a:rPr lang="ja">
                          <a:latin typeface="HiraMinPro-W3"/>
                          <a:ea typeface="HiraMinPro-W3"/>
                          <a:cs typeface="HiraMinPro-W3"/>
                          <a:sym typeface="HiraMinPro-W3"/>
                        </a:rPr>
                        <a:t>（弱処理）</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黄</a:t>
                      </a:r>
                      <a:r>
                        <a:rPr lang="ja">
                          <a:latin typeface="HiraMinPro-W3"/>
                          <a:ea typeface="HiraMinPro-W3"/>
                          <a:cs typeface="HiraMinPro-W3"/>
                          <a:sym typeface="HiraMinPro-W3"/>
                        </a:rPr>
                        <a:t>（強処理）</a:t>
                      </a:r>
                      <a:endParaRPr>
                        <a:latin typeface="HiraMinPro-W3"/>
                        <a:ea typeface="HiraMinPro-W3"/>
                        <a:cs typeface="HiraMinPro-W3"/>
                        <a:sym typeface="HiraMinPro-W3"/>
                      </a:endParaRPr>
                    </a:p>
                  </a:txBody>
                  <a:tcPr marT="91425" marB="91425" marR="91425" marL="91425"/>
                </a:tc>
              </a:tr>
              <a:tr h="406700">
                <a:tc>
                  <a:txBody>
                    <a:bodyPr/>
                    <a:lstStyle/>
                    <a:p>
                      <a:pPr indent="0" lvl="0" marL="0" rtl="0" algn="l">
                        <a:spcBef>
                          <a:spcPts val="0"/>
                        </a:spcBef>
                        <a:spcAft>
                          <a:spcPts val="0"/>
                        </a:spcAft>
                        <a:buNone/>
                      </a:pPr>
                      <a:r>
                        <a:rPr lang="ja">
                          <a:latin typeface="HiraMinPro-W3"/>
                          <a:ea typeface="HiraMinPro-W3"/>
                          <a:cs typeface="HiraMinPro-W3"/>
                          <a:sym typeface="HiraMinPro-W3"/>
                        </a:rPr>
                        <a:t>濃い絹</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０．００３</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０．０３７</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０．３６２</a:t>
                      </a:r>
                      <a:endParaRPr>
                        <a:latin typeface="HiraMinPro-W3"/>
                        <a:ea typeface="HiraMinPro-W3"/>
                        <a:cs typeface="HiraMinPro-W3"/>
                        <a:sym typeface="HiraMinPro-W3"/>
                      </a:endParaRPr>
                    </a:p>
                  </a:txBody>
                  <a:tcPr marT="91425" marB="91425" marR="91425" marL="91425"/>
                </a:tc>
              </a:tr>
              <a:tr h="933950">
                <a:tc>
                  <a:txBody>
                    <a:bodyPr/>
                    <a:lstStyle/>
                    <a:p>
                      <a:pPr indent="0" lvl="0" marL="0" rtl="0" algn="l">
                        <a:spcBef>
                          <a:spcPts val="0"/>
                        </a:spcBef>
                        <a:spcAft>
                          <a:spcPts val="0"/>
                        </a:spcAft>
                        <a:buNone/>
                      </a:pPr>
                      <a:r>
                        <a:rPr lang="ja">
                          <a:latin typeface="HiraMinPro-W3"/>
                          <a:ea typeface="HiraMinPro-W3"/>
                          <a:cs typeface="HiraMinPro-W3"/>
                          <a:sym typeface="HiraMinPro-W3"/>
                        </a:rPr>
                        <a:t>絹</a:t>
                      </a:r>
                      <a:r>
                        <a:rPr lang="ja">
                          <a:latin typeface="HiraMinPro-W3"/>
                          <a:ea typeface="HiraMinPro-W3"/>
                          <a:cs typeface="HiraMinPro-W3"/>
                          <a:sym typeface="HiraMinPro-W3"/>
                        </a:rPr>
                        <a:t>とうふミニ（アメリカ産大豆）</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０．００７</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０．０８６</a:t>
                      </a:r>
                      <a:endParaRPr>
                        <a:latin typeface="HiraMinPro-W3"/>
                        <a:ea typeface="HiraMinPro-W3"/>
                        <a:cs typeface="HiraMinPro-W3"/>
                        <a:sym typeface="HiraMinPro-W3"/>
                      </a:endParaRPr>
                    </a:p>
                  </a:txBody>
                  <a:tcPr marT="91425" marB="91425" marR="91425" marL="91425"/>
                </a:tc>
                <a:tc>
                  <a:txBody>
                    <a:bodyPr/>
                    <a:lstStyle/>
                    <a:p>
                      <a:pPr indent="0" lvl="0" marL="0" rtl="0" algn="l">
                        <a:spcBef>
                          <a:spcPts val="0"/>
                        </a:spcBef>
                        <a:spcAft>
                          <a:spcPts val="0"/>
                        </a:spcAft>
                        <a:buNone/>
                      </a:pPr>
                      <a:r>
                        <a:rPr lang="ja">
                          <a:latin typeface="HiraMinPro-W3"/>
                          <a:ea typeface="HiraMinPro-W3"/>
                          <a:cs typeface="HiraMinPro-W3"/>
                          <a:sym typeface="HiraMinPro-W3"/>
                        </a:rPr>
                        <a:t>０．８９４</a:t>
                      </a:r>
                      <a:endParaRPr>
                        <a:latin typeface="HiraMinPro-W3"/>
                        <a:ea typeface="HiraMinPro-W3"/>
                        <a:cs typeface="HiraMinPro-W3"/>
                        <a:sym typeface="HiraMinPro-W3"/>
                      </a:endParaRPr>
                    </a:p>
                  </a:txBody>
                  <a:tcPr marT="91425" marB="91425" marR="91425" marL="91425"/>
                </a:tc>
              </a:tr>
            </a:tbl>
          </a:graphicData>
        </a:graphic>
      </p:graphicFrame>
      <p:pic>
        <p:nvPicPr>
          <p:cNvPr id="324" name="Google Shape;324;p39"/>
          <p:cNvPicPr preferRelativeResize="0"/>
          <p:nvPr/>
        </p:nvPicPr>
        <p:blipFill>
          <a:blip r:embed="rId3">
            <a:alphaModFix/>
          </a:blip>
          <a:stretch>
            <a:fillRect/>
          </a:stretch>
        </p:blipFill>
        <p:spPr>
          <a:xfrm>
            <a:off x="8695775" y="4798550"/>
            <a:ext cx="320475" cy="248200"/>
          </a:xfrm>
          <a:prstGeom prst="rect">
            <a:avLst/>
          </a:prstGeom>
          <a:noFill/>
          <a:ln>
            <a:noFill/>
          </a:ln>
        </p:spPr>
      </p:pic>
      <p:sp>
        <p:nvSpPr>
          <p:cNvPr id="325" name="Google Shape;32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pic>
        <p:nvPicPr>
          <p:cNvPr id="326" name="Google Shape;326;p39" title="Points scored"/>
          <p:cNvPicPr preferRelativeResize="0"/>
          <p:nvPr/>
        </p:nvPicPr>
        <p:blipFill>
          <a:blip r:embed="rId4">
            <a:alphaModFix/>
          </a:blip>
          <a:stretch>
            <a:fillRect/>
          </a:stretch>
        </p:blipFill>
        <p:spPr>
          <a:xfrm>
            <a:off x="4987002" y="1926250"/>
            <a:ext cx="3598326" cy="2224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豆腐内部の油滴</a:t>
            </a:r>
            <a:endParaRPr>
              <a:latin typeface="HiraMinPro-W3"/>
              <a:ea typeface="HiraMinPro-W3"/>
              <a:cs typeface="HiraMinPro-W3"/>
              <a:sym typeface="HiraMinPro-W3"/>
            </a:endParaRPr>
          </a:p>
        </p:txBody>
      </p:sp>
      <p:sp>
        <p:nvSpPr>
          <p:cNvPr id="332" name="Google Shape;332;p40"/>
          <p:cNvSpPr txBox="1"/>
          <p:nvPr>
            <p:ph idx="1" type="body"/>
          </p:nvPr>
        </p:nvSpPr>
        <p:spPr>
          <a:xfrm>
            <a:off x="3879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ja">
                <a:solidFill>
                  <a:schemeClr val="dk1"/>
                </a:solidFill>
                <a:latin typeface="HiraMinPro-W3"/>
                <a:ea typeface="HiraMinPro-W3"/>
                <a:cs typeface="HiraMinPro-W3"/>
                <a:sym typeface="HiraMinPro-W3"/>
              </a:rPr>
              <a:t>右下の図のように超音波洗浄後の豆腐をoilredで染色し、顕微鏡にて豆腐内部の油の挙動を調べた。</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a:solidFill>
                <a:schemeClr val="dk1"/>
              </a:solidFill>
              <a:latin typeface="HiraMinPro-W3"/>
              <a:ea typeface="HiraMinPro-W3"/>
              <a:cs typeface="HiraMinPro-W3"/>
              <a:sym typeface="HiraMinPro-W3"/>
            </a:endParaRPr>
          </a:p>
          <a:p>
            <a:pPr indent="0" lvl="0" marL="0" rtl="0" algn="l">
              <a:spcBef>
                <a:spcPts val="1200"/>
              </a:spcBef>
              <a:spcAft>
                <a:spcPts val="1200"/>
              </a:spcAft>
              <a:buNone/>
            </a:pPr>
            <a:r>
              <a:rPr lang="ja">
                <a:solidFill>
                  <a:schemeClr val="dk1"/>
                </a:solidFill>
                <a:latin typeface="HiraMinPro-W3"/>
                <a:ea typeface="HiraMinPro-W3"/>
                <a:cs typeface="HiraMinPro-W3"/>
                <a:sym typeface="HiraMinPro-W3"/>
              </a:rPr>
              <a:t>結果：超音波洗浄により</a:t>
            </a:r>
            <a:r>
              <a:rPr b="1" lang="ja">
                <a:solidFill>
                  <a:schemeClr val="dk1"/>
                </a:solidFill>
                <a:latin typeface="HiraMinPro-W3"/>
                <a:ea typeface="HiraMinPro-W3"/>
                <a:cs typeface="HiraMinPro-W3"/>
                <a:sym typeface="HiraMinPro-W3"/>
              </a:rPr>
              <a:t>豆腐全体から油分が失われている</a:t>
            </a:r>
            <a:r>
              <a:rPr lang="ja">
                <a:solidFill>
                  <a:schemeClr val="dk1"/>
                </a:solidFill>
                <a:latin typeface="HiraMinPro-W3"/>
                <a:ea typeface="HiraMinPro-W3"/>
                <a:cs typeface="HiraMinPro-W3"/>
                <a:sym typeface="HiraMinPro-W3"/>
              </a:rPr>
              <a:t>。</a:t>
            </a:r>
            <a:endParaRPr>
              <a:solidFill>
                <a:schemeClr val="dk1"/>
              </a:solidFill>
              <a:latin typeface="HiraMinPro-W3"/>
              <a:ea typeface="HiraMinPro-W3"/>
              <a:cs typeface="HiraMinPro-W3"/>
              <a:sym typeface="HiraMinPro-W3"/>
            </a:endParaRPr>
          </a:p>
        </p:txBody>
      </p:sp>
      <p:sp>
        <p:nvSpPr>
          <p:cNvPr id="333" name="Google Shape;333;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pic>
        <p:nvPicPr>
          <p:cNvPr id="334" name="Google Shape;334;p40"/>
          <p:cNvPicPr preferRelativeResize="0"/>
          <p:nvPr/>
        </p:nvPicPr>
        <p:blipFill>
          <a:blip r:embed="rId3">
            <a:alphaModFix/>
          </a:blip>
          <a:stretch>
            <a:fillRect/>
          </a:stretch>
        </p:blipFill>
        <p:spPr>
          <a:xfrm rot="-5400000">
            <a:off x="5892863" y="2372011"/>
            <a:ext cx="2375251" cy="31677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豆腐内部の油分</a:t>
            </a:r>
            <a:endParaRPr>
              <a:latin typeface="HiraMinPro-W3"/>
              <a:ea typeface="HiraMinPro-W3"/>
              <a:cs typeface="HiraMinPro-W3"/>
              <a:sym typeface="HiraMinPro-W3"/>
            </a:endParaRPr>
          </a:p>
        </p:txBody>
      </p:sp>
      <p:sp>
        <p:nvSpPr>
          <p:cNvPr id="340" name="Google Shape;340;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ja">
                <a:latin typeface="HiraMinPro-W3"/>
                <a:ea typeface="HiraMinPro-W3"/>
                <a:cs typeface="HiraMinPro-W3"/>
                <a:sym typeface="HiraMinPro-W3"/>
              </a:rPr>
              <a:t>左：</a:t>
            </a:r>
            <a:r>
              <a:rPr lang="ja">
                <a:latin typeface="HiraMinPro-W3"/>
                <a:ea typeface="HiraMinPro-W3"/>
                <a:cs typeface="HiraMinPro-W3"/>
                <a:sym typeface="HiraMinPro-W3"/>
              </a:rPr>
              <a:t>洗浄前の豆腐切片</a:t>
            </a:r>
            <a:endParaRPr>
              <a:latin typeface="HiraMinPro-W3"/>
              <a:ea typeface="HiraMinPro-W3"/>
              <a:cs typeface="HiraMinPro-W3"/>
              <a:sym typeface="HiraMinPro-W3"/>
            </a:endParaRPr>
          </a:p>
          <a:p>
            <a:pPr indent="0" lvl="0" marL="0" rtl="0" algn="l">
              <a:spcBef>
                <a:spcPts val="1200"/>
              </a:spcBef>
              <a:spcAft>
                <a:spcPts val="1200"/>
              </a:spcAft>
              <a:buNone/>
            </a:pPr>
            <a:r>
              <a:rPr lang="ja">
                <a:latin typeface="HiraMinPro-W3"/>
                <a:ea typeface="HiraMinPro-W3"/>
                <a:cs typeface="HiraMinPro-W3"/>
                <a:sym typeface="HiraMinPro-W3"/>
              </a:rPr>
              <a:t>右：</a:t>
            </a:r>
            <a:r>
              <a:rPr lang="ja">
                <a:latin typeface="HiraMinPro-W3"/>
                <a:ea typeface="HiraMinPro-W3"/>
                <a:cs typeface="HiraMinPro-W3"/>
                <a:sym typeface="HiraMinPro-W3"/>
              </a:rPr>
              <a:t>洗浄後の豆腐切片</a:t>
            </a:r>
            <a:endParaRPr>
              <a:latin typeface="HiraMinPro-W3"/>
              <a:ea typeface="HiraMinPro-W3"/>
              <a:cs typeface="HiraMinPro-W3"/>
              <a:sym typeface="HiraMinPro-W3"/>
            </a:endParaRPr>
          </a:p>
        </p:txBody>
      </p:sp>
      <p:pic>
        <p:nvPicPr>
          <p:cNvPr id="341" name="Google Shape;341;p41"/>
          <p:cNvPicPr preferRelativeResize="0"/>
          <p:nvPr/>
        </p:nvPicPr>
        <p:blipFill>
          <a:blip r:embed="rId3">
            <a:alphaModFix/>
          </a:blip>
          <a:stretch>
            <a:fillRect/>
          </a:stretch>
        </p:blipFill>
        <p:spPr>
          <a:xfrm>
            <a:off x="8695775" y="4798550"/>
            <a:ext cx="320475" cy="248200"/>
          </a:xfrm>
          <a:prstGeom prst="rect">
            <a:avLst/>
          </a:prstGeom>
          <a:noFill/>
          <a:ln>
            <a:noFill/>
          </a:ln>
        </p:spPr>
      </p:pic>
      <p:sp>
        <p:nvSpPr>
          <p:cNvPr id="342" name="Google Shape;342;p41"/>
          <p:cNvSpPr txBox="1"/>
          <p:nvPr>
            <p:ph idx="12" type="sldNum"/>
          </p:nvPr>
        </p:nvSpPr>
        <p:spPr>
          <a:xfrm>
            <a:off x="8581670" y="472584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pic>
        <p:nvPicPr>
          <p:cNvPr id="343" name="Google Shape;343;p41"/>
          <p:cNvPicPr preferRelativeResize="0"/>
          <p:nvPr/>
        </p:nvPicPr>
        <p:blipFill>
          <a:blip r:embed="rId4">
            <a:alphaModFix/>
          </a:blip>
          <a:stretch>
            <a:fillRect/>
          </a:stretch>
        </p:blipFill>
        <p:spPr>
          <a:xfrm>
            <a:off x="0" y="2077800"/>
            <a:ext cx="4349525" cy="3041650"/>
          </a:xfrm>
          <a:prstGeom prst="rect">
            <a:avLst/>
          </a:prstGeom>
          <a:noFill/>
          <a:ln>
            <a:noFill/>
          </a:ln>
        </p:spPr>
      </p:pic>
      <p:pic>
        <p:nvPicPr>
          <p:cNvPr id="344" name="Google Shape;344;p41"/>
          <p:cNvPicPr preferRelativeResize="0"/>
          <p:nvPr/>
        </p:nvPicPr>
        <p:blipFill>
          <a:blip r:embed="rId5">
            <a:alphaModFix/>
          </a:blip>
          <a:stretch>
            <a:fillRect/>
          </a:stretch>
        </p:blipFill>
        <p:spPr>
          <a:xfrm>
            <a:off x="4349525" y="2077800"/>
            <a:ext cx="4780850" cy="3041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ja" sz="2820">
                <a:latin typeface="HiraMinPro-W3"/>
                <a:ea typeface="HiraMinPro-W3"/>
                <a:cs typeface="HiraMinPro-W3"/>
                <a:sym typeface="HiraMinPro-W3"/>
              </a:rPr>
              <a:t>食材における超音波洗浄とは</a:t>
            </a:r>
            <a:endParaRPr sz="2820">
              <a:latin typeface="HiraMinPro-W3"/>
              <a:ea typeface="HiraMinPro-W3"/>
              <a:cs typeface="HiraMinPro-W3"/>
              <a:sym typeface="HiraMinPro-W3"/>
            </a:endParaRPr>
          </a:p>
        </p:txBody>
      </p:sp>
      <p:sp>
        <p:nvSpPr>
          <p:cNvPr id="73" name="Google Shape;73;p15"/>
          <p:cNvSpPr txBox="1"/>
          <p:nvPr>
            <p:ph idx="1" type="body"/>
          </p:nvPr>
        </p:nvSpPr>
        <p:spPr>
          <a:xfrm>
            <a:off x="311700" y="1152475"/>
            <a:ext cx="8520600" cy="1072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ja" sz="8000">
                <a:solidFill>
                  <a:schemeClr val="dk1"/>
                </a:solidFill>
                <a:latin typeface="HiraMinPro-W3"/>
                <a:ea typeface="HiraMinPro-W3"/>
                <a:cs typeface="HiraMinPro-W3"/>
                <a:sym typeface="HiraMinPro-W3"/>
              </a:rPr>
              <a:t>食材に微弱な（食材の組織が破壊されない程度の）強さの超音波を照射して洗浄することで、食材の風味が改善される現象</a:t>
            </a:r>
            <a:endParaRPr sz="8000">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sz="2000">
              <a:solidFill>
                <a:schemeClr val="dk1"/>
              </a:solidFill>
              <a:latin typeface="HiraMinPro-W3"/>
              <a:ea typeface="HiraMinPro-W3"/>
              <a:cs typeface="HiraMinPro-W3"/>
              <a:sym typeface="HiraMinPro-W3"/>
            </a:endParaRPr>
          </a:p>
          <a:p>
            <a:pPr indent="0" lvl="0" marL="0" rtl="0" algn="l">
              <a:spcBef>
                <a:spcPts val="1200"/>
              </a:spcBef>
              <a:spcAft>
                <a:spcPts val="1200"/>
              </a:spcAft>
              <a:buNone/>
            </a:pPr>
            <a:r>
              <a:t/>
            </a:r>
            <a:endParaRPr sz="2000">
              <a:solidFill>
                <a:schemeClr val="dk1"/>
              </a:solidFill>
              <a:latin typeface="HiraMinPro-W3"/>
              <a:ea typeface="HiraMinPro-W3"/>
              <a:cs typeface="HiraMinPro-W3"/>
              <a:sym typeface="HiraMinPro-W3"/>
            </a:endParaRPr>
          </a:p>
        </p:txBody>
      </p:sp>
      <p:pic>
        <p:nvPicPr>
          <p:cNvPr id="74" name="Google Shape;74;p15"/>
          <p:cNvPicPr preferRelativeResize="0"/>
          <p:nvPr/>
        </p:nvPicPr>
        <p:blipFill>
          <a:blip r:embed="rId3">
            <a:alphaModFix/>
          </a:blip>
          <a:stretch>
            <a:fillRect/>
          </a:stretch>
        </p:blipFill>
        <p:spPr>
          <a:xfrm>
            <a:off x="4782650" y="2266074"/>
            <a:ext cx="3709451" cy="2780850"/>
          </a:xfrm>
          <a:prstGeom prst="rect">
            <a:avLst/>
          </a:prstGeom>
          <a:noFill/>
          <a:ln>
            <a:noFill/>
          </a:ln>
        </p:spPr>
      </p:pic>
      <p:sp>
        <p:nvSpPr>
          <p:cNvPr id="75" name="Google Shape;75;p15"/>
          <p:cNvSpPr txBox="1"/>
          <p:nvPr/>
        </p:nvSpPr>
        <p:spPr>
          <a:xfrm>
            <a:off x="425525" y="2065200"/>
            <a:ext cx="3975300" cy="283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ja" sz="1800">
                <a:solidFill>
                  <a:schemeClr val="dk1"/>
                </a:solidFill>
                <a:latin typeface="HiraMinPro-W3"/>
                <a:ea typeface="HiraMinPro-W3"/>
                <a:cs typeface="HiraMinPro-W3"/>
                <a:sym typeface="HiraMinPro-W3"/>
              </a:rPr>
              <a:t>例</a:t>
            </a:r>
            <a:endParaRPr sz="1800">
              <a:solidFill>
                <a:schemeClr val="dk1"/>
              </a:solidFill>
              <a:latin typeface="HiraMinPro-W3"/>
              <a:ea typeface="HiraMinPro-W3"/>
              <a:cs typeface="HiraMinPro-W3"/>
              <a:sym typeface="HiraMinPro-W3"/>
            </a:endParaRPr>
          </a:p>
          <a:p>
            <a:pPr indent="0" lvl="0" marL="0" rtl="0" algn="l">
              <a:lnSpc>
                <a:spcPct val="115000"/>
              </a:lnSpc>
              <a:spcBef>
                <a:spcPts val="1200"/>
              </a:spcBef>
              <a:spcAft>
                <a:spcPts val="0"/>
              </a:spcAft>
              <a:buNone/>
            </a:pPr>
            <a:r>
              <a:rPr lang="ja" sz="1800">
                <a:solidFill>
                  <a:schemeClr val="dk1"/>
                </a:solidFill>
                <a:latin typeface="HiraMinPro-W3"/>
                <a:ea typeface="HiraMinPro-W3"/>
                <a:cs typeface="HiraMinPro-W3"/>
                <a:sym typeface="HiraMinPro-W3"/>
              </a:rPr>
              <a:t>塩サバに超音波洗浄を施すことで、鯖に特有の臭みが少ない美味な</a:t>
            </a:r>
            <a:br>
              <a:rPr lang="ja" sz="1800">
                <a:solidFill>
                  <a:schemeClr val="dk1"/>
                </a:solidFill>
                <a:latin typeface="HiraMinPro-W3"/>
                <a:ea typeface="HiraMinPro-W3"/>
                <a:cs typeface="HiraMinPro-W3"/>
                <a:sym typeface="HiraMinPro-W3"/>
              </a:rPr>
            </a:br>
            <a:r>
              <a:rPr lang="ja" sz="1800">
                <a:solidFill>
                  <a:schemeClr val="dk1"/>
                </a:solidFill>
                <a:latin typeface="HiraMinPro-W3"/>
                <a:ea typeface="HiraMinPro-W3"/>
                <a:cs typeface="HiraMinPro-W3"/>
                <a:sym typeface="HiraMinPro-W3"/>
              </a:rPr>
              <a:t>塩サバが出来上がる</a:t>
            </a:r>
            <a:endParaRPr sz="1800">
              <a:solidFill>
                <a:schemeClr val="dk1"/>
              </a:solidFill>
              <a:latin typeface="HiraMinPro-W3"/>
              <a:ea typeface="HiraMinPro-W3"/>
              <a:cs typeface="HiraMinPro-W3"/>
              <a:sym typeface="HiraMinPro-W3"/>
            </a:endParaRPr>
          </a:p>
          <a:p>
            <a:pPr indent="0" lvl="0" marL="0" rtl="0" algn="l">
              <a:lnSpc>
                <a:spcPct val="115000"/>
              </a:lnSpc>
              <a:spcBef>
                <a:spcPts val="1200"/>
              </a:spcBef>
              <a:spcAft>
                <a:spcPts val="0"/>
              </a:spcAft>
              <a:buNone/>
            </a:pPr>
            <a:r>
              <a:t/>
            </a:r>
            <a:endParaRPr sz="1800">
              <a:solidFill>
                <a:schemeClr val="dk1"/>
              </a:solidFill>
              <a:latin typeface="HiraMinPro-W3"/>
              <a:ea typeface="HiraMinPro-W3"/>
              <a:cs typeface="HiraMinPro-W3"/>
              <a:sym typeface="HiraMinPro-W3"/>
            </a:endParaRPr>
          </a:p>
          <a:p>
            <a:pPr indent="0" lvl="0" marL="0" rtl="0" algn="l">
              <a:lnSpc>
                <a:spcPct val="115000"/>
              </a:lnSpc>
              <a:spcBef>
                <a:spcPts val="1200"/>
              </a:spcBef>
              <a:spcAft>
                <a:spcPts val="1200"/>
              </a:spcAft>
              <a:buClr>
                <a:schemeClr val="dk1"/>
              </a:buClr>
              <a:buSzPts val="1100"/>
              <a:buFont typeface="Arial"/>
              <a:buNone/>
            </a:pPr>
            <a:r>
              <a:rPr lang="ja" sz="1800">
                <a:solidFill>
                  <a:schemeClr val="dk1"/>
                </a:solidFill>
                <a:latin typeface="HiraMinPro-W3"/>
                <a:ea typeface="HiraMinPro-W3"/>
                <a:cs typeface="HiraMinPro-W3"/>
                <a:sym typeface="HiraMinPro-W3"/>
              </a:rPr>
              <a:t>レタスやもやしの保存可能期間が</a:t>
            </a:r>
            <a:br>
              <a:rPr lang="ja" sz="1800">
                <a:solidFill>
                  <a:schemeClr val="dk1"/>
                </a:solidFill>
                <a:latin typeface="HiraMinPro-W3"/>
                <a:ea typeface="HiraMinPro-W3"/>
                <a:cs typeface="HiraMinPro-W3"/>
                <a:sym typeface="HiraMinPro-W3"/>
              </a:rPr>
            </a:br>
            <a:r>
              <a:rPr lang="ja" sz="1800">
                <a:solidFill>
                  <a:schemeClr val="dk1"/>
                </a:solidFill>
                <a:latin typeface="HiraMinPro-W3"/>
                <a:ea typeface="HiraMinPro-W3"/>
                <a:cs typeface="HiraMinPro-W3"/>
                <a:sym typeface="HiraMinPro-W3"/>
              </a:rPr>
              <a:t>延長される</a:t>
            </a:r>
            <a:endParaRPr sz="1800">
              <a:solidFill>
                <a:schemeClr val="dk1"/>
              </a:solidFill>
              <a:latin typeface="HiraMinPro-W3"/>
              <a:ea typeface="HiraMinPro-W3"/>
              <a:cs typeface="HiraMinPro-W3"/>
              <a:sym typeface="HiraMinPro-W3"/>
            </a:endParaRPr>
          </a:p>
        </p:txBody>
      </p:sp>
      <p:sp>
        <p:nvSpPr>
          <p:cNvPr id="76" name="Google Shape;76;p15"/>
          <p:cNvSpPr txBox="1"/>
          <p:nvPr/>
        </p:nvSpPr>
        <p:spPr>
          <a:xfrm>
            <a:off x="4844350" y="1865875"/>
            <a:ext cx="397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latin typeface="HiraMinPro-W3"/>
                <a:ea typeface="HiraMinPro-W3"/>
                <a:cs typeface="HiraMinPro-W3"/>
                <a:sym typeface="HiraMinPro-W3"/>
              </a:rPr>
              <a:t>図２：</a:t>
            </a:r>
            <a:r>
              <a:rPr lang="ja">
                <a:latin typeface="HiraMinPro-W3"/>
                <a:ea typeface="HiraMinPro-W3"/>
                <a:cs typeface="HiraMinPro-W3"/>
                <a:sym typeface="HiraMinPro-W3"/>
              </a:rPr>
              <a:t>超音波洗浄を施した塩サバ定食の図</a:t>
            </a:r>
            <a:endParaRPr>
              <a:latin typeface="HiraMinPro-W3"/>
              <a:ea typeface="HiraMinPro-W3"/>
              <a:cs typeface="HiraMinPro-W3"/>
              <a:sym typeface="HiraMinPro-W3"/>
            </a:endParaRPr>
          </a:p>
        </p:txBody>
      </p:sp>
      <p:pic>
        <p:nvPicPr>
          <p:cNvPr id="77" name="Google Shape;77;p15"/>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78" name="Google Shape;7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ヨーグルトに対する超音波の照射</a:t>
            </a:r>
            <a:endParaRPr>
              <a:latin typeface="HiraMinPro-W3"/>
              <a:ea typeface="HiraMinPro-W3"/>
              <a:cs typeface="HiraMinPro-W3"/>
              <a:sym typeface="HiraMinPro-W3"/>
            </a:endParaRPr>
          </a:p>
        </p:txBody>
      </p:sp>
      <p:sp>
        <p:nvSpPr>
          <p:cNvPr id="350" name="Google Shape;350;p42"/>
          <p:cNvSpPr txBox="1"/>
          <p:nvPr>
            <p:ph idx="1" type="body"/>
          </p:nvPr>
        </p:nvSpPr>
        <p:spPr>
          <a:xfrm>
            <a:off x="311700" y="1017725"/>
            <a:ext cx="5355600" cy="1277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ja">
                <a:solidFill>
                  <a:schemeClr val="dk1"/>
                </a:solidFill>
                <a:latin typeface="HiraMinPro-W3"/>
                <a:ea typeface="HiraMinPro-W3"/>
                <a:cs typeface="HiraMinPro-W3"/>
                <a:sym typeface="HiraMinPro-W3"/>
              </a:rPr>
              <a:t>豆腐で起こった現象がゲルであることに由来するならば、同じゲル状の食品であるヨーグルトでも水分が抜けるなどの現象が起こるはずである</a:t>
            </a:r>
            <a:endParaRPr>
              <a:solidFill>
                <a:schemeClr val="dk1"/>
              </a:solidFill>
              <a:latin typeface="HiraMinPro-W3"/>
              <a:ea typeface="HiraMinPro-W3"/>
              <a:cs typeface="HiraMinPro-W3"/>
              <a:sym typeface="HiraMinPro-W3"/>
            </a:endParaRPr>
          </a:p>
        </p:txBody>
      </p:sp>
      <p:pic>
        <p:nvPicPr>
          <p:cNvPr id="351" name="Google Shape;351;p42"/>
          <p:cNvPicPr preferRelativeResize="0"/>
          <p:nvPr/>
        </p:nvPicPr>
        <p:blipFill>
          <a:blip r:embed="rId3">
            <a:alphaModFix/>
          </a:blip>
          <a:stretch>
            <a:fillRect/>
          </a:stretch>
        </p:blipFill>
        <p:spPr>
          <a:xfrm>
            <a:off x="8695775" y="4798550"/>
            <a:ext cx="320475" cy="248200"/>
          </a:xfrm>
          <a:prstGeom prst="rect">
            <a:avLst/>
          </a:prstGeom>
          <a:noFill/>
          <a:ln>
            <a:noFill/>
          </a:ln>
        </p:spPr>
      </p:pic>
      <p:sp>
        <p:nvSpPr>
          <p:cNvPr id="352" name="Google Shape;352;p42"/>
          <p:cNvSpPr txBox="1"/>
          <p:nvPr/>
        </p:nvSpPr>
        <p:spPr>
          <a:xfrm>
            <a:off x="405600" y="3064900"/>
            <a:ext cx="4166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600">
                <a:solidFill>
                  <a:srgbClr val="FF0000"/>
                </a:solidFill>
                <a:latin typeface="HiraMinPro-W3"/>
                <a:ea typeface="HiraMinPro-W3"/>
                <a:cs typeface="HiraMinPro-W3"/>
                <a:sym typeface="HiraMinPro-W3"/>
              </a:rPr>
              <a:t>結果</a:t>
            </a:r>
            <a:endParaRPr sz="2600">
              <a:solidFill>
                <a:srgbClr val="FF0000"/>
              </a:solidFill>
              <a:latin typeface="HiraMinPro-W3"/>
              <a:ea typeface="HiraMinPro-W3"/>
              <a:cs typeface="HiraMinPro-W3"/>
              <a:sym typeface="HiraMinPro-W3"/>
            </a:endParaRPr>
          </a:p>
        </p:txBody>
      </p:sp>
      <p:pic>
        <p:nvPicPr>
          <p:cNvPr id="353" name="Google Shape;353;p42"/>
          <p:cNvPicPr preferRelativeResize="0"/>
          <p:nvPr/>
        </p:nvPicPr>
        <p:blipFill>
          <a:blip r:embed="rId4">
            <a:alphaModFix/>
          </a:blip>
          <a:stretch>
            <a:fillRect/>
          </a:stretch>
        </p:blipFill>
        <p:spPr>
          <a:xfrm>
            <a:off x="4893700" y="2213575"/>
            <a:ext cx="3640525" cy="2729776"/>
          </a:xfrm>
          <a:prstGeom prst="rect">
            <a:avLst/>
          </a:prstGeom>
          <a:noFill/>
          <a:ln>
            <a:noFill/>
          </a:ln>
        </p:spPr>
      </p:pic>
      <p:sp>
        <p:nvSpPr>
          <p:cNvPr id="354" name="Google Shape;354;p42"/>
          <p:cNvSpPr txBox="1"/>
          <p:nvPr/>
        </p:nvSpPr>
        <p:spPr>
          <a:xfrm>
            <a:off x="988800" y="24515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2400">
                <a:solidFill>
                  <a:schemeClr val="dk1"/>
                </a:solidFill>
                <a:latin typeface="HiraMinPro-W3"/>
                <a:ea typeface="HiraMinPro-W3"/>
                <a:cs typeface="HiraMinPro-W3"/>
                <a:sym typeface="HiraMinPro-W3"/>
              </a:rPr>
              <a:t>↓</a:t>
            </a:r>
            <a:endParaRPr/>
          </a:p>
        </p:txBody>
      </p:sp>
      <p:sp>
        <p:nvSpPr>
          <p:cNvPr id="355" name="Google Shape;355;p42"/>
          <p:cNvSpPr txBox="1"/>
          <p:nvPr/>
        </p:nvSpPr>
        <p:spPr>
          <a:xfrm>
            <a:off x="405600" y="3709125"/>
            <a:ext cx="3942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600">
                <a:solidFill>
                  <a:srgbClr val="FF0000"/>
                </a:solidFill>
                <a:latin typeface="HiraMinPro-W3"/>
                <a:ea typeface="HiraMinPro-W3"/>
                <a:cs typeface="HiraMinPro-W3"/>
                <a:sym typeface="HiraMinPro-W3"/>
              </a:rPr>
              <a:t>サバのような風味がした</a:t>
            </a:r>
            <a:endParaRPr sz="2600">
              <a:solidFill>
                <a:srgbClr val="FF0000"/>
              </a:solidFill>
              <a:latin typeface="HiraMinPro-W3"/>
              <a:ea typeface="HiraMinPro-W3"/>
              <a:cs typeface="HiraMinPro-W3"/>
              <a:sym typeface="HiraMinPro-W3"/>
            </a:endParaRPr>
          </a:p>
        </p:txBody>
      </p:sp>
      <p:sp>
        <p:nvSpPr>
          <p:cNvPr id="356" name="Google Shape;356;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このことから導き出される仮説</a:t>
            </a:r>
            <a:endParaRPr>
              <a:latin typeface="HiraMinPro-W3"/>
              <a:ea typeface="HiraMinPro-W3"/>
              <a:cs typeface="HiraMinPro-W3"/>
              <a:sym typeface="HiraMinPro-W3"/>
            </a:endParaRPr>
          </a:p>
        </p:txBody>
      </p:sp>
      <p:sp>
        <p:nvSpPr>
          <p:cNvPr id="362" name="Google Shape;362;p43"/>
          <p:cNvSpPr txBox="1"/>
          <p:nvPr>
            <p:ph idx="1" type="body"/>
          </p:nvPr>
        </p:nvSpPr>
        <p:spPr>
          <a:xfrm>
            <a:off x="253750" y="2017950"/>
            <a:ext cx="8520600" cy="1107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ja" sz="2600">
                <a:solidFill>
                  <a:schemeClr val="dk1"/>
                </a:solidFill>
                <a:latin typeface="HiraMinPro-W3"/>
                <a:ea typeface="HiraMinPro-W3"/>
                <a:cs typeface="HiraMinPro-W3"/>
                <a:sym typeface="HiraMinPro-W3"/>
              </a:rPr>
              <a:t>サバの風味は豆腐由来のものではなく、ゲル状のものに超音波を当てた時に共通に現れる現象なのではないか？</a:t>
            </a:r>
            <a:endParaRPr sz="2600">
              <a:solidFill>
                <a:schemeClr val="dk1"/>
              </a:solidFill>
              <a:latin typeface="HiraMinPro-W3"/>
              <a:ea typeface="HiraMinPro-W3"/>
              <a:cs typeface="HiraMinPro-W3"/>
              <a:sym typeface="HiraMinPro-W3"/>
            </a:endParaRPr>
          </a:p>
        </p:txBody>
      </p:sp>
      <p:pic>
        <p:nvPicPr>
          <p:cNvPr id="363" name="Google Shape;363;p43"/>
          <p:cNvPicPr preferRelativeResize="0"/>
          <p:nvPr/>
        </p:nvPicPr>
        <p:blipFill>
          <a:blip r:embed="rId3">
            <a:alphaModFix/>
          </a:blip>
          <a:stretch>
            <a:fillRect/>
          </a:stretch>
        </p:blipFill>
        <p:spPr>
          <a:xfrm>
            <a:off x="8695775" y="4798550"/>
            <a:ext cx="320475" cy="248200"/>
          </a:xfrm>
          <a:prstGeom prst="rect">
            <a:avLst/>
          </a:prstGeom>
          <a:noFill/>
          <a:ln>
            <a:noFill/>
          </a:ln>
        </p:spPr>
      </p:pic>
      <p:sp>
        <p:nvSpPr>
          <p:cNvPr id="364" name="Google Shape;364;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44"/>
          <p:cNvPicPr preferRelativeResize="0"/>
          <p:nvPr/>
        </p:nvPicPr>
        <p:blipFill rotWithShape="1">
          <a:blip r:embed="rId3">
            <a:alphaModFix/>
          </a:blip>
          <a:srcRect b="31842" l="0" r="0" t="32992"/>
          <a:stretch/>
        </p:blipFill>
        <p:spPr>
          <a:xfrm>
            <a:off x="5174800" y="3187425"/>
            <a:ext cx="4036875" cy="1666825"/>
          </a:xfrm>
          <a:prstGeom prst="rect">
            <a:avLst/>
          </a:prstGeom>
          <a:noFill/>
          <a:ln>
            <a:noFill/>
          </a:ln>
        </p:spPr>
      </p:pic>
      <p:sp>
        <p:nvSpPr>
          <p:cNvPr id="370" name="Google Shape;370;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ja">
                <a:solidFill>
                  <a:schemeClr val="dk1"/>
                </a:solidFill>
                <a:latin typeface="HiraMinPro-W3"/>
                <a:ea typeface="HiraMinPro-W3"/>
                <a:cs typeface="HiraMinPro-W3"/>
                <a:sym typeface="HiraMinPro-W3"/>
              </a:rPr>
              <a:t>②　その他</a:t>
            </a:r>
            <a:endParaRPr>
              <a:solidFill>
                <a:schemeClr val="dk1"/>
              </a:solidFill>
              <a:latin typeface="HiraMinPro-W3"/>
              <a:ea typeface="HiraMinPro-W3"/>
              <a:cs typeface="HiraMinPro-W3"/>
              <a:sym typeface="HiraMinPro-W3"/>
            </a:endParaRPr>
          </a:p>
          <a:p>
            <a:pPr indent="-342900" lvl="0" marL="457200" rtl="0" algn="l">
              <a:spcBef>
                <a:spcPts val="120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セブンプレミアム「さわやか　ヨーグルト」</a:t>
            </a:r>
            <a:endParaRPr>
              <a:solidFill>
                <a:schemeClr val="dk1"/>
              </a:solidFill>
              <a:latin typeface="HiraMinPro-W3"/>
              <a:ea typeface="HiraMinPro-W3"/>
              <a:cs typeface="HiraMinPro-W3"/>
              <a:sym typeface="HiraMinPro-W3"/>
            </a:endParaRPr>
          </a:p>
          <a:p>
            <a:pPr indent="-342900" lvl="0" marL="457200" rtl="0" algn="l">
              <a:spcBef>
                <a:spcPts val="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セブンプレミアム「玉子とうふ」</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t/>
            </a:r>
            <a:endParaRPr>
              <a:latin typeface="HiraMinPro-W3"/>
              <a:ea typeface="HiraMinPro-W3"/>
              <a:cs typeface="HiraMinPro-W3"/>
              <a:sym typeface="HiraMinPro-W3"/>
            </a:endParaRPr>
          </a:p>
          <a:p>
            <a:pPr indent="0" lvl="0" marL="0" rtl="0" algn="l">
              <a:spcBef>
                <a:spcPts val="1200"/>
              </a:spcBef>
              <a:spcAft>
                <a:spcPts val="1200"/>
              </a:spcAft>
              <a:buNone/>
            </a:pPr>
            <a:r>
              <a:rPr lang="ja" u="sng">
                <a:solidFill>
                  <a:schemeClr val="dk1"/>
                </a:solidFill>
                <a:latin typeface="HiraMinPro-W3"/>
                <a:ea typeface="HiraMinPro-W3"/>
                <a:cs typeface="HiraMinPro-W3"/>
                <a:sym typeface="HiraMinPro-W3"/>
              </a:rPr>
              <a:t>絹豆腐ほどではないがサバの風味が確認された</a:t>
            </a:r>
            <a:r>
              <a:rPr lang="ja">
                <a:solidFill>
                  <a:schemeClr val="dk1"/>
                </a:solidFill>
                <a:latin typeface="HiraMinPro-W3"/>
                <a:ea typeface="HiraMinPro-W3"/>
                <a:cs typeface="HiraMinPro-W3"/>
                <a:sym typeface="HiraMinPro-W3"/>
              </a:rPr>
              <a:t>。</a:t>
            </a:r>
            <a:endParaRPr>
              <a:solidFill>
                <a:schemeClr val="dk1"/>
              </a:solidFill>
              <a:latin typeface="HiraMinPro-W3"/>
              <a:ea typeface="HiraMinPro-W3"/>
              <a:cs typeface="HiraMinPro-W3"/>
              <a:sym typeface="HiraMinPro-W3"/>
            </a:endParaRPr>
          </a:p>
        </p:txBody>
      </p:sp>
      <p:sp>
        <p:nvSpPr>
          <p:cNvPr id="371" name="Google Shape;371;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sabalizationが見られる食品とその変化</a:t>
            </a:r>
            <a:endParaRPr>
              <a:latin typeface="HiraMinPro-W3"/>
              <a:ea typeface="HiraMinPro-W3"/>
              <a:cs typeface="HiraMinPro-W3"/>
              <a:sym typeface="HiraMinPro-W3"/>
            </a:endParaRPr>
          </a:p>
        </p:txBody>
      </p:sp>
      <p:pic>
        <p:nvPicPr>
          <p:cNvPr id="372" name="Google Shape;372;p44"/>
          <p:cNvPicPr preferRelativeResize="0"/>
          <p:nvPr/>
        </p:nvPicPr>
        <p:blipFill>
          <a:blip r:embed="rId4">
            <a:alphaModFix/>
          </a:blip>
          <a:stretch>
            <a:fillRect/>
          </a:stretch>
        </p:blipFill>
        <p:spPr>
          <a:xfrm>
            <a:off x="6609726" y="244200"/>
            <a:ext cx="1803408" cy="2405026"/>
          </a:xfrm>
          <a:prstGeom prst="rect">
            <a:avLst/>
          </a:prstGeom>
          <a:noFill/>
          <a:ln>
            <a:noFill/>
          </a:ln>
        </p:spPr>
      </p:pic>
      <p:pic>
        <p:nvPicPr>
          <p:cNvPr id="373" name="Google Shape;373;p44"/>
          <p:cNvPicPr preferRelativeResize="0"/>
          <p:nvPr/>
        </p:nvPicPr>
        <p:blipFill>
          <a:blip r:embed="rId5">
            <a:alphaModFix/>
          </a:blip>
          <a:stretch>
            <a:fillRect/>
          </a:stretch>
        </p:blipFill>
        <p:spPr>
          <a:xfrm>
            <a:off x="8695775" y="4798550"/>
            <a:ext cx="320475" cy="248200"/>
          </a:xfrm>
          <a:prstGeom prst="rect">
            <a:avLst/>
          </a:prstGeom>
          <a:noFill/>
          <a:ln>
            <a:noFill/>
          </a:ln>
        </p:spPr>
      </p:pic>
      <p:sp>
        <p:nvSpPr>
          <p:cNvPr id="374" name="Google Shape;374;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ja">
                <a:solidFill>
                  <a:schemeClr val="dk1"/>
                </a:solidFill>
                <a:latin typeface="HiraMinPro-W3"/>
                <a:ea typeface="HiraMinPro-W3"/>
                <a:cs typeface="HiraMinPro-W3"/>
                <a:sym typeface="HiraMinPro-W3"/>
              </a:rPr>
              <a:t>3/2の夕方に水と市販の調理用ゼラチン粉末を用いてゼリーを作成、３つの　　グループに分けて実験を行ったところ、豆腐のようなサバ風味は見られなかった</a:t>
            </a:r>
            <a:r>
              <a:rPr lang="ja">
                <a:solidFill>
                  <a:schemeClr val="dk1"/>
                </a:solidFill>
                <a:latin typeface="HiraMinPro-W3"/>
                <a:ea typeface="HiraMinPro-W3"/>
                <a:cs typeface="HiraMinPro-W3"/>
                <a:sym typeface="HiraMinPro-W3"/>
              </a:rPr>
              <a:t>。</a:t>
            </a:r>
            <a:endParaRPr>
              <a:solidFill>
                <a:schemeClr val="dk1"/>
              </a:solidFill>
              <a:latin typeface="HiraMinPro-W3"/>
              <a:ea typeface="HiraMinPro-W3"/>
              <a:cs typeface="HiraMinPro-W3"/>
              <a:sym typeface="HiraMinPro-W3"/>
            </a:endParaRPr>
          </a:p>
          <a:p>
            <a:pPr indent="0" lvl="0" marL="0" rtl="0" algn="l">
              <a:spcBef>
                <a:spcPts val="1200"/>
              </a:spcBef>
              <a:spcAft>
                <a:spcPts val="1200"/>
              </a:spcAft>
              <a:buNone/>
            </a:pPr>
            <a:r>
              <a:t/>
            </a:r>
            <a:endParaRPr>
              <a:latin typeface="HiraMinPro-W3"/>
              <a:ea typeface="HiraMinPro-W3"/>
              <a:cs typeface="HiraMinPro-W3"/>
              <a:sym typeface="HiraMinPro-W3"/>
            </a:endParaRPr>
          </a:p>
        </p:txBody>
      </p:sp>
      <p:sp>
        <p:nvSpPr>
          <p:cNvPr id="380" name="Google Shape;380;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ゼラチン水ゼリーでの実験</a:t>
            </a:r>
            <a:endParaRPr>
              <a:latin typeface="HiraMinPro-W3"/>
              <a:ea typeface="HiraMinPro-W3"/>
              <a:cs typeface="HiraMinPro-W3"/>
              <a:sym typeface="HiraMinPro-W3"/>
            </a:endParaRPr>
          </a:p>
        </p:txBody>
      </p:sp>
      <p:pic>
        <p:nvPicPr>
          <p:cNvPr id="381" name="Google Shape;381;p45"/>
          <p:cNvPicPr preferRelativeResize="0"/>
          <p:nvPr/>
        </p:nvPicPr>
        <p:blipFill rotWithShape="1">
          <a:blip r:embed="rId3">
            <a:alphaModFix/>
          </a:blip>
          <a:srcRect b="11169" l="0" r="0" t="40100"/>
          <a:stretch/>
        </p:blipFill>
        <p:spPr>
          <a:xfrm>
            <a:off x="1541450" y="2571750"/>
            <a:ext cx="5162276" cy="1886251"/>
          </a:xfrm>
          <a:prstGeom prst="rect">
            <a:avLst/>
          </a:prstGeom>
          <a:noFill/>
          <a:ln>
            <a:noFill/>
          </a:ln>
        </p:spPr>
      </p:pic>
      <p:pic>
        <p:nvPicPr>
          <p:cNvPr id="382" name="Google Shape;382;p45"/>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383" name="Google Shape;383;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考察</a:t>
            </a:r>
            <a:endParaRPr>
              <a:latin typeface="HiraMinPro-W3"/>
              <a:ea typeface="HiraMinPro-W3"/>
              <a:cs typeface="HiraMinPro-W3"/>
              <a:sym typeface="HiraMinPro-W3"/>
            </a:endParaRPr>
          </a:p>
        </p:txBody>
      </p:sp>
      <p:sp>
        <p:nvSpPr>
          <p:cNvPr id="389" name="Google Shape;389;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lnSpc>
                <a:spcPct val="150000"/>
              </a:lnSpc>
              <a:spcBef>
                <a:spcPts val="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超音波処理することで、ゲルの粒子が共振を起こす大きさにまで破砕されて、その大きさの粒子がサバのような風味の原因になっているのではないか？</a:t>
            </a:r>
            <a:endParaRPr>
              <a:solidFill>
                <a:schemeClr val="dk1"/>
              </a:solidFill>
              <a:latin typeface="HiraMinPro-W3"/>
              <a:ea typeface="HiraMinPro-W3"/>
              <a:cs typeface="HiraMinPro-W3"/>
              <a:sym typeface="HiraMinPro-W3"/>
            </a:endParaRPr>
          </a:p>
          <a:p>
            <a:pPr indent="-317500" lvl="1" marL="914400" rtl="0" algn="l">
              <a:lnSpc>
                <a:spcPct val="150000"/>
              </a:lnSpc>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我々の味覚・嗅覚と粒子の大きさの関係？</a:t>
            </a:r>
            <a:endParaRPr>
              <a:solidFill>
                <a:schemeClr val="dk1"/>
              </a:solidFill>
              <a:latin typeface="HiraMinPro-W3"/>
              <a:ea typeface="HiraMinPro-W3"/>
              <a:cs typeface="HiraMinPro-W3"/>
              <a:sym typeface="HiraMinPro-W3"/>
            </a:endParaRPr>
          </a:p>
          <a:p>
            <a:pPr indent="-342900" lvl="0" marL="457200" rtl="0" algn="l">
              <a:lnSpc>
                <a:spcPct val="150000"/>
              </a:lnSpc>
              <a:spcBef>
                <a:spcPts val="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食物の酸味が抜けた時に、打ち消しあっていたサバ味が顔を表す？</a:t>
            </a:r>
            <a:endParaRPr>
              <a:solidFill>
                <a:schemeClr val="dk1"/>
              </a:solidFill>
              <a:latin typeface="HiraMinPro-W3"/>
              <a:ea typeface="HiraMinPro-W3"/>
              <a:cs typeface="HiraMinPro-W3"/>
              <a:sym typeface="HiraMinPro-W3"/>
            </a:endParaRPr>
          </a:p>
          <a:p>
            <a:pPr indent="-342900" lvl="0" marL="457200" rtl="0" algn="l">
              <a:lnSpc>
                <a:spcPct val="150000"/>
              </a:lnSpc>
              <a:spcBef>
                <a:spcPts val="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油</a:t>
            </a:r>
            <a:r>
              <a:rPr lang="ja">
                <a:solidFill>
                  <a:schemeClr val="dk1"/>
                </a:solidFill>
                <a:latin typeface="HiraMinPro-W3"/>
                <a:ea typeface="HiraMinPro-W3"/>
                <a:cs typeface="HiraMinPro-W3"/>
                <a:sym typeface="HiraMinPro-W3"/>
              </a:rPr>
              <a:t>分子が抜けた時に変わるのではないか？</a:t>
            </a:r>
            <a:endParaRPr>
              <a:solidFill>
                <a:schemeClr val="dk1"/>
              </a:solidFill>
              <a:latin typeface="HiraMinPro-W3"/>
              <a:ea typeface="HiraMinPro-W3"/>
              <a:cs typeface="HiraMinPro-W3"/>
              <a:sym typeface="HiraMinPro-W3"/>
            </a:endParaRPr>
          </a:p>
          <a:p>
            <a:pPr indent="-317500" lvl="1" marL="914400" rtl="0" algn="l">
              <a:lnSpc>
                <a:spcPct val="150000"/>
              </a:lnSpc>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表面積が大きくなることで酸化しやすくなる</a:t>
            </a:r>
            <a:endParaRPr>
              <a:solidFill>
                <a:schemeClr val="dk1"/>
              </a:solidFill>
              <a:latin typeface="HiraMinPro-W3"/>
              <a:ea typeface="HiraMinPro-W3"/>
              <a:cs typeface="HiraMinPro-W3"/>
              <a:sym typeface="HiraMinPro-W3"/>
            </a:endParaRPr>
          </a:p>
          <a:p>
            <a:pPr indent="-317500" lvl="1" marL="914400" rtl="0" algn="l">
              <a:lnSpc>
                <a:spcPct val="150000"/>
              </a:lnSpc>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水ゼリーで起こらなかったことの説明</a:t>
            </a:r>
            <a:endParaRPr>
              <a:solidFill>
                <a:schemeClr val="dk1"/>
              </a:solidFill>
              <a:latin typeface="HiraMinPro-W3"/>
              <a:ea typeface="HiraMinPro-W3"/>
              <a:cs typeface="HiraMinPro-W3"/>
              <a:sym typeface="HiraMinPro-W3"/>
            </a:endParaRPr>
          </a:p>
          <a:p>
            <a:pPr indent="-342900" lvl="0" marL="457200" rtl="0" algn="l">
              <a:lnSpc>
                <a:spcPct val="150000"/>
              </a:lnSpc>
              <a:spcBef>
                <a:spcPts val="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単なる我々の思い込み？（豆腐以外に関して） </a:t>
            </a:r>
            <a:endParaRPr>
              <a:solidFill>
                <a:schemeClr val="dk1"/>
              </a:solidFill>
              <a:latin typeface="HiraMinPro-W3"/>
              <a:ea typeface="HiraMinPro-W3"/>
              <a:cs typeface="HiraMinPro-W3"/>
              <a:sym typeface="HiraMinPro-W3"/>
            </a:endParaRPr>
          </a:p>
          <a:p>
            <a:pPr indent="-317500" lvl="1" marL="914400" rtl="0" algn="l">
              <a:lnSpc>
                <a:spcPct val="150000"/>
              </a:lnSpc>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味覚の不確実性</a:t>
            </a:r>
            <a:endParaRPr>
              <a:solidFill>
                <a:schemeClr val="dk1"/>
              </a:solidFill>
              <a:latin typeface="HiraMinPro-W3"/>
              <a:ea typeface="HiraMinPro-W3"/>
              <a:cs typeface="HiraMinPro-W3"/>
              <a:sym typeface="HiraMinPro-W3"/>
            </a:endParaRPr>
          </a:p>
        </p:txBody>
      </p:sp>
      <p:pic>
        <p:nvPicPr>
          <p:cNvPr id="390" name="Google Shape;390;p46"/>
          <p:cNvPicPr preferRelativeResize="0"/>
          <p:nvPr/>
        </p:nvPicPr>
        <p:blipFill>
          <a:blip r:embed="rId3">
            <a:alphaModFix/>
          </a:blip>
          <a:stretch>
            <a:fillRect/>
          </a:stretch>
        </p:blipFill>
        <p:spPr>
          <a:xfrm>
            <a:off x="8695775" y="4798550"/>
            <a:ext cx="320475" cy="248200"/>
          </a:xfrm>
          <a:prstGeom prst="rect">
            <a:avLst/>
          </a:prstGeom>
          <a:noFill/>
          <a:ln>
            <a:noFill/>
          </a:ln>
        </p:spPr>
      </p:pic>
      <p:sp>
        <p:nvSpPr>
          <p:cNvPr id="391" name="Google Shape;391;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今後の展望</a:t>
            </a:r>
            <a:endParaRPr>
              <a:latin typeface="HiraMinPro-W3"/>
              <a:ea typeface="HiraMinPro-W3"/>
              <a:cs typeface="HiraMinPro-W3"/>
              <a:sym typeface="HiraMinPro-W3"/>
            </a:endParaRPr>
          </a:p>
        </p:txBody>
      </p:sp>
      <p:sp>
        <p:nvSpPr>
          <p:cNvPr id="397" name="Google Shape;397;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サバみはどこから生まれるのだろうか（鯖との共通点）</a:t>
            </a:r>
            <a:endParaRPr>
              <a:solidFill>
                <a:schemeClr val="dk1"/>
              </a:solidFill>
              <a:latin typeface="HiraMinPro-W3"/>
              <a:ea typeface="HiraMinPro-W3"/>
              <a:cs typeface="HiraMinPro-W3"/>
              <a:sym typeface="HiraMinPro-W3"/>
            </a:endParaRPr>
          </a:p>
          <a:p>
            <a:pPr indent="-317500" lvl="1" marL="914400" rtl="0" algn="l">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化学物質</a:t>
            </a:r>
            <a:endParaRPr>
              <a:solidFill>
                <a:schemeClr val="dk1"/>
              </a:solidFill>
              <a:latin typeface="HiraMinPro-W3"/>
              <a:ea typeface="HiraMinPro-W3"/>
              <a:cs typeface="HiraMinPro-W3"/>
              <a:sym typeface="HiraMinPro-W3"/>
            </a:endParaRPr>
          </a:p>
          <a:p>
            <a:pPr indent="-317500" lvl="1" marL="914400" rtl="0" algn="l">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物理的要因</a:t>
            </a:r>
            <a:endParaRPr>
              <a:solidFill>
                <a:schemeClr val="dk1"/>
              </a:solidFill>
              <a:latin typeface="HiraMinPro-W3"/>
              <a:ea typeface="HiraMinPro-W3"/>
              <a:cs typeface="HiraMinPro-W3"/>
              <a:sym typeface="HiraMinPro-W3"/>
            </a:endParaRPr>
          </a:p>
          <a:p>
            <a:pPr indent="-317500" lvl="1" marL="914400" rtl="0" algn="l">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タンパク質と味覚</a:t>
            </a:r>
            <a:endParaRPr>
              <a:solidFill>
                <a:schemeClr val="dk1"/>
              </a:solidFill>
              <a:latin typeface="HiraMinPro-W3"/>
              <a:ea typeface="HiraMinPro-W3"/>
              <a:cs typeface="HiraMinPro-W3"/>
              <a:sym typeface="HiraMinPro-W3"/>
            </a:endParaRPr>
          </a:p>
          <a:p>
            <a:pPr indent="-342900" lvl="0" marL="457200" rtl="0" algn="l">
              <a:spcBef>
                <a:spcPts val="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物理現象が化学反応に及ぼす影響</a:t>
            </a:r>
            <a:endParaRPr>
              <a:solidFill>
                <a:schemeClr val="dk1"/>
              </a:solidFill>
              <a:latin typeface="HiraMinPro-W3"/>
              <a:ea typeface="HiraMinPro-W3"/>
              <a:cs typeface="HiraMinPro-W3"/>
              <a:sym typeface="HiraMinPro-W3"/>
            </a:endParaRPr>
          </a:p>
          <a:p>
            <a:pPr indent="-317500" lvl="1" marL="914400" rtl="0" algn="l">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ダイラタンシーとの共通点</a:t>
            </a:r>
            <a:endParaRPr>
              <a:solidFill>
                <a:schemeClr val="dk1"/>
              </a:solidFill>
              <a:latin typeface="HiraMinPro-W3"/>
              <a:ea typeface="HiraMinPro-W3"/>
              <a:cs typeface="HiraMinPro-W3"/>
              <a:sym typeface="HiraMinPro-W3"/>
            </a:endParaRPr>
          </a:p>
          <a:p>
            <a:pPr indent="-317500" lvl="1" marL="914400" rtl="0" algn="l">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実は他の食材の構造も変化している？（肉の脂など）</a:t>
            </a:r>
            <a:endParaRPr>
              <a:solidFill>
                <a:schemeClr val="dk1"/>
              </a:solidFill>
              <a:latin typeface="HiraMinPro-W3"/>
              <a:ea typeface="HiraMinPro-W3"/>
              <a:cs typeface="HiraMinPro-W3"/>
              <a:sym typeface="HiraMinPro-W3"/>
            </a:endParaRPr>
          </a:p>
          <a:p>
            <a:pPr indent="-317500" lvl="1" marL="914400" rtl="0" algn="l">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パックごと洗浄することの可能性</a:t>
            </a:r>
            <a:endParaRPr>
              <a:solidFill>
                <a:schemeClr val="dk1"/>
              </a:solidFill>
              <a:latin typeface="HiraMinPro-W3"/>
              <a:ea typeface="HiraMinPro-W3"/>
              <a:cs typeface="HiraMinPro-W3"/>
              <a:sym typeface="HiraMinPro-W3"/>
            </a:endParaRPr>
          </a:p>
          <a:p>
            <a:pPr indent="-342900" lvl="0" marL="457200" rtl="0" algn="l">
              <a:spcBef>
                <a:spcPts val="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人間の味覚の作用の新たな発見</a:t>
            </a:r>
            <a:endParaRPr>
              <a:solidFill>
                <a:schemeClr val="dk1"/>
              </a:solidFill>
              <a:latin typeface="HiraMinPro-W3"/>
              <a:ea typeface="HiraMinPro-W3"/>
              <a:cs typeface="HiraMinPro-W3"/>
              <a:sym typeface="HiraMinPro-W3"/>
            </a:endParaRPr>
          </a:p>
          <a:p>
            <a:pPr indent="-342900" lvl="0" marL="457200" rtl="0" algn="l">
              <a:spcBef>
                <a:spcPts val="0"/>
              </a:spcBef>
              <a:spcAft>
                <a:spcPts val="0"/>
              </a:spcAft>
              <a:buClr>
                <a:schemeClr val="dk1"/>
              </a:buClr>
              <a:buSzPts val="1800"/>
              <a:buFont typeface="HiraMinPro-W3"/>
              <a:buChar char="●"/>
            </a:pPr>
            <a:r>
              <a:rPr lang="ja">
                <a:solidFill>
                  <a:schemeClr val="dk1"/>
                </a:solidFill>
                <a:latin typeface="HiraMinPro-W3"/>
                <a:ea typeface="HiraMinPro-W3"/>
                <a:cs typeface="HiraMinPro-W3"/>
                <a:sym typeface="HiraMinPro-W3"/>
              </a:rPr>
              <a:t>応用可能性</a:t>
            </a:r>
            <a:endParaRPr>
              <a:solidFill>
                <a:schemeClr val="dk1"/>
              </a:solidFill>
              <a:latin typeface="HiraMinPro-W3"/>
              <a:ea typeface="HiraMinPro-W3"/>
              <a:cs typeface="HiraMinPro-W3"/>
              <a:sym typeface="HiraMinPro-W3"/>
            </a:endParaRPr>
          </a:p>
          <a:p>
            <a:pPr indent="-317500" lvl="1" marL="914400" rtl="0" algn="l">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擬似サバとしての売り出しの可能性</a:t>
            </a:r>
            <a:endParaRPr>
              <a:solidFill>
                <a:schemeClr val="dk1"/>
              </a:solidFill>
              <a:latin typeface="HiraMinPro-W3"/>
              <a:ea typeface="HiraMinPro-W3"/>
              <a:cs typeface="HiraMinPro-W3"/>
              <a:sym typeface="HiraMinPro-W3"/>
            </a:endParaRPr>
          </a:p>
          <a:p>
            <a:pPr indent="-317500" lvl="1" marL="914400" rtl="0" algn="l">
              <a:spcBef>
                <a:spcPts val="0"/>
              </a:spcBef>
              <a:spcAft>
                <a:spcPts val="0"/>
              </a:spcAft>
              <a:buClr>
                <a:schemeClr val="dk1"/>
              </a:buClr>
              <a:buSzPts val="1400"/>
              <a:buFont typeface="HiraMinPro-W3"/>
              <a:buChar char="○"/>
            </a:pPr>
            <a:r>
              <a:rPr lang="ja">
                <a:solidFill>
                  <a:schemeClr val="dk1"/>
                </a:solidFill>
                <a:latin typeface="HiraMinPro-W3"/>
                <a:ea typeface="HiraMinPro-W3"/>
                <a:cs typeface="HiraMinPro-W3"/>
                <a:sym typeface="HiraMinPro-W3"/>
              </a:rPr>
              <a:t>他国の人は何を思うのだろうか？</a:t>
            </a:r>
            <a:endParaRPr>
              <a:solidFill>
                <a:schemeClr val="dk1"/>
              </a:solidFill>
              <a:latin typeface="HiraMinPro-W3"/>
              <a:ea typeface="HiraMinPro-W3"/>
              <a:cs typeface="HiraMinPro-W3"/>
              <a:sym typeface="HiraMinPro-W3"/>
            </a:endParaRPr>
          </a:p>
        </p:txBody>
      </p:sp>
      <p:pic>
        <p:nvPicPr>
          <p:cNvPr id="398" name="Google Shape;398;p47"/>
          <p:cNvPicPr preferRelativeResize="0"/>
          <p:nvPr/>
        </p:nvPicPr>
        <p:blipFill>
          <a:blip r:embed="rId3">
            <a:alphaModFix/>
          </a:blip>
          <a:stretch>
            <a:fillRect/>
          </a:stretch>
        </p:blipFill>
        <p:spPr>
          <a:xfrm>
            <a:off x="8695775" y="4798550"/>
            <a:ext cx="320475" cy="248200"/>
          </a:xfrm>
          <a:prstGeom prst="rect">
            <a:avLst/>
          </a:prstGeom>
          <a:noFill/>
          <a:ln>
            <a:noFill/>
          </a:ln>
        </p:spPr>
      </p:pic>
      <p:sp>
        <p:nvSpPr>
          <p:cNvPr id="399" name="Google Shape;399;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sabalizedした製品の調理</a:t>
            </a:r>
            <a:endParaRPr>
              <a:latin typeface="HiraMinPro-W3"/>
              <a:ea typeface="HiraMinPro-W3"/>
              <a:cs typeface="HiraMinPro-W3"/>
              <a:sym typeface="HiraMinPro-W3"/>
            </a:endParaRPr>
          </a:p>
        </p:txBody>
      </p:sp>
      <p:sp>
        <p:nvSpPr>
          <p:cNvPr id="405" name="Google Shape;405;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ja">
                <a:solidFill>
                  <a:schemeClr val="dk1"/>
                </a:solidFill>
                <a:latin typeface="HiraMinPro-W3"/>
                <a:ea typeface="HiraMinPro-W3"/>
                <a:cs typeface="HiraMinPro-W3"/>
                <a:sym typeface="HiraMinPro-W3"/>
              </a:rPr>
              <a:t>①サバヨーグルト</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a:solidFill>
                  <a:schemeClr val="dk1"/>
                </a:solidFill>
                <a:latin typeface="HiraMinPro-W3"/>
                <a:ea typeface="HiraMinPro-W3"/>
                <a:cs typeface="HiraMinPro-W3"/>
                <a:sym typeface="HiraMinPro-W3"/>
              </a:rPr>
              <a:t>おろし器にかけたリンゴをヨーグルトに投入して食したところ、美味であった。これは単にリンゴとヨーグルトの組み合わせが良いだけであると考えられる。</a:t>
            </a:r>
            <a:endParaRPr>
              <a:solidFill>
                <a:schemeClr val="dk1"/>
              </a:solidFill>
              <a:latin typeface="HiraMinPro-W3"/>
              <a:ea typeface="HiraMinPro-W3"/>
              <a:cs typeface="HiraMinPro-W3"/>
              <a:sym typeface="HiraMinPro-W3"/>
            </a:endParaRPr>
          </a:p>
          <a:p>
            <a:pPr indent="0" lvl="0" marL="0" rtl="0" algn="l">
              <a:spcBef>
                <a:spcPts val="1200"/>
              </a:spcBef>
              <a:spcAft>
                <a:spcPts val="0"/>
              </a:spcAft>
              <a:buNone/>
            </a:pPr>
            <a:r>
              <a:rPr lang="ja">
                <a:solidFill>
                  <a:schemeClr val="dk1"/>
                </a:solidFill>
                <a:latin typeface="HiraMinPro-W3"/>
                <a:ea typeface="HiraMinPro-W3"/>
                <a:cs typeface="HiraMinPro-W3"/>
                <a:sym typeface="HiraMinPro-W3"/>
              </a:rPr>
              <a:t>②サバ豆腐</a:t>
            </a:r>
            <a:endParaRPr>
              <a:solidFill>
                <a:schemeClr val="dk1"/>
              </a:solidFill>
              <a:latin typeface="HiraMinPro-W3"/>
              <a:ea typeface="HiraMinPro-W3"/>
              <a:cs typeface="HiraMinPro-W3"/>
              <a:sym typeface="HiraMinPro-W3"/>
            </a:endParaRPr>
          </a:p>
          <a:p>
            <a:pPr indent="0" lvl="0" marL="0" rtl="0" algn="l">
              <a:spcBef>
                <a:spcPts val="1200"/>
              </a:spcBef>
              <a:spcAft>
                <a:spcPts val="1200"/>
              </a:spcAft>
              <a:buNone/>
            </a:pPr>
            <a:r>
              <a:rPr lang="ja">
                <a:solidFill>
                  <a:schemeClr val="dk1"/>
                </a:solidFill>
                <a:latin typeface="HiraMinPro-W3"/>
                <a:ea typeface="HiraMinPro-W3"/>
                <a:cs typeface="HiraMinPro-W3"/>
                <a:sym typeface="HiraMinPro-W3"/>
              </a:rPr>
              <a:t>強い洗浄によりサバの味がひどかったが、おろし大根と醤油をあえることで美味しくいただくことに成功した。鯖定食のような食べ応えであり、ヘルシーフードとしての可能性も期待される。</a:t>
            </a:r>
            <a:endParaRPr>
              <a:solidFill>
                <a:schemeClr val="dk1"/>
              </a:solidFill>
              <a:latin typeface="HiraMinPro-W3"/>
              <a:ea typeface="HiraMinPro-W3"/>
              <a:cs typeface="HiraMinPro-W3"/>
              <a:sym typeface="HiraMinPro-W3"/>
            </a:endParaRPr>
          </a:p>
        </p:txBody>
      </p:sp>
      <p:sp>
        <p:nvSpPr>
          <p:cNvPr id="406" name="Google Shape;406;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pic>
        <p:nvPicPr>
          <p:cNvPr id="407" name="Google Shape;407;p48"/>
          <p:cNvPicPr preferRelativeResize="0"/>
          <p:nvPr/>
        </p:nvPicPr>
        <p:blipFill>
          <a:blip r:embed="rId3">
            <a:alphaModFix/>
          </a:blip>
          <a:stretch>
            <a:fillRect/>
          </a:stretch>
        </p:blipFill>
        <p:spPr>
          <a:xfrm>
            <a:off x="6780375" y="237624"/>
            <a:ext cx="1692075" cy="1297275"/>
          </a:xfrm>
          <a:prstGeom prst="rect">
            <a:avLst/>
          </a:prstGeom>
          <a:noFill/>
          <a:ln>
            <a:noFill/>
          </a:ln>
        </p:spPr>
      </p:pic>
      <p:pic>
        <p:nvPicPr>
          <p:cNvPr id="408" name="Google Shape;408;p48"/>
          <p:cNvPicPr preferRelativeResize="0"/>
          <p:nvPr/>
        </p:nvPicPr>
        <p:blipFill>
          <a:blip r:embed="rId4">
            <a:alphaModFix/>
          </a:blip>
          <a:stretch>
            <a:fillRect/>
          </a:stretch>
        </p:blipFill>
        <p:spPr>
          <a:xfrm>
            <a:off x="8600819" y="4703625"/>
            <a:ext cx="362180" cy="280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9"/>
          <p:cNvSpPr txBox="1"/>
          <p:nvPr>
            <p:ph type="title"/>
          </p:nvPr>
        </p:nvSpPr>
        <p:spPr>
          <a:xfrm>
            <a:off x="311700" y="2150850"/>
            <a:ext cx="8520600" cy="1331400"/>
          </a:xfrm>
          <a:prstGeom prst="rect">
            <a:avLst/>
          </a:prstGeom>
        </p:spPr>
        <p:txBody>
          <a:bodyPr anchorCtr="0" anchor="ctr" bIns="91425" lIns="91425" spcFirstLastPara="1" rIns="91425" wrap="square" tIns="91425">
            <a:normAutofit fontScale="90000"/>
          </a:bodyPr>
          <a:lstStyle/>
          <a:p>
            <a:pPr indent="0" lvl="0" marL="0" rtl="0" algn="ctr">
              <a:lnSpc>
                <a:spcPct val="150000"/>
              </a:lnSpc>
              <a:spcBef>
                <a:spcPts val="0"/>
              </a:spcBef>
              <a:spcAft>
                <a:spcPts val="0"/>
              </a:spcAft>
              <a:buNone/>
            </a:pPr>
            <a:r>
              <a:rPr lang="ja" sz="4711">
                <a:latin typeface="HiraMinPro-W3"/>
                <a:ea typeface="HiraMinPro-W3"/>
                <a:cs typeface="HiraMinPro-W3"/>
                <a:sym typeface="HiraMinPro-W3"/>
              </a:rPr>
              <a:t>ご清聴ありがとうございました。</a:t>
            </a:r>
            <a:endParaRPr sz="4711">
              <a:latin typeface="HiraMinPro-W3"/>
              <a:ea typeface="HiraMinPro-W3"/>
              <a:cs typeface="HiraMinPro-W3"/>
              <a:sym typeface="HiraMinPro-W3"/>
            </a:endParaRPr>
          </a:p>
          <a:p>
            <a:pPr indent="0" lvl="0" marL="0" rtl="0" algn="ctr">
              <a:lnSpc>
                <a:spcPct val="150000"/>
              </a:lnSpc>
              <a:spcBef>
                <a:spcPts val="0"/>
              </a:spcBef>
              <a:spcAft>
                <a:spcPts val="0"/>
              </a:spcAft>
              <a:buNone/>
            </a:pPr>
            <a:r>
              <a:rPr lang="ja" sz="2044">
                <a:latin typeface="HiraMinPro-W3"/>
                <a:ea typeface="HiraMinPro-W3"/>
                <a:cs typeface="HiraMinPro-W3"/>
                <a:sym typeface="HiraMinPro-W3"/>
              </a:rPr>
              <a:t>※実験に使用した食材は全て美味しくいただきました</a:t>
            </a:r>
            <a:endParaRPr sz="2044">
              <a:latin typeface="HiraMinPro-W3"/>
              <a:ea typeface="HiraMinPro-W3"/>
              <a:cs typeface="HiraMinPro-W3"/>
              <a:sym typeface="HiraMinPro-W3"/>
            </a:endParaRPr>
          </a:p>
        </p:txBody>
      </p:sp>
      <p:sp>
        <p:nvSpPr>
          <p:cNvPr id="414" name="Google Shape;414;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pic>
        <p:nvPicPr>
          <p:cNvPr id="415" name="Google Shape;415;p49"/>
          <p:cNvPicPr preferRelativeResize="0"/>
          <p:nvPr/>
        </p:nvPicPr>
        <p:blipFill>
          <a:blip r:embed="rId3">
            <a:alphaModFix/>
          </a:blip>
          <a:stretch>
            <a:fillRect/>
          </a:stretch>
        </p:blipFill>
        <p:spPr>
          <a:xfrm>
            <a:off x="8508035" y="4653150"/>
            <a:ext cx="508215" cy="393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鯖</a:t>
            </a:r>
            <a:r>
              <a:rPr lang="ja">
                <a:latin typeface="HiraMinPro-W3"/>
                <a:ea typeface="HiraMinPro-W3"/>
                <a:cs typeface="HiraMinPro-W3"/>
                <a:sym typeface="HiraMinPro-W3"/>
              </a:rPr>
              <a:t>の臭いの原因</a:t>
            </a:r>
            <a:endParaRPr>
              <a:latin typeface="HiraMinPro-W3"/>
              <a:ea typeface="HiraMinPro-W3"/>
              <a:cs typeface="HiraMinPro-W3"/>
              <a:sym typeface="HiraMinPro-W3"/>
            </a:endParaRPr>
          </a:p>
        </p:txBody>
      </p:sp>
      <p:sp>
        <p:nvSpPr>
          <p:cNvPr id="84" name="Google Shape;8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ja" sz="2000">
                <a:solidFill>
                  <a:schemeClr val="dk1"/>
                </a:solidFill>
                <a:latin typeface="HiraMinPro-W3"/>
                <a:ea typeface="HiraMinPro-W3"/>
                <a:cs typeface="HiraMinPro-W3"/>
                <a:sym typeface="HiraMinPro-W3"/>
              </a:rPr>
              <a:t>・</a:t>
            </a:r>
            <a:r>
              <a:rPr lang="ja" sz="2000">
                <a:solidFill>
                  <a:schemeClr val="dk1"/>
                </a:solidFill>
                <a:latin typeface="HiraMinPro-W3"/>
                <a:ea typeface="HiraMinPro-W3"/>
                <a:cs typeface="HiraMinPro-W3"/>
                <a:sym typeface="HiraMinPro-W3"/>
              </a:rPr>
              <a:t>酸化脂質</a:t>
            </a:r>
            <a:r>
              <a:rPr lang="ja" sz="2000">
                <a:solidFill>
                  <a:srgbClr val="FF0000"/>
                </a:solidFill>
                <a:latin typeface="HiraMinPro-W3"/>
                <a:ea typeface="HiraMinPro-W3"/>
                <a:cs typeface="HiraMinPro-W3"/>
                <a:sym typeface="HiraMinPro-W3"/>
              </a:rPr>
              <a:t>←</a:t>
            </a:r>
            <a:r>
              <a:rPr b="1" lang="ja" sz="2000">
                <a:solidFill>
                  <a:srgbClr val="FF0000"/>
                </a:solidFill>
                <a:latin typeface="HiraMinPro-W3"/>
                <a:ea typeface="HiraMinPro-W3"/>
                <a:cs typeface="HiraMinPro-W3"/>
                <a:sym typeface="HiraMinPro-W3"/>
              </a:rPr>
              <a:t>超音波洗浄による洗浄効果あり</a:t>
            </a:r>
            <a:endParaRPr b="1" sz="2000">
              <a:solidFill>
                <a:srgbClr val="FF0000"/>
              </a:solidFill>
              <a:latin typeface="HiraMinPro-W3"/>
              <a:ea typeface="HiraMinPro-W3"/>
              <a:cs typeface="HiraMinPro-W3"/>
              <a:sym typeface="HiraMinPro-W3"/>
            </a:endParaRPr>
          </a:p>
          <a:p>
            <a:pPr indent="0" lvl="0" marL="0" rtl="0" algn="l">
              <a:spcBef>
                <a:spcPts val="1200"/>
              </a:spcBef>
              <a:spcAft>
                <a:spcPts val="0"/>
              </a:spcAft>
              <a:buNone/>
            </a:pPr>
            <a:r>
              <a:t/>
            </a:r>
            <a:endParaRPr sz="2000">
              <a:solidFill>
                <a:schemeClr val="dk1"/>
              </a:solidFill>
              <a:latin typeface="HiraMinPro-W3"/>
              <a:ea typeface="HiraMinPro-W3"/>
              <a:cs typeface="HiraMinPro-W3"/>
              <a:sym typeface="HiraMinPro-W3"/>
            </a:endParaRPr>
          </a:p>
          <a:p>
            <a:pPr indent="0" lvl="0" marL="0" rtl="0" algn="l">
              <a:spcBef>
                <a:spcPts val="1200"/>
              </a:spcBef>
              <a:spcAft>
                <a:spcPts val="1200"/>
              </a:spcAft>
              <a:buNone/>
            </a:pPr>
            <a:r>
              <a:rPr lang="ja" sz="2000">
                <a:solidFill>
                  <a:schemeClr val="dk1"/>
                </a:solidFill>
                <a:latin typeface="HiraMinPro-W3"/>
                <a:ea typeface="HiraMinPro-W3"/>
                <a:cs typeface="HiraMinPro-W3"/>
                <a:sym typeface="HiraMinPro-W3"/>
              </a:rPr>
              <a:t>・メタンチオール、トリメチルアミン（TMA）などの異臭を放つ成分が混合される</a:t>
            </a:r>
            <a:endParaRPr sz="2000">
              <a:solidFill>
                <a:schemeClr val="dk1"/>
              </a:solidFill>
              <a:latin typeface="HiraMinPro-W3"/>
              <a:ea typeface="HiraMinPro-W3"/>
              <a:cs typeface="HiraMinPro-W3"/>
              <a:sym typeface="HiraMinPro-W3"/>
            </a:endParaRPr>
          </a:p>
        </p:txBody>
      </p:sp>
      <p:pic>
        <p:nvPicPr>
          <p:cNvPr id="85" name="Google Shape;85;p16"/>
          <p:cNvPicPr preferRelativeResize="0"/>
          <p:nvPr/>
        </p:nvPicPr>
        <p:blipFill>
          <a:blip r:embed="rId3">
            <a:alphaModFix/>
          </a:blip>
          <a:stretch>
            <a:fillRect/>
          </a:stretch>
        </p:blipFill>
        <p:spPr>
          <a:xfrm>
            <a:off x="2190075" y="2690125"/>
            <a:ext cx="2167625" cy="2167625"/>
          </a:xfrm>
          <a:prstGeom prst="rect">
            <a:avLst/>
          </a:prstGeom>
          <a:noFill/>
          <a:ln>
            <a:noFill/>
          </a:ln>
        </p:spPr>
      </p:pic>
      <p:pic>
        <p:nvPicPr>
          <p:cNvPr id="86" name="Google Shape;86;p16"/>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87" name="Google Shape;8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p:nvPr/>
        </p:nvSpPr>
        <p:spPr>
          <a:xfrm>
            <a:off x="4922375" y="0"/>
            <a:ext cx="44229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latin typeface="HiraMinPro-W3"/>
                <a:ea typeface="HiraMinPro-W3"/>
                <a:cs typeface="HiraMinPro-W3"/>
                <a:sym typeface="HiraMinPro-W3"/>
              </a:rPr>
              <a:t>試した食材</a:t>
            </a:r>
            <a:endParaRPr>
              <a:latin typeface="HiraMinPro-W3"/>
              <a:ea typeface="HiraMinPro-W3"/>
              <a:cs typeface="HiraMinPro-W3"/>
              <a:sym typeface="HiraMinPro-W3"/>
            </a:endParaRPr>
          </a:p>
        </p:txBody>
      </p:sp>
      <p:sp>
        <p:nvSpPr>
          <p:cNvPr id="94" name="Google Shape;94;p17"/>
          <p:cNvSpPr txBox="1"/>
          <p:nvPr>
            <p:ph idx="1" type="body"/>
          </p:nvPr>
        </p:nvSpPr>
        <p:spPr>
          <a:xfrm>
            <a:off x="498825" y="1152475"/>
            <a:ext cx="2904000" cy="3416400"/>
          </a:xfrm>
          <a:prstGeom prst="rect">
            <a:avLst/>
          </a:prstGeom>
        </p:spPr>
        <p:txBody>
          <a:bodyPr anchorCtr="0" anchor="t" bIns="91425" lIns="91425" spcFirstLastPara="1" rIns="91425" wrap="square" tIns="91425">
            <a:normAutofit fontScale="77500" lnSpcReduction="20000"/>
          </a:bodyPr>
          <a:lstStyle/>
          <a:p>
            <a:pPr indent="0" lvl="0" marL="457200" rtl="0" algn="l">
              <a:spcBef>
                <a:spcPts val="0"/>
              </a:spcBef>
              <a:spcAft>
                <a:spcPts val="0"/>
              </a:spcAft>
              <a:buNone/>
            </a:pPr>
            <a:r>
              <a:rPr b="1" lang="ja">
                <a:solidFill>
                  <a:schemeClr val="dk1"/>
                </a:solidFill>
                <a:latin typeface="HiraMinPro-W3"/>
                <a:ea typeface="HiraMinPro-W3"/>
                <a:cs typeface="HiraMinPro-W3"/>
                <a:sym typeface="HiraMinPro-W3"/>
              </a:rPr>
              <a:t>果物系</a:t>
            </a:r>
            <a:endParaRPr b="1">
              <a:solidFill>
                <a:schemeClr val="dk1"/>
              </a:solidFill>
              <a:latin typeface="HiraMinPro-W3"/>
              <a:ea typeface="HiraMinPro-W3"/>
              <a:cs typeface="HiraMinPro-W3"/>
              <a:sym typeface="HiraMinPro-W3"/>
            </a:endParaRPr>
          </a:p>
          <a:p>
            <a:pPr indent="-297497"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バナナ（経過）</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ブドウ（経過）</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イチゴ</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メロゴールド</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リンゴ（経過）</a:t>
            </a:r>
            <a:endParaRPr>
              <a:solidFill>
                <a:schemeClr val="dk1"/>
              </a:solidFill>
              <a:latin typeface="HiraMinPro-W3"/>
              <a:ea typeface="HiraMinPro-W3"/>
              <a:cs typeface="HiraMinPro-W3"/>
              <a:sym typeface="HiraMinPro-W3"/>
            </a:endParaRPr>
          </a:p>
          <a:p>
            <a:pPr indent="0" lvl="0" marL="457200" rtl="0" algn="l">
              <a:spcBef>
                <a:spcPts val="1200"/>
              </a:spcBef>
              <a:spcAft>
                <a:spcPts val="0"/>
              </a:spcAft>
              <a:buNone/>
            </a:pPr>
            <a:r>
              <a:rPr b="1" lang="ja">
                <a:solidFill>
                  <a:schemeClr val="dk1"/>
                </a:solidFill>
                <a:latin typeface="HiraMinPro-W3"/>
                <a:ea typeface="HiraMinPro-W3"/>
                <a:cs typeface="HiraMinPro-W3"/>
                <a:sym typeface="HiraMinPro-W3"/>
              </a:rPr>
              <a:t>野菜系</a:t>
            </a:r>
            <a:endParaRPr b="1">
              <a:solidFill>
                <a:schemeClr val="dk1"/>
              </a:solidFill>
              <a:latin typeface="HiraMinPro-W3"/>
              <a:ea typeface="HiraMinPro-W3"/>
              <a:cs typeface="HiraMinPro-W3"/>
              <a:sym typeface="HiraMinPro-W3"/>
            </a:endParaRPr>
          </a:p>
          <a:p>
            <a:pPr indent="-297497"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小松菜</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ほうれん草</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にんじん</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しめじ</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ミニトマト</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キャベツ</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レタス</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米</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さつまいも</a:t>
            </a:r>
            <a:endParaRPr>
              <a:solidFill>
                <a:schemeClr val="dk1"/>
              </a:solidFill>
              <a:latin typeface="HiraMinPro-W3"/>
              <a:ea typeface="HiraMinPro-W3"/>
              <a:cs typeface="HiraMinPro-W3"/>
              <a:sym typeface="HiraMinPro-W3"/>
            </a:endParaRPr>
          </a:p>
        </p:txBody>
      </p:sp>
      <p:sp>
        <p:nvSpPr>
          <p:cNvPr id="95" name="Google Shape;95;p17"/>
          <p:cNvSpPr txBox="1"/>
          <p:nvPr>
            <p:ph idx="1" type="body"/>
          </p:nvPr>
        </p:nvSpPr>
        <p:spPr>
          <a:xfrm>
            <a:off x="2488425" y="1152475"/>
            <a:ext cx="2756700" cy="3416400"/>
          </a:xfrm>
          <a:prstGeom prst="rect">
            <a:avLst/>
          </a:prstGeom>
        </p:spPr>
        <p:txBody>
          <a:bodyPr anchorCtr="0" anchor="t" bIns="91425" lIns="91425" spcFirstLastPara="1" rIns="91425" wrap="square" tIns="91425">
            <a:normAutofit fontScale="92500" lnSpcReduction="20000"/>
          </a:bodyPr>
          <a:lstStyle/>
          <a:p>
            <a:pPr indent="0" lvl="0" marL="457200" rtl="0" algn="l">
              <a:spcBef>
                <a:spcPts val="0"/>
              </a:spcBef>
              <a:spcAft>
                <a:spcPts val="0"/>
              </a:spcAft>
              <a:buNone/>
            </a:pPr>
            <a:r>
              <a:rPr b="1" lang="ja">
                <a:solidFill>
                  <a:schemeClr val="dk1"/>
                </a:solidFill>
                <a:latin typeface="HiraMinPro-W3"/>
                <a:ea typeface="HiraMinPro-W3"/>
                <a:cs typeface="HiraMinPro-W3"/>
                <a:sym typeface="HiraMinPro-W3"/>
              </a:rPr>
              <a:t>肉類</a:t>
            </a:r>
            <a:endParaRPr b="1">
              <a:solidFill>
                <a:schemeClr val="dk1"/>
              </a:solidFill>
              <a:latin typeface="HiraMinPro-W3"/>
              <a:ea typeface="HiraMinPro-W3"/>
              <a:cs typeface="HiraMinPro-W3"/>
              <a:sym typeface="HiraMinPro-W3"/>
            </a:endParaRPr>
          </a:p>
          <a:p>
            <a:pPr indent="-310832"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鯖</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鶏肉</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豚肉</a:t>
            </a:r>
            <a:endParaRPr>
              <a:solidFill>
                <a:schemeClr val="dk1"/>
              </a:solidFill>
              <a:latin typeface="HiraMinPro-W3"/>
              <a:ea typeface="HiraMinPro-W3"/>
              <a:cs typeface="HiraMinPro-W3"/>
              <a:sym typeface="HiraMinPro-W3"/>
            </a:endParaRPr>
          </a:p>
          <a:p>
            <a:pPr indent="0" lvl="0" marL="457200" rtl="0" algn="l">
              <a:spcBef>
                <a:spcPts val="1200"/>
              </a:spcBef>
              <a:spcAft>
                <a:spcPts val="0"/>
              </a:spcAft>
              <a:buNone/>
            </a:pPr>
            <a:r>
              <a:rPr b="1" lang="ja">
                <a:solidFill>
                  <a:schemeClr val="dk1"/>
                </a:solidFill>
                <a:latin typeface="HiraMinPro-W3"/>
                <a:ea typeface="HiraMinPro-W3"/>
                <a:cs typeface="HiraMinPro-W3"/>
                <a:sym typeface="HiraMinPro-W3"/>
              </a:rPr>
              <a:t>二枚貝</a:t>
            </a:r>
            <a:endParaRPr b="1">
              <a:solidFill>
                <a:schemeClr val="dk1"/>
              </a:solidFill>
              <a:latin typeface="HiraMinPro-W3"/>
              <a:ea typeface="HiraMinPro-W3"/>
              <a:cs typeface="HiraMinPro-W3"/>
              <a:sym typeface="HiraMinPro-W3"/>
            </a:endParaRPr>
          </a:p>
          <a:p>
            <a:pPr indent="-310832"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アサリ</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シジミ</a:t>
            </a:r>
            <a:endParaRPr>
              <a:solidFill>
                <a:schemeClr val="dk1"/>
              </a:solidFill>
              <a:latin typeface="HiraMinPro-W3"/>
              <a:ea typeface="HiraMinPro-W3"/>
              <a:cs typeface="HiraMinPro-W3"/>
              <a:sym typeface="HiraMinPro-W3"/>
            </a:endParaRPr>
          </a:p>
          <a:p>
            <a:pPr indent="0" lvl="0" marL="457200" rtl="0" algn="l">
              <a:spcBef>
                <a:spcPts val="1200"/>
              </a:spcBef>
              <a:spcAft>
                <a:spcPts val="0"/>
              </a:spcAft>
              <a:buNone/>
            </a:pPr>
            <a:r>
              <a:rPr b="1" lang="ja">
                <a:solidFill>
                  <a:schemeClr val="dk1"/>
                </a:solidFill>
                <a:latin typeface="HiraMinPro-W3"/>
                <a:ea typeface="HiraMinPro-W3"/>
                <a:cs typeface="HiraMinPro-W3"/>
                <a:sym typeface="HiraMinPro-W3"/>
              </a:rPr>
              <a:t>加工食品</a:t>
            </a:r>
            <a:endParaRPr b="1">
              <a:solidFill>
                <a:schemeClr val="dk1"/>
              </a:solidFill>
              <a:latin typeface="HiraMinPro-W3"/>
              <a:ea typeface="HiraMinPro-W3"/>
              <a:cs typeface="HiraMinPro-W3"/>
              <a:sym typeface="HiraMinPro-W3"/>
            </a:endParaRPr>
          </a:p>
          <a:p>
            <a:pPr indent="-310832"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豆腐 多種</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豆乳</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ヨーグルト</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卵豆腐</a:t>
            </a:r>
            <a:endParaRPr>
              <a:solidFill>
                <a:schemeClr val="dk1"/>
              </a:solidFill>
              <a:latin typeface="HiraMinPro-W3"/>
              <a:ea typeface="HiraMinPro-W3"/>
              <a:cs typeface="HiraMinPro-W3"/>
              <a:sym typeface="HiraMinPro-W3"/>
            </a:endParaRPr>
          </a:p>
        </p:txBody>
      </p:sp>
      <p:pic>
        <p:nvPicPr>
          <p:cNvPr id="96" name="Google Shape;96;p17"/>
          <p:cNvPicPr preferRelativeResize="0"/>
          <p:nvPr/>
        </p:nvPicPr>
        <p:blipFill>
          <a:blip r:embed="rId3">
            <a:alphaModFix/>
          </a:blip>
          <a:stretch>
            <a:fillRect/>
          </a:stretch>
        </p:blipFill>
        <p:spPr>
          <a:xfrm>
            <a:off x="5778525" y="1000075"/>
            <a:ext cx="2561186" cy="3416401"/>
          </a:xfrm>
          <a:prstGeom prst="rect">
            <a:avLst/>
          </a:prstGeom>
          <a:noFill/>
          <a:ln>
            <a:noFill/>
          </a:ln>
        </p:spPr>
      </p:pic>
      <p:sp>
        <p:nvSpPr>
          <p:cNvPr id="97" name="Google Shape;97;p17"/>
          <p:cNvSpPr txBox="1"/>
          <p:nvPr/>
        </p:nvSpPr>
        <p:spPr>
          <a:xfrm>
            <a:off x="5773100" y="4416475"/>
            <a:ext cx="241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000">
                <a:latin typeface="HiraMinPro-W3"/>
                <a:ea typeface="HiraMinPro-W3"/>
                <a:cs typeface="HiraMinPro-W3"/>
                <a:sym typeface="HiraMinPro-W3"/>
              </a:rPr>
              <a:t>図3:</a:t>
            </a:r>
            <a:r>
              <a:rPr lang="ja" sz="1000">
                <a:latin typeface="HiraMinPro-W3"/>
                <a:ea typeface="HiraMinPro-W3"/>
                <a:cs typeface="HiraMinPro-W3"/>
                <a:sym typeface="HiraMinPro-W3"/>
              </a:rPr>
              <a:t>yorkmartに</a:t>
            </a:r>
            <a:r>
              <a:rPr lang="ja" sz="1000">
                <a:latin typeface="HiraMinPro-W3"/>
                <a:ea typeface="HiraMinPro-W3"/>
                <a:cs typeface="HiraMinPro-W3"/>
                <a:sym typeface="HiraMinPro-W3"/>
              </a:rPr>
              <a:t>売られている野菜たち</a:t>
            </a:r>
            <a:endParaRPr sz="1000">
              <a:latin typeface="HiraMinPro-W3"/>
              <a:ea typeface="HiraMinPro-W3"/>
              <a:cs typeface="HiraMinPro-W3"/>
              <a:sym typeface="HiraMinPro-W3"/>
            </a:endParaRPr>
          </a:p>
        </p:txBody>
      </p:sp>
      <p:pic>
        <p:nvPicPr>
          <p:cNvPr id="98" name="Google Shape;98;p17"/>
          <p:cNvPicPr preferRelativeResize="0"/>
          <p:nvPr/>
        </p:nvPicPr>
        <p:blipFill>
          <a:blip r:embed="rId4">
            <a:alphaModFix/>
          </a:blip>
          <a:stretch>
            <a:fillRect/>
          </a:stretch>
        </p:blipFill>
        <p:spPr>
          <a:xfrm>
            <a:off x="8695775" y="4798550"/>
            <a:ext cx="320475" cy="248200"/>
          </a:xfrm>
          <a:prstGeom prst="rect">
            <a:avLst/>
          </a:prstGeom>
          <a:noFill/>
          <a:ln>
            <a:noFill/>
          </a:ln>
        </p:spPr>
      </p:pic>
      <p:sp>
        <p:nvSpPr>
          <p:cNvPr id="99" name="Google Shape;9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ja">
                <a:latin typeface="HiraMinPro-W3"/>
                <a:ea typeface="HiraMinPro-W3"/>
                <a:cs typeface="HiraMinPro-W3"/>
                <a:sym typeface="HiraMinPro-W3"/>
              </a:rPr>
              <a:t>洗浄の影響・結果</a:t>
            </a:r>
            <a:endParaRPr>
              <a:latin typeface="HiraMinPro-W3"/>
              <a:ea typeface="HiraMinPro-W3"/>
              <a:cs typeface="HiraMinPro-W3"/>
              <a:sym typeface="HiraMinPro-W3"/>
            </a:endParaRPr>
          </a:p>
        </p:txBody>
      </p:sp>
      <p:sp>
        <p:nvSpPr>
          <p:cNvPr id="105" name="Google Shape;105;p18"/>
          <p:cNvSpPr txBox="1"/>
          <p:nvPr/>
        </p:nvSpPr>
        <p:spPr>
          <a:xfrm>
            <a:off x="4997825" y="3081625"/>
            <a:ext cx="3349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800">
                <a:latin typeface="HiraMinPro-W3"/>
                <a:ea typeface="HiraMinPro-W3"/>
                <a:cs typeface="HiraMinPro-W3"/>
                <a:sym typeface="HiraMinPro-W3"/>
              </a:rPr>
              <a:t>①明確な変化がなかったもの</a:t>
            </a:r>
            <a:endParaRPr sz="1800">
              <a:latin typeface="HiraMinPro-W3"/>
              <a:ea typeface="HiraMinPro-W3"/>
              <a:cs typeface="HiraMinPro-W3"/>
              <a:sym typeface="HiraMinPro-W3"/>
            </a:endParaRPr>
          </a:p>
          <a:p>
            <a:pPr indent="0" lvl="0" marL="0" rtl="0" algn="l">
              <a:spcBef>
                <a:spcPts val="0"/>
              </a:spcBef>
              <a:spcAft>
                <a:spcPts val="0"/>
              </a:spcAft>
              <a:buNone/>
            </a:pPr>
            <a:r>
              <a:rPr lang="ja" sz="1800">
                <a:latin typeface="HiraMinPro-W3"/>
                <a:ea typeface="HiraMinPro-W3"/>
                <a:cs typeface="HiraMinPro-W3"/>
                <a:sym typeface="HiraMinPro-W3"/>
              </a:rPr>
              <a:t>②</a:t>
            </a:r>
            <a:r>
              <a:rPr lang="ja" sz="1800">
                <a:latin typeface="HiraMinPro-W3"/>
                <a:ea typeface="HiraMinPro-W3"/>
                <a:cs typeface="HiraMinPro-W3"/>
                <a:sym typeface="HiraMinPro-W3"/>
              </a:rPr>
              <a:t>味に変化</a:t>
            </a:r>
            <a:endParaRPr sz="1800">
              <a:latin typeface="HiraMinPro-W3"/>
              <a:ea typeface="HiraMinPro-W3"/>
              <a:cs typeface="HiraMinPro-W3"/>
              <a:sym typeface="HiraMinPro-W3"/>
            </a:endParaRPr>
          </a:p>
          <a:p>
            <a:pPr indent="0" lvl="0" marL="0" rtl="0" algn="l">
              <a:spcBef>
                <a:spcPts val="0"/>
              </a:spcBef>
              <a:spcAft>
                <a:spcPts val="0"/>
              </a:spcAft>
              <a:buNone/>
            </a:pPr>
            <a:r>
              <a:rPr lang="ja" sz="1800">
                <a:latin typeface="HiraMinPro-W3"/>
                <a:ea typeface="HiraMinPro-W3"/>
                <a:cs typeface="HiraMinPro-W3"/>
                <a:sym typeface="HiraMinPro-W3"/>
              </a:rPr>
              <a:t>③外見に変化</a:t>
            </a:r>
            <a:endParaRPr sz="1800">
              <a:latin typeface="HiraMinPro-W3"/>
              <a:ea typeface="HiraMinPro-W3"/>
              <a:cs typeface="HiraMinPro-W3"/>
              <a:sym typeface="HiraMinPro-W3"/>
            </a:endParaRPr>
          </a:p>
        </p:txBody>
      </p:sp>
      <p:sp>
        <p:nvSpPr>
          <p:cNvPr id="106" name="Google Shape;10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nvSpPr>
        <p:spPr>
          <a:xfrm>
            <a:off x="2124150" y="2571750"/>
            <a:ext cx="489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800">
                <a:latin typeface="HiraMinPro-W3"/>
                <a:ea typeface="HiraMinPro-W3"/>
                <a:cs typeface="HiraMinPro-W3"/>
                <a:sym typeface="HiraMinPro-W3"/>
              </a:rPr>
              <a:t>超音波洗浄前後で明確な変化がなかったもの</a:t>
            </a:r>
            <a:endParaRPr sz="1800">
              <a:latin typeface="HiraMinPro-W3"/>
              <a:ea typeface="HiraMinPro-W3"/>
              <a:cs typeface="HiraMinPro-W3"/>
              <a:sym typeface="HiraMinPro-W3"/>
            </a:endParaRPr>
          </a:p>
        </p:txBody>
      </p:sp>
      <p:sp>
        <p:nvSpPr>
          <p:cNvPr id="112" name="Google Shape;112;p19"/>
          <p:cNvSpPr txBox="1"/>
          <p:nvPr>
            <p:ph type="title"/>
          </p:nvPr>
        </p:nvSpPr>
        <p:spPr>
          <a:xfrm>
            <a:off x="329975" y="1798525"/>
            <a:ext cx="8520600" cy="8418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ja" sz="2800">
                <a:latin typeface="HiraMinPro-W3"/>
                <a:ea typeface="HiraMinPro-W3"/>
                <a:cs typeface="HiraMinPro-W3"/>
                <a:sym typeface="HiraMinPro-W3"/>
              </a:rPr>
              <a:t>洗浄結果①</a:t>
            </a:r>
            <a:endParaRPr sz="3900"/>
          </a:p>
        </p:txBody>
      </p:sp>
      <p:sp>
        <p:nvSpPr>
          <p:cNvPr id="113" name="Google Shape;11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p:nvPr/>
        </p:nvSpPr>
        <p:spPr>
          <a:xfrm>
            <a:off x="4922375" y="0"/>
            <a:ext cx="44229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ja" sz="1800">
                <a:latin typeface="HiraMinPro-W3"/>
                <a:ea typeface="HiraMinPro-W3"/>
                <a:cs typeface="HiraMinPro-W3"/>
                <a:sym typeface="HiraMinPro-W3"/>
              </a:rPr>
              <a:t>洗浄結果①（</a:t>
            </a:r>
            <a:r>
              <a:rPr b="1" lang="ja" sz="1800">
                <a:latin typeface="HiraMinPro-W3"/>
                <a:ea typeface="HiraMinPro-W3"/>
                <a:cs typeface="HiraMinPro-W3"/>
                <a:sym typeface="HiraMinPro-W3"/>
              </a:rPr>
              <a:t>超音波洗浄前後明確な変化がなかったもの）</a:t>
            </a:r>
            <a:endParaRPr b="1">
              <a:latin typeface="HiraMinPro-W3"/>
              <a:ea typeface="HiraMinPro-W3"/>
              <a:cs typeface="HiraMinPro-W3"/>
              <a:sym typeface="HiraMinPro-W3"/>
            </a:endParaRPr>
          </a:p>
        </p:txBody>
      </p:sp>
      <p:sp>
        <p:nvSpPr>
          <p:cNvPr id="120" name="Google Shape;120;p20"/>
          <p:cNvSpPr txBox="1"/>
          <p:nvPr>
            <p:ph idx="1" type="body"/>
          </p:nvPr>
        </p:nvSpPr>
        <p:spPr>
          <a:xfrm>
            <a:off x="498825" y="1152475"/>
            <a:ext cx="2904000" cy="3416400"/>
          </a:xfrm>
          <a:prstGeom prst="rect">
            <a:avLst/>
          </a:prstGeom>
        </p:spPr>
        <p:txBody>
          <a:bodyPr anchorCtr="0" anchor="t" bIns="91425" lIns="91425" spcFirstLastPara="1" rIns="91425" wrap="square" tIns="91425">
            <a:normAutofit fontScale="77500" lnSpcReduction="20000"/>
          </a:bodyPr>
          <a:lstStyle/>
          <a:p>
            <a:pPr indent="0" lvl="0" marL="457200" rtl="0" algn="l">
              <a:spcBef>
                <a:spcPts val="0"/>
              </a:spcBef>
              <a:spcAft>
                <a:spcPts val="0"/>
              </a:spcAft>
              <a:buNone/>
            </a:pPr>
            <a:r>
              <a:rPr b="1" lang="ja">
                <a:solidFill>
                  <a:schemeClr val="dk1"/>
                </a:solidFill>
                <a:latin typeface="HiraMinPro-W3"/>
                <a:ea typeface="HiraMinPro-W3"/>
                <a:cs typeface="HiraMinPro-W3"/>
                <a:sym typeface="HiraMinPro-W3"/>
              </a:rPr>
              <a:t>果物系</a:t>
            </a:r>
            <a:endParaRPr b="1">
              <a:solidFill>
                <a:schemeClr val="dk1"/>
              </a:solidFill>
              <a:latin typeface="HiraMinPro-W3"/>
              <a:ea typeface="HiraMinPro-W3"/>
              <a:cs typeface="HiraMinPro-W3"/>
              <a:sym typeface="HiraMinPro-W3"/>
            </a:endParaRPr>
          </a:p>
          <a:p>
            <a:pPr indent="-297497" lvl="1" marL="914400" rtl="0" algn="l">
              <a:spcBef>
                <a:spcPts val="1200"/>
              </a:spcBef>
              <a:spcAft>
                <a:spcPts val="0"/>
              </a:spcAft>
              <a:buClr>
                <a:schemeClr val="dk1"/>
              </a:buClr>
              <a:buSzPct val="100000"/>
              <a:buFont typeface="HiraMinPro-W3"/>
              <a:buChar char="-"/>
            </a:pPr>
            <a:r>
              <a:rPr lang="ja">
                <a:solidFill>
                  <a:schemeClr val="dk1"/>
                </a:solidFill>
                <a:highlight>
                  <a:srgbClr val="FFF2CC"/>
                </a:highlight>
                <a:latin typeface="HiraMinPro-W3"/>
                <a:ea typeface="HiraMinPro-W3"/>
                <a:cs typeface="HiraMinPro-W3"/>
                <a:sym typeface="HiraMinPro-W3"/>
              </a:rPr>
              <a:t>バナナ（経過）</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ブドウ（経過）</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イチゴ</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メロゴールド</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リンゴ（経過）</a:t>
            </a:r>
            <a:endParaRPr>
              <a:solidFill>
                <a:schemeClr val="dk1"/>
              </a:solidFill>
              <a:latin typeface="HiraMinPro-W3"/>
              <a:ea typeface="HiraMinPro-W3"/>
              <a:cs typeface="HiraMinPro-W3"/>
              <a:sym typeface="HiraMinPro-W3"/>
            </a:endParaRPr>
          </a:p>
          <a:p>
            <a:pPr indent="0" lvl="0" marL="457200" rtl="0" algn="l">
              <a:spcBef>
                <a:spcPts val="1200"/>
              </a:spcBef>
              <a:spcAft>
                <a:spcPts val="0"/>
              </a:spcAft>
              <a:buNone/>
            </a:pPr>
            <a:r>
              <a:rPr b="1" lang="ja">
                <a:solidFill>
                  <a:schemeClr val="dk1"/>
                </a:solidFill>
                <a:latin typeface="HiraMinPro-W3"/>
                <a:ea typeface="HiraMinPro-W3"/>
                <a:cs typeface="HiraMinPro-W3"/>
                <a:sym typeface="HiraMinPro-W3"/>
              </a:rPr>
              <a:t>野菜系</a:t>
            </a:r>
            <a:endParaRPr b="1">
              <a:solidFill>
                <a:schemeClr val="dk1"/>
              </a:solidFill>
              <a:latin typeface="HiraMinPro-W3"/>
              <a:ea typeface="HiraMinPro-W3"/>
              <a:cs typeface="HiraMinPro-W3"/>
              <a:sym typeface="HiraMinPro-W3"/>
            </a:endParaRPr>
          </a:p>
          <a:p>
            <a:pPr indent="-297497" lvl="1" marL="914400" rtl="0" algn="l">
              <a:spcBef>
                <a:spcPts val="1200"/>
              </a:spcBef>
              <a:spcAft>
                <a:spcPts val="0"/>
              </a:spcAft>
              <a:buClr>
                <a:schemeClr val="dk1"/>
              </a:buClr>
              <a:buSzPct val="100000"/>
              <a:buFont typeface="HiraMinPro-W3"/>
              <a:buChar char="-"/>
            </a:pPr>
            <a:r>
              <a:rPr lang="ja">
                <a:solidFill>
                  <a:schemeClr val="dk1"/>
                </a:solidFill>
                <a:highlight>
                  <a:srgbClr val="FFF2CC"/>
                </a:highlight>
                <a:latin typeface="HiraMinPro-W3"/>
                <a:ea typeface="HiraMinPro-W3"/>
                <a:cs typeface="HiraMinPro-W3"/>
                <a:sym typeface="HiraMinPro-W3"/>
              </a:rPr>
              <a:t>小松菜</a:t>
            </a:r>
            <a:endParaRPr>
              <a:solidFill>
                <a:schemeClr val="dk1"/>
              </a:solidFill>
              <a:highlight>
                <a:srgbClr val="FFF2CC"/>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FFF2CC"/>
                </a:highlight>
                <a:latin typeface="HiraMinPro-W3"/>
                <a:ea typeface="HiraMinPro-W3"/>
                <a:cs typeface="HiraMinPro-W3"/>
                <a:sym typeface="HiraMinPro-W3"/>
              </a:rPr>
              <a:t>ほうれん草</a:t>
            </a:r>
            <a:endParaRPr>
              <a:solidFill>
                <a:schemeClr val="dk1"/>
              </a:solidFill>
              <a:highlight>
                <a:srgbClr val="FFF2CC"/>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FFF2CC"/>
                </a:highlight>
                <a:latin typeface="HiraMinPro-W3"/>
                <a:ea typeface="HiraMinPro-W3"/>
                <a:cs typeface="HiraMinPro-W3"/>
                <a:sym typeface="HiraMinPro-W3"/>
              </a:rPr>
              <a:t>にんじん</a:t>
            </a:r>
            <a:endParaRPr>
              <a:solidFill>
                <a:schemeClr val="dk1"/>
              </a:solidFill>
              <a:highlight>
                <a:srgbClr val="FFF2CC"/>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highlight>
                  <a:srgbClr val="FFF2CC"/>
                </a:highlight>
                <a:latin typeface="HiraMinPro-W3"/>
                <a:ea typeface="HiraMinPro-W3"/>
                <a:cs typeface="HiraMinPro-W3"/>
                <a:sym typeface="HiraMinPro-W3"/>
              </a:rPr>
              <a:t>しめじ</a:t>
            </a:r>
            <a:endParaRPr>
              <a:solidFill>
                <a:schemeClr val="dk1"/>
              </a:solidFill>
              <a:highlight>
                <a:srgbClr val="FFF2CC"/>
              </a:highlight>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ミニトマト</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キャベツ</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レタス</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米</a:t>
            </a:r>
            <a:endParaRPr>
              <a:solidFill>
                <a:schemeClr val="dk1"/>
              </a:solidFill>
              <a:latin typeface="HiraMinPro-W3"/>
              <a:ea typeface="HiraMinPro-W3"/>
              <a:cs typeface="HiraMinPro-W3"/>
              <a:sym typeface="HiraMinPro-W3"/>
            </a:endParaRPr>
          </a:p>
          <a:p>
            <a:pPr indent="-297497"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さつまいも</a:t>
            </a:r>
            <a:endParaRPr>
              <a:solidFill>
                <a:schemeClr val="dk1"/>
              </a:solidFill>
              <a:latin typeface="HiraMinPro-W3"/>
              <a:ea typeface="HiraMinPro-W3"/>
              <a:cs typeface="HiraMinPro-W3"/>
              <a:sym typeface="HiraMinPro-W3"/>
            </a:endParaRPr>
          </a:p>
        </p:txBody>
      </p:sp>
      <p:sp>
        <p:nvSpPr>
          <p:cNvPr id="121" name="Google Shape;121;p20"/>
          <p:cNvSpPr txBox="1"/>
          <p:nvPr>
            <p:ph idx="1" type="body"/>
          </p:nvPr>
        </p:nvSpPr>
        <p:spPr>
          <a:xfrm>
            <a:off x="2488425" y="1152475"/>
            <a:ext cx="2756700" cy="3416400"/>
          </a:xfrm>
          <a:prstGeom prst="rect">
            <a:avLst/>
          </a:prstGeom>
        </p:spPr>
        <p:txBody>
          <a:bodyPr anchorCtr="0" anchor="t" bIns="91425" lIns="91425" spcFirstLastPara="1" rIns="91425" wrap="square" tIns="91425">
            <a:normAutofit fontScale="92500" lnSpcReduction="20000"/>
          </a:bodyPr>
          <a:lstStyle/>
          <a:p>
            <a:pPr indent="0" lvl="0" marL="457200" rtl="0" algn="l">
              <a:spcBef>
                <a:spcPts val="0"/>
              </a:spcBef>
              <a:spcAft>
                <a:spcPts val="0"/>
              </a:spcAft>
              <a:buNone/>
            </a:pPr>
            <a:r>
              <a:rPr b="1" lang="ja">
                <a:solidFill>
                  <a:schemeClr val="dk1"/>
                </a:solidFill>
                <a:latin typeface="HiraMinPro-W3"/>
                <a:ea typeface="HiraMinPro-W3"/>
                <a:cs typeface="HiraMinPro-W3"/>
                <a:sym typeface="HiraMinPro-W3"/>
              </a:rPr>
              <a:t>肉類</a:t>
            </a:r>
            <a:endParaRPr b="1">
              <a:solidFill>
                <a:schemeClr val="dk1"/>
              </a:solidFill>
              <a:latin typeface="HiraMinPro-W3"/>
              <a:ea typeface="HiraMinPro-W3"/>
              <a:cs typeface="HiraMinPro-W3"/>
              <a:sym typeface="HiraMinPro-W3"/>
            </a:endParaRPr>
          </a:p>
          <a:p>
            <a:pPr indent="-310832"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鯖</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鶏肉</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豚肉</a:t>
            </a:r>
            <a:endParaRPr>
              <a:solidFill>
                <a:schemeClr val="dk1"/>
              </a:solidFill>
              <a:latin typeface="HiraMinPro-W3"/>
              <a:ea typeface="HiraMinPro-W3"/>
              <a:cs typeface="HiraMinPro-W3"/>
              <a:sym typeface="HiraMinPro-W3"/>
            </a:endParaRPr>
          </a:p>
          <a:p>
            <a:pPr indent="0" lvl="0" marL="457200" rtl="0" algn="l">
              <a:spcBef>
                <a:spcPts val="1200"/>
              </a:spcBef>
              <a:spcAft>
                <a:spcPts val="0"/>
              </a:spcAft>
              <a:buNone/>
            </a:pPr>
            <a:r>
              <a:rPr b="1" lang="ja">
                <a:solidFill>
                  <a:schemeClr val="dk1"/>
                </a:solidFill>
                <a:latin typeface="HiraMinPro-W3"/>
                <a:ea typeface="HiraMinPro-W3"/>
                <a:cs typeface="HiraMinPro-W3"/>
                <a:sym typeface="HiraMinPro-W3"/>
              </a:rPr>
              <a:t>二枚貝</a:t>
            </a:r>
            <a:endParaRPr b="1">
              <a:solidFill>
                <a:schemeClr val="dk1"/>
              </a:solidFill>
              <a:latin typeface="HiraMinPro-W3"/>
              <a:ea typeface="HiraMinPro-W3"/>
              <a:cs typeface="HiraMinPro-W3"/>
              <a:sym typeface="HiraMinPro-W3"/>
            </a:endParaRPr>
          </a:p>
          <a:p>
            <a:pPr indent="-310832"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アサリ</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シジミ</a:t>
            </a:r>
            <a:endParaRPr>
              <a:solidFill>
                <a:schemeClr val="dk1"/>
              </a:solidFill>
              <a:latin typeface="HiraMinPro-W3"/>
              <a:ea typeface="HiraMinPro-W3"/>
              <a:cs typeface="HiraMinPro-W3"/>
              <a:sym typeface="HiraMinPro-W3"/>
            </a:endParaRPr>
          </a:p>
          <a:p>
            <a:pPr indent="0" lvl="0" marL="457200" rtl="0" algn="l">
              <a:spcBef>
                <a:spcPts val="1200"/>
              </a:spcBef>
              <a:spcAft>
                <a:spcPts val="0"/>
              </a:spcAft>
              <a:buNone/>
            </a:pPr>
            <a:r>
              <a:rPr b="1" lang="ja">
                <a:solidFill>
                  <a:schemeClr val="dk1"/>
                </a:solidFill>
                <a:latin typeface="HiraMinPro-W3"/>
                <a:ea typeface="HiraMinPro-W3"/>
                <a:cs typeface="HiraMinPro-W3"/>
                <a:sym typeface="HiraMinPro-W3"/>
              </a:rPr>
              <a:t>加工食品</a:t>
            </a:r>
            <a:endParaRPr b="1">
              <a:solidFill>
                <a:schemeClr val="dk1"/>
              </a:solidFill>
              <a:latin typeface="HiraMinPro-W3"/>
              <a:ea typeface="HiraMinPro-W3"/>
              <a:cs typeface="HiraMinPro-W3"/>
              <a:sym typeface="HiraMinPro-W3"/>
            </a:endParaRPr>
          </a:p>
          <a:p>
            <a:pPr indent="-310832" lvl="1" marL="914400" rtl="0" algn="l">
              <a:spcBef>
                <a:spcPts val="120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豆腐 多種</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豆乳</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ヨーグルト</a:t>
            </a:r>
            <a:endParaRPr>
              <a:solidFill>
                <a:schemeClr val="dk1"/>
              </a:solidFill>
              <a:latin typeface="HiraMinPro-W3"/>
              <a:ea typeface="HiraMinPro-W3"/>
              <a:cs typeface="HiraMinPro-W3"/>
              <a:sym typeface="HiraMinPro-W3"/>
            </a:endParaRPr>
          </a:p>
          <a:p>
            <a:pPr indent="-310832" lvl="1" marL="914400" rtl="0" algn="l">
              <a:spcBef>
                <a:spcPts val="0"/>
              </a:spcBef>
              <a:spcAft>
                <a:spcPts val="0"/>
              </a:spcAft>
              <a:buClr>
                <a:schemeClr val="dk1"/>
              </a:buClr>
              <a:buSzPct val="100000"/>
              <a:buFont typeface="HiraMinPro-W3"/>
              <a:buChar char="-"/>
            </a:pPr>
            <a:r>
              <a:rPr lang="ja">
                <a:solidFill>
                  <a:schemeClr val="dk1"/>
                </a:solidFill>
                <a:latin typeface="HiraMinPro-W3"/>
                <a:ea typeface="HiraMinPro-W3"/>
                <a:cs typeface="HiraMinPro-W3"/>
                <a:sym typeface="HiraMinPro-W3"/>
              </a:rPr>
              <a:t>卵豆腐</a:t>
            </a:r>
            <a:endParaRPr>
              <a:solidFill>
                <a:schemeClr val="dk1"/>
              </a:solidFill>
              <a:latin typeface="HiraMinPro-W3"/>
              <a:ea typeface="HiraMinPro-W3"/>
              <a:cs typeface="HiraMinPro-W3"/>
              <a:sym typeface="HiraMinPro-W3"/>
            </a:endParaRPr>
          </a:p>
        </p:txBody>
      </p:sp>
      <p:sp>
        <p:nvSpPr>
          <p:cNvPr id="122" name="Google Shape;122;p20"/>
          <p:cNvSpPr txBox="1"/>
          <p:nvPr/>
        </p:nvSpPr>
        <p:spPr>
          <a:xfrm>
            <a:off x="7554875" y="4358975"/>
            <a:ext cx="2171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latin typeface="HiraMinPro-W3"/>
                <a:ea typeface="HiraMinPro-W3"/>
                <a:cs typeface="HiraMinPro-W3"/>
                <a:sym typeface="HiraMinPro-W3"/>
              </a:rPr>
              <a:t>yorkmartにて</a:t>
            </a:r>
            <a:endParaRPr sz="900">
              <a:latin typeface="HiraMinPro-W3"/>
              <a:ea typeface="HiraMinPro-W3"/>
              <a:cs typeface="HiraMinPro-W3"/>
              <a:sym typeface="HiraMinPro-W3"/>
            </a:endParaRPr>
          </a:p>
        </p:txBody>
      </p:sp>
      <p:pic>
        <p:nvPicPr>
          <p:cNvPr id="123" name="Google Shape;123;p20"/>
          <p:cNvPicPr preferRelativeResize="0"/>
          <p:nvPr/>
        </p:nvPicPr>
        <p:blipFill rotWithShape="1">
          <a:blip r:embed="rId3">
            <a:alphaModFix/>
          </a:blip>
          <a:srcRect b="0" l="15529" r="22871" t="15247"/>
          <a:stretch/>
        </p:blipFill>
        <p:spPr>
          <a:xfrm>
            <a:off x="5446325" y="1253050"/>
            <a:ext cx="1907226" cy="1967962"/>
          </a:xfrm>
          <a:prstGeom prst="rect">
            <a:avLst/>
          </a:prstGeom>
          <a:noFill/>
          <a:ln>
            <a:noFill/>
          </a:ln>
        </p:spPr>
      </p:pic>
      <p:pic>
        <p:nvPicPr>
          <p:cNvPr id="124" name="Google Shape;124;p20"/>
          <p:cNvPicPr preferRelativeResize="0"/>
          <p:nvPr/>
        </p:nvPicPr>
        <p:blipFill rotWithShape="1">
          <a:blip r:embed="rId4">
            <a:alphaModFix/>
          </a:blip>
          <a:srcRect b="23314" l="17643" r="4011" t="1768"/>
          <a:stretch/>
        </p:blipFill>
        <p:spPr>
          <a:xfrm>
            <a:off x="6761650" y="2403650"/>
            <a:ext cx="1907224" cy="2431698"/>
          </a:xfrm>
          <a:prstGeom prst="rect">
            <a:avLst/>
          </a:prstGeom>
          <a:noFill/>
          <a:ln>
            <a:noFill/>
          </a:ln>
        </p:spPr>
      </p:pic>
      <p:pic>
        <p:nvPicPr>
          <p:cNvPr id="125" name="Google Shape;125;p20"/>
          <p:cNvPicPr preferRelativeResize="0"/>
          <p:nvPr/>
        </p:nvPicPr>
        <p:blipFill>
          <a:blip r:embed="rId5">
            <a:alphaModFix/>
          </a:blip>
          <a:stretch>
            <a:fillRect/>
          </a:stretch>
        </p:blipFill>
        <p:spPr>
          <a:xfrm>
            <a:off x="8695775" y="4798550"/>
            <a:ext cx="320475" cy="248200"/>
          </a:xfrm>
          <a:prstGeom prst="rect">
            <a:avLst/>
          </a:prstGeom>
          <a:noFill/>
          <a:ln>
            <a:noFill/>
          </a:ln>
        </p:spPr>
      </p:pic>
      <p:sp>
        <p:nvSpPr>
          <p:cNvPr id="126" name="Google Shape;12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
        <p:nvSpPr>
          <p:cNvPr id="127" name="Google Shape;127;p20"/>
          <p:cNvSpPr txBox="1"/>
          <p:nvPr/>
        </p:nvSpPr>
        <p:spPr>
          <a:xfrm>
            <a:off x="5836800" y="598375"/>
            <a:ext cx="3307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200">
                <a:latin typeface="HiraMinPro-W3"/>
                <a:ea typeface="HiraMinPro-W3"/>
                <a:cs typeface="HiraMinPro-W3"/>
                <a:sym typeface="HiraMinPro-W3"/>
              </a:rPr>
              <a:t>図４：上　２本のバナナ。違いはみられない</a:t>
            </a:r>
            <a:endParaRPr sz="1200">
              <a:latin typeface="HiraMinPro-W3"/>
              <a:ea typeface="HiraMinPro-W3"/>
              <a:cs typeface="HiraMinPro-W3"/>
              <a:sym typeface="HiraMinPro-W3"/>
            </a:endParaRPr>
          </a:p>
          <a:p>
            <a:pPr indent="0" lvl="0" marL="0" rtl="0" algn="l">
              <a:spcBef>
                <a:spcPts val="0"/>
              </a:spcBef>
              <a:spcAft>
                <a:spcPts val="0"/>
              </a:spcAft>
              <a:buNone/>
            </a:pPr>
            <a:r>
              <a:rPr lang="ja" sz="1200">
                <a:latin typeface="HiraMinPro-W3"/>
                <a:ea typeface="HiraMinPro-W3"/>
                <a:cs typeface="HiraMinPro-W3"/>
                <a:sym typeface="HiraMinPro-W3"/>
              </a:rPr>
              <a:t>　　　下　ほうれん草の観察風景</a:t>
            </a:r>
            <a:endParaRPr sz="1200">
              <a:latin typeface="HiraMinPro-W3"/>
              <a:ea typeface="HiraMinPro-W3"/>
              <a:cs typeface="HiraMinPro-W3"/>
              <a:sym typeface="HiraMinPro-W3"/>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nvSpPr>
        <p:spPr>
          <a:xfrm>
            <a:off x="2587900" y="2571750"/>
            <a:ext cx="489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800">
                <a:latin typeface="HiraMinPro-W3"/>
                <a:ea typeface="HiraMinPro-W3"/>
                <a:cs typeface="HiraMinPro-W3"/>
                <a:sym typeface="HiraMinPro-W3"/>
              </a:rPr>
              <a:t>超音波洗浄前後で</a:t>
            </a:r>
            <a:r>
              <a:rPr lang="ja" sz="1800">
                <a:latin typeface="HiraMinPro-W3"/>
                <a:ea typeface="HiraMinPro-W3"/>
                <a:cs typeface="HiraMinPro-W3"/>
                <a:sym typeface="HiraMinPro-W3"/>
              </a:rPr>
              <a:t>味に変化が出るもの</a:t>
            </a:r>
            <a:endParaRPr sz="1800">
              <a:latin typeface="HiraMinPro-W3"/>
              <a:ea typeface="HiraMinPro-W3"/>
              <a:cs typeface="HiraMinPro-W3"/>
              <a:sym typeface="HiraMinPro-W3"/>
            </a:endParaRPr>
          </a:p>
        </p:txBody>
      </p:sp>
      <p:sp>
        <p:nvSpPr>
          <p:cNvPr id="133" name="Google Shape;133;p21"/>
          <p:cNvSpPr txBox="1"/>
          <p:nvPr>
            <p:ph type="title"/>
          </p:nvPr>
        </p:nvSpPr>
        <p:spPr>
          <a:xfrm>
            <a:off x="329975" y="1798525"/>
            <a:ext cx="8520600" cy="8418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ja" sz="2800">
                <a:latin typeface="HiraMinPro-W3"/>
                <a:ea typeface="HiraMinPro-W3"/>
                <a:cs typeface="HiraMinPro-W3"/>
                <a:sym typeface="HiraMinPro-W3"/>
              </a:rPr>
              <a:t>洗浄結果②</a:t>
            </a:r>
            <a:endParaRPr sz="3900"/>
          </a:p>
        </p:txBody>
      </p:sp>
      <p:sp>
        <p:nvSpPr>
          <p:cNvPr id="134" name="Google Shape;13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